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359" r:id="rId2"/>
    <p:sldId id="360" r:id="rId3"/>
    <p:sldId id="361" r:id="rId4"/>
    <p:sldId id="364" r:id="rId5"/>
    <p:sldId id="370" r:id="rId6"/>
    <p:sldId id="366" r:id="rId7"/>
    <p:sldId id="382" r:id="rId8"/>
    <p:sldId id="367" r:id="rId9"/>
    <p:sldId id="383" r:id="rId10"/>
    <p:sldId id="384" r:id="rId11"/>
  </p:sldIdLst>
  <p:sldSz cx="9144000" cy="6858000" type="screen4x3"/>
  <p:notesSz cx="6797675" cy="9926638"/>
  <p:custDataLst>
    <p:tags r:id="rId1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0AFA7"/>
    <a:srgbClr val="CCFFFF"/>
    <a:srgbClr val="00FFCC"/>
    <a:srgbClr val="99FFCC"/>
    <a:srgbClr val="33CCCC"/>
    <a:srgbClr val="006699"/>
    <a:srgbClr val="336699"/>
    <a:srgbClr val="3366CC"/>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61" autoAdjust="0"/>
    <p:restoredTop sz="97431"/>
  </p:normalViewPr>
  <p:slideViewPr>
    <p:cSldViewPr snapToObjects="1">
      <p:cViewPr varScale="1">
        <p:scale>
          <a:sx n="82" d="100"/>
          <a:sy n="82" d="100"/>
        </p:scale>
        <p:origin x="110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E9C86C0-41C2-A64F-A5D3-65308364D734}" type="datetimeFigureOut">
              <a:rPr lang="en-US" smtClean="0"/>
              <a:t>7/3/2019</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8377671-060F-9C43-AB6A-16DB37710E09}" type="slidenum">
              <a:rPr lang="en-US" smtClean="0"/>
              <a:t>‹#›</a:t>
            </a:fld>
            <a:endParaRPr lang="en-US"/>
          </a:p>
        </p:txBody>
      </p:sp>
    </p:spTree>
    <p:extLst>
      <p:ext uri="{BB962C8B-B14F-4D97-AF65-F5344CB8AC3E}">
        <p14:creationId xmlns:p14="http://schemas.microsoft.com/office/powerpoint/2010/main" val="375321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2FF5C8C-4E0A-4340-A20C-AFF94B550D4C}" type="datetimeFigureOut">
              <a:t>7/3/2019</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94A1761-9BDC-1847-AEC4-8F8E20EE702D}" type="slidenum">
              <a:t>‹#›</a:t>
            </a:fld>
            <a:endParaRPr lang="en-US"/>
          </a:p>
        </p:txBody>
      </p:sp>
    </p:spTree>
    <p:extLst>
      <p:ext uri="{BB962C8B-B14F-4D97-AF65-F5344CB8AC3E}">
        <p14:creationId xmlns:p14="http://schemas.microsoft.com/office/powerpoint/2010/main" val="42336176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1487487"/>
            <a:ext cx="9144000" cy="4225925"/>
          </a:xfrm>
          <a:prstGeom prst="rect">
            <a:avLst/>
          </a:prstGeom>
        </p:spPr>
      </p:pic>
      <p:sp>
        <p:nvSpPr>
          <p:cNvPr id="2" name="Title 1"/>
          <p:cNvSpPr>
            <a:spLocks noGrp="1"/>
          </p:cNvSpPr>
          <p:nvPr>
            <p:ph type="ctrTitle"/>
          </p:nvPr>
        </p:nvSpPr>
        <p:spPr>
          <a:xfrm>
            <a:off x="685800" y="2130425"/>
            <a:ext cx="7772400" cy="1470025"/>
          </a:xfrm>
        </p:spPr>
        <p:txBody>
          <a:bodyPr>
            <a:normAutofit/>
          </a:bodyPr>
          <a:lstStyle>
            <a:lvl1pPr>
              <a:defRPr sz="4000">
                <a:solidFill>
                  <a:schemeClr val="bg1"/>
                </a:solidFill>
                <a:latin typeface="Helvetica" panose="020B0604020202020204" pitchFamily="34" charset="0"/>
                <a:cs typeface="Helvetica"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800">
                <a:solidFill>
                  <a:schemeClr val="bg1"/>
                </a:solidFill>
                <a:latin typeface="Helvetica" panose="020B0604020202020204" pitchFamily="34" charset="0"/>
                <a:cs typeface="Helvetica"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3"/>
          </p:nvPr>
        </p:nvSpPr>
        <p:spPr>
          <a:xfrm>
            <a:off x="612912" y="6490803"/>
            <a:ext cx="5904656" cy="365125"/>
          </a:xfrm>
          <a:prstGeom prst="rect">
            <a:avLst/>
          </a:prstGeom>
        </p:spPr>
        <p:txBody>
          <a:bodyPr vert="horz" lIns="91440" tIns="45720" rIns="91440" bIns="45720" rtlCol="0" anchor="ctr"/>
          <a:lstStyle>
            <a:lvl1pPr algn="ctr">
              <a:defRPr sz="1200">
                <a:solidFill>
                  <a:schemeClr val="bg1"/>
                </a:solidFill>
              </a:defRPr>
            </a:lvl1pPr>
          </a:lstStyle>
          <a:p>
            <a:r>
              <a:rPr lang="en-US" smtClean="0"/>
              <a:t>http://www.softwaretestinggenius.com/articalDetails.php?qry=572#commentsList</a:t>
            </a:r>
          </a:p>
          <a:p>
            <a:endParaRPr lang="en-US" dirty="0"/>
          </a:p>
        </p:txBody>
      </p:sp>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l="52503" b="68107"/>
          <a:stretch/>
        </p:blipFill>
        <p:spPr>
          <a:xfrm>
            <a:off x="5334" y="6490803"/>
            <a:ext cx="1004158" cy="372852"/>
          </a:xfrm>
          <a:prstGeom prst="rect">
            <a:avLst/>
          </a:prstGeom>
        </p:spPr>
      </p:pic>
    </p:spTree>
    <p:extLst>
      <p:ext uri="{BB962C8B-B14F-4D97-AF65-F5344CB8AC3E}">
        <p14:creationId xmlns:p14="http://schemas.microsoft.com/office/powerpoint/2010/main" val="120325061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EAAC8-B8D1-874E-AA70-8B4502729C1D}" type="datetimeFigureOut">
              <a:rPr lang="en-US" smtClean="0"/>
              <a:t>7/3/2019</a:t>
            </a:fld>
            <a:endParaRPr lang="en-US"/>
          </a:p>
        </p:txBody>
      </p:sp>
      <p:sp>
        <p:nvSpPr>
          <p:cNvPr id="6" name="Slide Number Placeholder 5"/>
          <p:cNvSpPr>
            <a:spLocks noGrp="1"/>
          </p:cNvSpPr>
          <p:nvPr>
            <p:ph type="sldNum" sz="quarter" idx="12"/>
          </p:nvPr>
        </p:nvSpPr>
        <p:spPr/>
        <p:txBody>
          <a:bodyPr/>
          <a:lstStyle/>
          <a:p>
            <a:fld id="{36E8A7FD-37DA-964E-82C7-C288E5A21FC0}" type="slidenum">
              <a:rPr lang="en-US" smtClean="0"/>
              <a:t>‹#›</a:t>
            </a:fld>
            <a:endParaRPr lang="en-US"/>
          </a:p>
        </p:txBody>
      </p:sp>
      <p:sp>
        <p:nvSpPr>
          <p:cNvPr id="7" name="Date Placeholder 3"/>
          <p:cNvSpPr txBox="1">
            <a:spLocks/>
          </p:cNvSpPr>
          <p:nvPr userDrawn="1"/>
        </p:nvSpPr>
        <p:spPr>
          <a:xfrm>
            <a:off x="457200" y="6376243"/>
            <a:ext cx="6419056"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pPr>
            <a:r>
              <a:rPr lang="en-US" smtClean="0"/>
              <a:t>http://www.softwaretestinggenius.com/articalDetails.php?qry=572#commentsList</a:t>
            </a:r>
            <a:endParaRPr lang="en-US" dirty="0" smtClean="0"/>
          </a:p>
        </p:txBody>
      </p:sp>
    </p:spTree>
    <p:extLst>
      <p:ext uri="{BB962C8B-B14F-4D97-AF65-F5344CB8AC3E}">
        <p14:creationId xmlns:p14="http://schemas.microsoft.com/office/powerpoint/2010/main" val="28942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EAAC8-B8D1-874E-AA70-8B4502729C1D}" type="datetimeFigureOut">
              <a:rPr lang="en-US" smtClean="0"/>
              <a:t>7/3/2019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E8A7FD-37DA-964E-82C7-C288E5A21FC0}" type="slidenum">
              <a:rPr lang="en-US" smtClean="0"/>
              <a:t>‹#›</a:t>
            </a:fld>
            <a:endParaRPr lang="en-US"/>
          </a:p>
        </p:txBody>
      </p:sp>
    </p:spTree>
    <p:extLst>
      <p:ext uri="{BB962C8B-B14F-4D97-AF65-F5344CB8AC3E}">
        <p14:creationId xmlns:p14="http://schemas.microsoft.com/office/powerpoint/2010/main" val="1846298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457200" y="274638"/>
            <a:ext cx="8229600" cy="1142999"/>
          </a:xfrm>
          <a:prstGeom prst="rect">
            <a:avLst/>
          </a:prstGeom>
        </p:spPr>
      </p:pic>
      <p:sp>
        <p:nvSpPr>
          <p:cNvPr id="2" name="Title 1"/>
          <p:cNvSpPr>
            <a:spLocks noGrp="1"/>
          </p:cNvSpPr>
          <p:nvPr>
            <p:ph type="title"/>
          </p:nvPr>
        </p:nvSpPr>
        <p:spPr/>
        <p:txBody>
          <a:bodyPr>
            <a:normAutofit/>
          </a:bodyPr>
          <a:lstStyle>
            <a:lvl1pPr>
              <a:defRPr sz="3200">
                <a:solidFill>
                  <a:schemeClr val="bg1"/>
                </a:solidFill>
                <a:latin typeface="Helvetica" panose="020B0604020202020204" pitchFamily="34" charset="0"/>
                <a:cs typeface="Helvetica"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EAAC8-B8D1-874E-AA70-8B4502729C1D}" type="datetimeFigureOut">
              <a:rPr lang="en-US" smtClean="0"/>
              <a:t>7/3/2019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E8A7FD-37DA-964E-82C7-C288E5A21FC0}" type="slidenum">
              <a:rPr lang="en-US" smtClean="0"/>
              <a:t>‹#›</a:t>
            </a:fld>
            <a:endParaRPr lang="en-US"/>
          </a:p>
        </p:txBody>
      </p:sp>
    </p:spTree>
    <p:extLst>
      <p:ext uri="{BB962C8B-B14F-4D97-AF65-F5344CB8AC3E}">
        <p14:creationId xmlns:p14="http://schemas.microsoft.com/office/powerpoint/2010/main" val="31023838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457200" y="274638"/>
            <a:ext cx="8229600" cy="1142999"/>
          </a:xfrm>
          <a:prstGeom prst="rect">
            <a:avLst/>
          </a:prstGeom>
        </p:spPr>
      </p:pic>
      <p:sp>
        <p:nvSpPr>
          <p:cNvPr id="4" name="Date Placeholder 3"/>
          <p:cNvSpPr>
            <a:spLocks noGrp="1"/>
          </p:cNvSpPr>
          <p:nvPr>
            <p:ph type="dt" sz="half" idx="10"/>
          </p:nvPr>
        </p:nvSpPr>
        <p:spPr>
          <a:xfrm>
            <a:off x="457200" y="6376243"/>
            <a:ext cx="6419056" cy="365125"/>
          </a:xfrm>
        </p:spPr>
        <p:txBody>
          <a:bodyPr/>
          <a:lstStyle>
            <a:lvl1pPr>
              <a:defRPr sz="1400">
                <a:solidFill>
                  <a:schemeClr val="bg1"/>
                </a:solidFill>
              </a:defRPr>
            </a:lvl1pPr>
          </a:lstStyle>
          <a:p>
            <a:pPr algn="ctr">
              <a:lnSpc>
                <a:spcPct val="90000"/>
              </a:lnSpc>
            </a:pPr>
            <a:r>
              <a:rPr lang="en-US" dirty="0" smtClean="0"/>
              <a:t>http://www.softwaretestinggenius.com/articalDetails.php?qry=572#commentsList</a:t>
            </a:r>
          </a:p>
        </p:txBody>
      </p:sp>
    </p:spTree>
    <p:extLst>
      <p:ext uri="{BB962C8B-B14F-4D97-AF65-F5344CB8AC3E}">
        <p14:creationId xmlns:p14="http://schemas.microsoft.com/office/powerpoint/2010/main" val="29137545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Footer Placeholder 4"/>
          <p:cNvSpPr txBox="1">
            <a:spLocks/>
          </p:cNvSpPr>
          <p:nvPr userDrawn="1"/>
        </p:nvSpPr>
        <p:spPr>
          <a:xfrm>
            <a:off x="612912" y="6490803"/>
            <a:ext cx="5904656"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solidFill>
                  <a:schemeClr val="bg1"/>
                </a:solidFill>
              </a:rPr>
              <a:t>http://www.softwaretestinggenius.com/articalDetails.php?qry=572#commentsList</a:t>
            </a:r>
          </a:p>
          <a:p>
            <a:endParaRPr lang="en-US" dirty="0"/>
          </a:p>
        </p:txBody>
      </p:sp>
    </p:spTree>
    <p:extLst>
      <p:ext uri="{BB962C8B-B14F-4D97-AF65-F5344CB8AC3E}">
        <p14:creationId xmlns:p14="http://schemas.microsoft.com/office/powerpoint/2010/main" val="344955784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FEAAC8-B8D1-874E-AA70-8B4502729C1D}" type="datetimeFigureOut">
              <a:rPr lang="en-US" smtClean="0"/>
              <a:t>7/3/2019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E8A7FD-37DA-964E-82C7-C288E5A21FC0}" type="slidenum">
              <a:rPr lang="en-US" smtClean="0"/>
              <a:t>‹#›</a:t>
            </a:fld>
            <a:endParaRPr lang="en-US"/>
          </a:p>
        </p:txBody>
      </p:sp>
    </p:spTree>
    <p:extLst>
      <p:ext uri="{BB962C8B-B14F-4D97-AF65-F5344CB8AC3E}">
        <p14:creationId xmlns:p14="http://schemas.microsoft.com/office/powerpoint/2010/main" val="830340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FEAAC8-B8D1-874E-AA70-8B4502729C1D}" type="datetimeFigureOut">
              <a:rPr lang="en-US" smtClean="0"/>
              <a:t>7/3/2019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E8A7FD-37DA-964E-82C7-C288E5A21FC0}" type="slidenum">
              <a:rPr lang="en-US" smtClean="0"/>
              <a:t>‹#›</a:t>
            </a:fld>
            <a:endParaRPr lang="en-US"/>
          </a:p>
        </p:txBody>
      </p:sp>
    </p:spTree>
    <p:extLst>
      <p:ext uri="{BB962C8B-B14F-4D97-AF65-F5344CB8AC3E}">
        <p14:creationId xmlns:p14="http://schemas.microsoft.com/office/powerpoint/2010/main" val="755737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FEAAC8-B8D1-874E-AA70-8B4502729C1D}" type="datetimeFigureOut">
              <a:rPr lang="en-US" smtClean="0"/>
              <a:t>7/3/2019</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6E8A7FD-37DA-964E-82C7-C288E5A21FC0}" type="slidenum">
              <a:rPr lang="en-US" smtClean="0"/>
              <a:t>‹#›</a:t>
            </a:fld>
            <a:endParaRPr lang="en-US"/>
          </a:p>
        </p:txBody>
      </p:sp>
      <p:sp>
        <p:nvSpPr>
          <p:cNvPr id="6" name="Footer Placeholder 4"/>
          <p:cNvSpPr txBox="1">
            <a:spLocks/>
          </p:cNvSpPr>
          <p:nvPr userDrawn="1"/>
        </p:nvSpPr>
        <p:spPr>
          <a:xfrm>
            <a:off x="765312" y="6490802"/>
            <a:ext cx="5904656"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solidFill>
                  <a:schemeClr val="bg1"/>
                </a:solidFill>
              </a:rPr>
              <a:t>http://www.softwaretestinggenius.com/articalDetails.php?qry=572#commentsList</a:t>
            </a:r>
          </a:p>
          <a:p>
            <a:endParaRPr lang="en-US" dirty="0">
              <a:solidFill>
                <a:schemeClr val="bg1"/>
              </a:solidFill>
            </a:endParaRPr>
          </a:p>
        </p:txBody>
      </p:sp>
    </p:spTree>
    <p:extLst>
      <p:ext uri="{BB962C8B-B14F-4D97-AF65-F5344CB8AC3E}">
        <p14:creationId xmlns:p14="http://schemas.microsoft.com/office/powerpoint/2010/main" val="380840592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FEAAC8-B8D1-874E-AA70-8B4502729C1D}" type="datetimeFigureOut">
              <a:rPr lang="en-US" smtClean="0"/>
              <a:t>7/3/2019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E8A7FD-37DA-964E-82C7-C288E5A21FC0}" type="slidenum">
              <a:rPr lang="en-US" smtClean="0"/>
              <a:t>‹#›</a:t>
            </a:fld>
            <a:endParaRPr lang="en-US"/>
          </a:p>
        </p:txBody>
      </p:sp>
      <p:sp>
        <p:nvSpPr>
          <p:cNvPr id="5" name="Date Placeholder 3"/>
          <p:cNvSpPr txBox="1">
            <a:spLocks/>
          </p:cNvSpPr>
          <p:nvPr userDrawn="1"/>
        </p:nvSpPr>
        <p:spPr>
          <a:xfrm>
            <a:off x="457200" y="6376243"/>
            <a:ext cx="6419056"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pPr>
            <a:r>
              <a:rPr lang="en-US" smtClean="0"/>
              <a:t>http://www.softwaretestinggenius.com/articalDetails.php?qry=572#commentsList</a:t>
            </a:r>
            <a:endParaRPr lang="en-US" dirty="0" smtClean="0"/>
          </a:p>
        </p:txBody>
      </p:sp>
    </p:spTree>
    <p:extLst>
      <p:ext uri="{BB962C8B-B14F-4D97-AF65-F5344CB8AC3E}">
        <p14:creationId xmlns:p14="http://schemas.microsoft.com/office/powerpoint/2010/main" val="425739472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FEAAC8-B8D1-874E-AA70-8B4502729C1D}" type="datetimeFigureOut">
              <a:rPr lang="en-US" smtClean="0"/>
              <a:t>7/3/2019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E8A7FD-37DA-964E-82C7-C288E5A21FC0}" type="slidenum">
              <a:rPr lang="en-US" smtClean="0"/>
              <a:t>‹#›</a:t>
            </a:fld>
            <a:endParaRPr lang="en-US"/>
          </a:p>
        </p:txBody>
      </p:sp>
    </p:spTree>
    <p:extLst>
      <p:ext uri="{BB962C8B-B14F-4D97-AF65-F5344CB8AC3E}">
        <p14:creationId xmlns:p14="http://schemas.microsoft.com/office/powerpoint/2010/main" val="165265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FEAAC8-B8D1-874E-AA70-8B4502729C1D}" type="datetimeFigureOut">
              <a:rPr lang="en-US" smtClean="0"/>
              <a:t>7/3/2019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E8A7FD-37DA-964E-82C7-C288E5A21FC0}" type="slidenum">
              <a:rPr lang="en-US" smtClean="0"/>
              <a:t>‹#›</a:t>
            </a:fld>
            <a:endParaRPr lang="en-US"/>
          </a:p>
        </p:txBody>
      </p:sp>
    </p:spTree>
    <p:extLst>
      <p:ext uri="{BB962C8B-B14F-4D97-AF65-F5344CB8AC3E}">
        <p14:creationId xmlns:p14="http://schemas.microsoft.com/office/powerpoint/2010/main" val="1185756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FEAAC8-B8D1-874E-AA70-8B4502729C1D}" type="datetimeFigureOut">
              <a:rPr lang="en-US" smtClean="0"/>
              <a:t>7/3/2019</a:t>
            </a:fld>
            <a:endParaRPr lang="en-US"/>
          </a:p>
        </p:txBody>
      </p:sp>
      <p:sp>
        <p:nvSpPr>
          <p:cNvPr id="5" name="Footer Placeholder 4"/>
          <p:cNvSpPr>
            <a:spLocks noGrp="1"/>
          </p:cNvSpPr>
          <p:nvPr>
            <p:ph type="ftr" sz="quarter" idx="3"/>
          </p:nvPr>
        </p:nvSpPr>
        <p:spPr>
          <a:xfrm>
            <a:off x="612912" y="6490803"/>
            <a:ext cx="5904656" cy="365125"/>
          </a:xfrm>
          <a:prstGeom prst="rect">
            <a:avLst/>
          </a:prstGeom>
        </p:spPr>
        <p:txBody>
          <a:bodyPr vert="horz" lIns="91440" tIns="45720" rIns="91440" bIns="45720" rtlCol="0" anchor="ctr"/>
          <a:lstStyle>
            <a:lvl1pPr algn="ctr">
              <a:defRPr sz="1200">
                <a:solidFill>
                  <a:schemeClr val="bg1"/>
                </a:solidFill>
              </a:defRPr>
            </a:lvl1pPr>
          </a:lstStyle>
          <a:p>
            <a:r>
              <a:rPr lang="en-US" smtClean="0"/>
              <a:t>http://www.softwaretestinggenius.com/articalDetails.php?qry=572#commentsList</a:t>
            </a:r>
          </a:p>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E8A7FD-37DA-964E-82C7-C288E5A21FC0}" type="slidenum">
              <a:rPr lang="en-US" smtClean="0"/>
              <a:t>‹#›</a:t>
            </a:fld>
            <a:endParaRPr lang="en-US"/>
          </a:p>
        </p:txBody>
      </p:sp>
    </p:spTree>
    <p:extLst>
      <p:ext uri="{BB962C8B-B14F-4D97-AF65-F5344CB8AC3E}">
        <p14:creationId xmlns:p14="http://schemas.microsoft.com/office/powerpoint/2010/main" val="204799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ocw.ump.edu.my/"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BCS3233 </a:t>
            </a:r>
            <a:r>
              <a:rPr lang="en-US" dirty="0"/>
              <a:t>– Software </a:t>
            </a:r>
            <a:r>
              <a:rPr lang="en-US" dirty="0" smtClean="0"/>
              <a:t>Testing</a:t>
            </a:r>
            <a:r>
              <a:rPr lang="en-GB" b="1" dirty="0" smtClean="0">
                <a:effectLst>
                  <a:outerShdw blurRad="38100" dist="38100" dir="2700000" algn="tl">
                    <a:srgbClr val="000000">
                      <a:alpha val="43137"/>
                    </a:srgbClr>
                  </a:outerShdw>
                </a:effectLst>
              </a:rPr>
              <a:t/>
            </a:r>
            <a:br>
              <a:rPr lang="en-GB" b="1" dirty="0" smtClean="0">
                <a:effectLst>
                  <a:outerShdw blurRad="38100" dist="38100" dir="2700000" algn="tl">
                    <a:srgbClr val="000000">
                      <a:alpha val="43137"/>
                    </a:srgbClr>
                  </a:outerShdw>
                </a:effectLst>
              </a:rPr>
            </a:br>
            <a:r>
              <a:rPr lang="en-GB" b="1" dirty="0" smtClean="0">
                <a:effectLst>
                  <a:outerShdw blurRad="38100" dist="38100" dir="2700000" algn="tl">
                    <a:srgbClr val="000000">
                      <a:alpha val="43137"/>
                    </a:srgbClr>
                  </a:outerShdw>
                </a:effectLst>
              </a:rPr>
              <a:t/>
            </a:r>
            <a:br>
              <a:rPr lang="en-GB" b="1" dirty="0" smtClean="0">
                <a:effectLst>
                  <a:outerShdw blurRad="38100" dist="38100" dir="2700000" algn="tl">
                    <a:srgbClr val="000000">
                      <a:alpha val="43137"/>
                    </a:srgbClr>
                  </a:outerShdw>
                </a:effectLst>
              </a:rPr>
            </a:br>
            <a:r>
              <a:rPr lang="en-GB" b="1" dirty="0" smtClean="0">
                <a:effectLst>
                  <a:outerShdw blurRad="38100" dist="38100" dir="2700000" algn="tl">
                    <a:srgbClr val="000000">
                      <a:alpha val="43137"/>
                    </a:srgbClr>
                  </a:outerShdw>
                </a:effectLst>
              </a:rPr>
              <a:t>Introduction </a:t>
            </a:r>
            <a:r>
              <a:rPr lang="en-GB" b="1" smtClean="0">
                <a:effectLst>
                  <a:outerShdw blurRad="38100" dist="38100" dir="2700000" algn="tl">
                    <a:srgbClr val="000000">
                      <a:alpha val="43137"/>
                    </a:srgbClr>
                  </a:outerShdw>
                </a:effectLst>
              </a:rPr>
              <a:t>to </a:t>
            </a:r>
            <a:r>
              <a:rPr lang="en-GB" b="1" smtClean="0">
                <a:effectLst>
                  <a:outerShdw blurRad="38100" dist="38100" dir="2700000" algn="tl">
                    <a:srgbClr val="000000">
                      <a:alpha val="43137"/>
                    </a:srgbClr>
                  </a:outerShdw>
                </a:effectLst>
              </a:rPr>
              <a:t>ST</a:t>
            </a:r>
            <a:endParaRPr lang="en-GB" b="1" dirty="0">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1371600" y="4052664"/>
            <a:ext cx="6400800" cy="1752600"/>
          </a:xfrm>
        </p:spPr>
        <p:txBody>
          <a:bodyPr>
            <a:normAutofit fontScale="62500" lnSpcReduction="20000"/>
          </a:bodyPr>
          <a:lstStyle/>
          <a:p>
            <a:endParaRPr lang="en-GB" b="1" dirty="0" smtClean="0">
              <a:effectLst>
                <a:outerShdw blurRad="38100" dist="38100" dir="2700000" algn="tl">
                  <a:srgbClr val="000000">
                    <a:alpha val="43137"/>
                  </a:srgbClr>
                </a:outerShdw>
              </a:effectLst>
            </a:endParaRPr>
          </a:p>
          <a:p>
            <a:r>
              <a:rPr lang="en-GB" b="1" dirty="0" smtClean="0">
                <a:effectLst>
                  <a:outerShdw blurRad="38100" dist="38100" dir="2700000" algn="tl">
                    <a:srgbClr val="000000">
                      <a:alpha val="43137"/>
                    </a:srgbClr>
                  </a:outerShdw>
                </a:effectLst>
              </a:rPr>
              <a:t>Editors</a:t>
            </a:r>
          </a:p>
          <a:p>
            <a:r>
              <a:rPr lang="en-GB" b="1" dirty="0" err="1" smtClean="0">
                <a:effectLst>
                  <a:outerShdw blurRad="38100" dist="38100" dir="2700000" algn="tl">
                    <a:srgbClr val="000000">
                      <a:alpha val="43137"/>
                    </a:srgbClr>
                  </a:outerShdw>
                </a:effectLst>
              </a:rPr>
              <a:t>Prof.</a:t>
            </a:r>
            <a:r>
              <a:rPr lang="en-GB" b="1" dirty="0" smtClean="0">
                <a:effectLst>
                  <a:outerShdw blurRad="38100" dist="38100" dir="2700000" algn="tl">
                    <a:srgbClr val="000000">
                      <a:alpha val="43137"/>
                    </a:srgbClr>
                  </a:outerShdw>
                </a:effectLst>
              </a:rPr>
              <a:t> </a:t>
            </a:r>
            <a:r>
              <a:rPr lang="en-GB" b="1" dirty="0" err="1" smtClean="0">
                <a:effectLst>
                  <a:outerShdw blurRad="38100" dist="38100" dir="2700000" algn="tl">
                    <a:srgbClr val="000000">
                      <a:alpha val="43137"/>
                    </a:srgbClr>
                  </a:outerShdw>
                </a:effectLst>
              </a:rPr>
              <a:t>Dr.</a:t>
            </a:r>
            <a:r>
              <a:rPr lang="en-GB" b="1" dirty="0" smtClean="0">
                <a:effectLst>
                  <a:outerShdw blurRad="38100" dist="38100" dir="2700000" algn="tl">
                    <a:srgbClr val="000000">
                      <a:alpha val="43137"/>
                    </a:srgbClr>
                  </a:outerShdw>
                </a:effectLst>
              </a:rPr>
              <a:t> Kamal Z. </a:t>
            </a:r>
            <a:r>
              <a:rPr lang="en-GB" b="1" dirty="0" err="1" smtClean="0">
                <a:effectLst>
                  <a:outerShdw blurRad="38100" dist="38100" dir="2700000" algn="tl">
                    <a:srgbClr val="000000">
                      <a:alpha val="43137"/>
                    </a:srgbClr>
                  </a:outerShdw>
                </a:effectLst>
              </a:rPr>
              <a:t>Zamli</a:t>
            </a:r>
            <a:endParaRPr lang="en-GB" b="1" dirty="0" smtClean="0">
              <a:effectLst>
                <a:outerShdw blurRad="38100" dist="38100" dir="2700000" algn="tl">
                  <a:srgbClr val="000000">
                    <a:alpha val="43137"/>
                  </a:srgbClr>
                </a:outerShdw>
              </a:effectLst>
            </a:endParaRPr>
          </a:p>
          <a:p>
            <a:r>
              <a:rPr lang="en-GB" b="1" dirty="0" err="1" smtClean="0">
                <a:effectLst>
                  <a:outerShdw blurRad="38100" dist="38100" dir="2700000" algn="tl">
                    <a:srgbClr val="000000">
                      <a:alpha val="43137"/>
                    </a:srgbClr>
                  </a:outerShdw>
                </a:effectLst>
              </a:rPr>
              <a:t>Dr.</a:t>
            </a:r>
            <a:r>
              <a:rPr lang="en-GB" b="1" dirty="0" smtClean="0">
                <a:effectLst>
                  <a:outerShdw blurRad="38100" dist="38100" dir="2700000" algn="tl">
                    <a:srgbClr val="000000">
                      <a:alpha val="43137"/>
                    </a:srgbClr>
                  </a:outerShdw>
                </a:effectLst>
              </a:rPr>
              <a:t> </a:t>
            </a:r>
            <a:r>
              <a:rPr lang="en-GB" b="1" dirty="0" err="1" smtClean="0">
                <a:effectLst>
                  <a:outerShdw blurRad="38100" dist="38100" dir="2700000" algn="tl">
                    <a:srgbClr val="000000">
                      <a:alpha val="43137"/>
                    </a:srgbClr>
                  </a:outerShdw>
                </a:effectLst>
              </a:rPr>
              <a:t>AbdulRahman</a:t>
            </a:r>
            <a:r>
              <a:rPr lang="en-GB" b="1" dirty="0" smtClean="0">
                <a:effectLst>
                  <a:outerShdw blurRad="38100" dist="38100" dir="2700000" algn="tl">
                    <a:srgbClr val="000000">
                      <a:alpha val="43137"/>
                    </a:srgbClr>
                  </a:outerShdw>
                </a:effectLst>
              </a:rPr>
              <a:t> A. </a:t>
            </a:r>
            <a:r>
              <a:rPr lang="en-GB" b="1" dirty="0" err="1" smtClean="0">
                <a:effectLst>
                  <a:outerShdw blurRad="38100" dist="38100" dir="2700000" algn="tl">
                    <a:srgbClr val="000000">
                      <a:alpha val="43137"/>
                    </a:srgbClr>
                  </a:outerShdw>
                </a:effectLst>
              </a:rPr>
              <a:t>Alsewari</a:t>
            </a:r>
            <a:r>
              <a:rPr lang="en-GB" b="1" dirty="0" smtClean="0">
                <a:effectLst>
                  <a:outerShdw blurRad="38100" dist="38100" dir="2700000" algn="tl">
                    <a:srgbClr val="000000">
                      <a:alpha val="43137"/>
                    </a:srgbClr>
                  </a:outerShdw>
                </a:effectLst>
              </a:rPr>
              <a:t/>
            </a:r>
            <a:br>
              <a:rPr lang="en-GB" b="1" dirty="0" smtClean="0">
                <a:effectLst>
                  <a:outerShdw blurRad="38100" dist="38100" dir="2700000" algn="tl">
                    <a:srgbClr val="000000">
                      <a:alpha val="43137"/>
                    </a:srgbClr>
                  </a:outerShdw>
                </a:effectLst>
              </a:rPr>
            </a:br>
            <a:r>
              <a:rPr lang="en-GB" b="1" dirty="0" smtClean="0">
                <a:effectLst>
                  <a:outerShdw blurRad="38100" dist="38100" dir="2700000" algn="tl">
                    <a:srgbClr val="000000">
                      <a:alpha val="43137"/>
                    </a:srgbClr>
                  </a:outerShdw>
                </a:effectLst>
              </a:rPr>
              <a:t>Faculty of Computer Systems &amp; Software Engineering</a:t>
            </a:r>
            <a:br>
              <a:rPr lang="en-GB" b="1" dirty="0" smtClean="0">
                <a:effectLst>
                  <a:outerShdw blurRad="38100" dist="38100" dir="2700000" algn="tl">
                    <a:srgbClr val="000000">
                      <a:alpha val="43137"/>
                    </a:srgbClr>
                  </a:outerShdw>
                </a:effectLst>
              </a:rPr>
            </a:br>
            <a:r>
              <a:rPr lang="en-GB" b="1" dirty="0" smtClean="0">
                <a:effectLst>
                  <a:outerShdw blurRad="38100" dist="38100" dir="2700000" algn="tl">
                    <a:srgbClr val="000000">
                      <a:alpha val="43137"/>
                    </a:srgbClr>
                  </a:outerShdw>
                </a:effectLst>
              </a:rPr>
              <a:t>alswari@ump.edu.my</a:t>
            </a:r>
          </a:p>
          <a:p>
            <a:endParaRPr lang="en-GB"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475315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1"/>
          <p:cNvSpPr>
            <a:spLocks noGrp="1"/>
          </p:cNvSpPr>
          <p:nvPr>
            <p:ph type="sldNum" sz="quarter" idx="12"/>
          </p:nvPr>
        </p:nvSpPr>
        <p:spPr>
          <a:xfrm>
            <a:off x="6553200" y="6245225"/>
            <a:ext cx="2133600" cy="476250"/>
          </a:xfrm>
        </p:spPr>
        <p:txBody>
          <a:bodyPr/>
          <a:lstStyle/>
          <a:p>
            <a:fld id="{DDFD8C4C-7D75-4D13-BF45-605A2741D862}" type="slidenum">
              <a:rPr lang="en-US" smtClean="0"/>
              <a:pPr/>
              <a:t>10</a:t>
            </a:fld>
            <a:endParaRPr lang="en-US"/>
          </a:p>
        </p:txBody>
      </p:sp>
      <p:sp>
        <p:nvSpPr>
          <p:cNvPr id="28" name="Rectangle 27"/>
          <p:cNvSpPr/>
          <p:nvPr/>
        </p:nvSpPr>
        <p:spPr>
          <a:xfrm>
            <a:off x="159949" y="6462087"/>
            <a:ext cx="6091681" cy="244682"/>
          </a:xfrm>
          <a:prstGeom prst="rect">
            <a:avLst/>
          </a:prstGeom>
        </p:spPr>
        <p:txBody>
          <a:bodyPr wrap="square">
            <a:spAutoFit/>
          </a:bodyPr>
          <a:lstStyle/>
          <a:p>
            <a:pPr algn="ctr">
              <a:lnSpc>
                <a:spcPct val="90000"/>
              </a:lnSpc>
            </a:pPr>
            <a:r>
              <a:rPr lang="en-US" sz="1100" dirty="0">
                <a:solidFill>
                  <a:schemeClr val="bg1"/>
                </a:solidFill>
              </a:rPr>
              <a:t>http://www.softwaretestinggenius.com/articalDetails.php?qry=572#commentsList</a:t>
            </a:r>
          </a:p>
        </p:txBody>
      </p:sp>
      <p:sp>
        <p:nvSpPr>
          <p:cNvPr id="29" name="Rectangle 28"/>
          <p:cNvSpPr/>
          <p:nvPr/>
        </p:nvSpPr>
        <p:spPr>
          <a:xfrm>
            <a:off x="312349" y="6614487"/>
            <a:ext cx="6091681" cy="244682"/>
          </a:xfrm>
          <a:prstGeom prst="rect">
            <a:avLst/>
          </a:prstGeom>
        </p:spPr>
        <p:txBody>
          <a:bodyPr wrap="square">
            <a:spAutoFit/>
          </a:bodyPr>
          <a:lstStyle/>
          <a:p>
            <a:pPr algn="ctr">
              <a:lnSpc>
                <a:spcPct val="90000"/>
              </a:lnSpc>
            </a:pPr>
            <a:r>
              <a:rPr lang="en-US" sz="1100" dirty="0">
                <a:solidFill>
                  <a:schemeClr val="bg1"/>
                </a:solidFill>
              </a:rPr>
              <a:t>http://www.softwaretestinggenius.com/articalDetails.php?qry=572#commentsList</a:t>
            </a:r>
          </a:p>
        </p:txBody>
      </p:sp>
      <p:sp>
        <p:nvSpPr>
          <p:cNvPr id="32" name="Slide Number Placeholder 2"/>
          <p:cNvSpPr txBox="1">
            <a:spLocks/>
          </p:cNvSpPr>
          <p:nvPr/>
        </p:nvSpPr>
        <p:spPr>
          <a:xfrm>
            <a:off x="6705600" y="6397625"/>
            <a:ext cx="2133600" cy="47625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DFD8C4C-7D75-4D13-BF45-605A2741D862}" type="slidenum">
              <a:rPr lang="en-US" smtClean="0"/>
              <a:pPr/>
              <a:t>10</a:t>
            </a:fld>
            <a:endParaRPr lang="en-US"/>
          </a:p>
        </p:txBody>
      </p:sp>
      <p:sp>
        <p:nvSpPr>
          <p:cNvPr id="10" name="Rectangle 2"/>
          <p:cNvSpPr>
            <a:spLocks noGrp="1" noChangeArrowheads="1"/>
          </p:cNvSpPr>
          <p:nvPr>
            <p:ph type="title"/>
          </p:nvPr>
        </p:nvSpPr>
        <p:spPr>
          <a:xfrm>
            <a:off x="457200" y="274638"/>
            <a:ext cx="8229600" cy="487362"/>
          </a:xfrm>
        </p:spPr>
        <p:txBody>
          <a:bodyPr>
            <a:normAutofit fontScale="90000"/>
          </a:bodyPr>
          <a:lstStyle/>
          <a:p>
            <a:pPr eaLnBrk="1" hangingPunct="1"/>
            <a:r>
              <a:rPr lang="en-US" altLang="zh-CN" dirty="0" smtClean="0"/>
              <a:t>Administrative</a:t>
            </a:r>
          </a:p>
        </p:txBody>
      </p:sp>
      <p:sp>
        <p:nvSpPr>
          <p:cNvPr id="11" name="Rectangle 3"/>
          <p:cNvSpPr txBox="1">
            <a:spLocks noChangeArrowheads="1"/>
          </p:cNvSpPr>
          <p:nvPr/>
        </p:nvSpPr>
        <p:spPr>
          <a:xfrm>
            <a:off x="228600" y="1600200"/>
            <a:ext cx="4775448" cy="4525963"/>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pPr>
            <a:r>
              <a:rPr lang="en-US" altLang="zh-CN" sz="2800" b="1" dirty="0" smtClean="0"/>
              <a:t>Course website:</a:t>
            </a:r>
          </a:p>
          <a:p>
            <a:pPr lvl="1">
              <a:lnSpc>
                <a:spcPct val="80000"/>
              </a:lnSpc>
            </a:pPr>
            <a:r>
              <a:rPr lang="en-US" altLang="zh-CN" sz="2400" dirty="0" smtClean="0">
                <a:hlinkClick r:id="rId2"/>
              </a:rPr>
              <a:t>http://OCW.ump.edu.my/</a:t>
            </a:r>
            <a:r>
              <a:rPr lang="en-US" altLang="zh-CN" sz="2400" dirty="0" smtClean="0"/>
              <a:t> </a:t>
            </a:r>
          </a:p>
          <a:p>
            <a:pPr lvl="1">
              <a:lnSpc>
                <a:spcPct val="80000"/>
              </a:lnSpc>
            </a:pPr>
            <a:r>
              <a:rPr lang="en-US" altLang="zh-CN" sz="2400" dirty="0">
                <a:hlinkClick r:id="rId2"/>
              </a:rPr>
              <a:t>http</a:t>
            </a:r>
            <a:r>
              <a:rPr lang="en-US" altLang="zh-CN" sz="2400" dirty="0" smtClean="0">
                <a:hlinkClick r:id="rId2"/>
              </a:rPr>
              <a:t>://kalam.ump.edu.my</a:t>
            </a:r>
            <a:r>
              <a:rPr lang="en-US" altLang="zh-CN" sz="2400" dirty="0">
                <a:hlinkClick r:id="rId2"/>
              </a:rPr>
              <a:t>/</a:t>
            </a:r>
            <a:r>
              <a:rPr lang="en-US" altLang="zh-CN" sz="2400" dirty="0"/>
              <a:t> </a:t>
            </a:r>
          </a:p>
          <a:p>
            <a:pPr lvl="1">
              <a:lnSpc>
                <a:spcPct val="80000"/>
              </a:lnSpc>
            </a:pPr>
            <a:endParaRPr lang="en-US" altLang="zh-CN" sz="2400" dirty="0" smtClean="0"/>
          </a:p>
          <a:p>
            <a:pPr marL="914400" lvl="2">
              <a:lnSpc>
                <a:spcPct val="80000"/>
              </a:lnSpc>
            </a:pPr>
            <a:r>
              <a:rPr lang="en-US" altLang="zh-CN" sz="2000" dirty="0" smtClean="0"/>
              <a:t>Announcements</a:t>
            </a:r>
          </a:p>
          <a:p>
            <a:pPr marL="914400" lvl="2">
              <a:lnSpc>
                <a:spcPct val="80000"/>
              </a:lnSpc>
            </a:pPr>
            <a:r>
              <a:rPr lang="en-US" altLang="zh-CN" sz="2000" dirty="0" smtClean="0"/>
              <a:t>Assignments + Papers </a:t>
            </a:r>
          </a:p>
          <a:p>
            <a:pPr marL="914400" lvl="2">
              <a:lnSpc>
                <a:spcPct val="80000"/>
              </a:lnSpc>
            </a:pPr>
            <a:r>
              <a:rPr lang="en-US" altLang="zh-CN" sz="2000" dirty="0" smtClean="0"/>
              <a:t>Lecture Notes</a:t>
            </a:r>
          </a:p>
          <a:p>
            <a:pPr marL="914400" lvl="2">
              <a:lnSpc>
                <a:spcPct val="80000"/>
              </a:lnSpc>
            </a:pPr>
            <a:r>
              <a:rPr lang="en-US" altLang="zh-CN" sz="2000" dirty="0" smtClean="0"/>
              <a:t>Links to required/recommended readings</a:t>
            </a:r>
          </a:p>
          <a:p>
            <a:pPr lvl="1">
              <a:lnSpc>
                <a:spcPct val="80000"/>
              </a:lnSpc>
              <a:buFont typeface="Wingdings" pitchFamily="2" charset="2"/>
              <a:buNone/>
            </a:pPr>
            <a:endParaRPr lang="en-US" altLang="zh-CN" sz="2400" dirty="0" smtClean="0"/>
          </a:p>
          <a:p>
            <a:pPr>
              <a:lnSpc>
                <a:spcPct val="80000"/>
              </a:lnSpc>
            </a:pPr>
            <a:r>
              <a:rPr lang="en-US" altLang="zh-CN" sz="2800" b="1" dirty="0" smtClean="0"/>
              <a:t>How to reach me:</a:t>
            </a:r>
          </a:p>
          <a:p>
            <a:pPr lvl="1">
              <a:lnSpc>
                <a:spcPct val="80000"/>
              </a:lnSpc>
            </a:pPr>
            <a:r>
              <a:rPr lang="en-US" altLang="zh-CN" sz="2400" b="1" dirty="0" smtClean="0"/>
              <a:t>Email:</a:t>
            </a:r>
            <a:r>
              <a:rPr lang="en-US" altLang="zh-CN" sz="2400" dirty="0" smtClean="0"/>
              <a:t> alsewari@ump.edu.my</a:t>
            </a:r>
          </a:p>
          <a:p>
            <a:pPr lvl="1">
              <a:lnSpc>
                <a:spcPct val="80000"/>
              </a:lnSpc>
            </a:pPr>
            <a:r>
              <a:rPr lang="en-US" altLang="zh-CN" sz="2400" b="1" dirty="0" smtClean="0"/>
              <a:t>HP No:</a:t>
            </a:r>
            <a:r>
              <a:rPr lang="en-US" altLang="zh-CN" sz="2400" dirty="0" smtClean="0"/>
              <a:t> +6017-4254911</a:t>
            </a:r>
          </a:p>
          <a:p>
            <a:pPr lvl="1">
              <a:lnSpc>
                <a:spcPct val="80000"/>
              </a:lnSpc>
            </a:pPr>
            <a:r>
              <a:rPr lang="en-US" altLang="zh-CN" sz="2400" b="1" dirty="0" smtClean="0"/>
              <a:t>OFFICE Ext:+6095492244</a:t>
            </a:r>
          </a:p>
          <a:p>
            <a:pPr marL="0" indent="0">
              <a:lnSpc>
                <a:spcPct val="80000"/>
              </a:lnSpc>
              <a:buFont typeface="Arial"/>
              <a:buNone/>
            </a:pPr>
            <a:endParaRPr lang="en-US" altLang="zh-CN" sz="2800" dirty="0" smtClean="0"/>
          </a:p>
        </p:txBody>
      </p:sp>
      <p:sp>
        <p:nvSpPr>
          <p:cNvPr id="13" name="Slide Number Placeholder 2"/>
          <p:cNvSpPr txBox="1">
            <a:spLocks/>
          </p:cNvSpPr>
          <p:nvPr/>
        </p:nvSpPr>
        <p:spPr>
          <a:xfrm>
            <a:off x="6553200" y="6245225"/>
            <a:ext cx="2133600" cy="47625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DFD8C4C-7D75-4D13-BF45-605A2741D862}" type="slidenum">
              <a:rPr lang="en-US" smtClean="0"/>
              <a:pPr/>
              <a:t>10</a:t>
            </a:fld>
            <a:endParaRPr lang="en-US"/>
          </a:p>
        </p:txBody>
      </p:sp>
      <p:pic>
        <p:nvPicPr>
          <p:cNvPr id="14" name="Picture 1" descr="C:\Users\Asus\Desktop\teamwor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1" y="2200118"/>
            <a:ext cx="4028941" cy="3029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0788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a:lstStyle/>
          <a:p>
            <a:r>
              <a:rPr lang="en-GB" dirty="0" smtClean="0"/>
              <a:t>Chapter Description</a:t>
            </a:r>
            <a:endParaRPr lang="en-GB" dirty="0"/>
          </a:p>
        </p:txBody>
      </p:sp>
      <p:sp>
        <p:nvSpPr>
          <p:cNvPr id="3" name="Content Placeholder 2"/>
          <p:cNvSpPr>
            <a:spLocks noGrp="1"/>
          </p:cNvSpPr>
          <p:nvPr>
            <p:ph idx="4294967295"/>
          </p:nvPr>
        </p:nvSpPr>
        <p:spPr>
          <a:xfrm>
            <a:off x="482316" y="1844824"/>
            <a:ext cx="8229600" cy="4248472"/>
          </a:xfrm>
        </p:spPr>
        <p:txBody>
          <a:bodyPr>
            <a:normAutofit/>
          </a:bodyPr>
          <a:lstStyle/>
          <a:p>
            <a:r>
              <a:rPr lang="en-GB" sz="2400" dirty="0" smtClean="0">
                <a:effectLst>
                  <a:outerShdw blurRad="38100" dist="38100" dir="2700000" algn="tl">
                    <a:srgbClr val="000000">
                      <a:alpha val="43137"/>
                    </a:srgbClr>
                  </a:outerShdw>
                </a:effectLst>
                <a:latin typeface="Helvetica LT Std Light"/>
              </a:rPr>
              <a:t>Aims</a:t>
            </a:r>
          </a:p>
          <a:p>
            <a:pPr lvl="1"/>
            <a:r>
              <a:rPr lang="en-GB" sz="2000" dirty="0" smtClean="0">
                <a:effectLst>
                  <a:outerShdw blurRad="38100" dist="38100" dir="2700000" algn="tl">
                    <a:srgbClr val="000000">
                      <a:alpha val="43137"/>
                    </a:srgbClr>
                  </a:outerShdw>
                </a:effectLst>
                <a:latin typeface="Helvetica LT Std Light"/>
              </a:rPr>
              <a:t>To introduce </a:t>
            </a:r>
          </a:p>
          <a:p>
            <a:pPr lvl="1"/>
            <a:r>
              <a:rPr lang="en-GB" sz="2000" dirty="0" smtClean="0">
                <a:effectLst>
                  <a:outerShdw blurRad="38100" dist="38100" dir="2700000" algn="tl">
                    <a:srgbClr val="000000">
                      <a:alpha val="43137"/>
                    </a:srgbClr>
                  </a:outerShdw>
                </a:effectLst>
                <a:latin typeface="Helvetica LT Std Light"/>
              </a:rPr>
              <a:t>The course objectives </a:t>
            </a:r>
          </a:p>
          <a:p>
            <a:pPr lvl="1"/>
            <a:r>
              <a:rPr lang="en-GB" sz="2000" dirty="0" smtClean="0">
                <a:effectLst>
                  <a:outerShdw blurRad="38100" dist="38100" dir="2700000" algn="tl">
                    <a:srgbClr val="000000">
                      <a:alpha val="43137"/>
                    </a:srgbClr>
                  </a:outerShdw>
                </a:effectLst>
                <a:latin typeface="Helvetica LT Std Light"/>
              </a:rPr>
              <a:t>The course references</a:t>
            </a:r>
          </a:p>
          <a:p>
            <a:pPr lvl="1"/>
            <a:r>
              <a:rPr lang="en-GB" sz="2000" dirty="0" smtClean="0">
                <a:effectLst>
                  <a:outerShdw blurRad="38100" dist="38100" dir="2700000" algn="tl">
                    <a:srgbClr val="000000">
                      <a:alpha val="43137"/>
                    </a:srgbClr>
                  </a:outerShdw>
                </a:effectLst>
                <a:latin typeface="Helvetica LT Std Light"/>
              </a:rPr>
              <a:t>The course assessments </a:t>
            </a:r>
          </a:p>
          <a:p>
            <a:pPr lvl="1"/>
            <a:endParaRPr lang="en-GB" sz="2000" dirty="0" smtClean="0">
              <a:effectLst>
                <a:outerShdw blurRad="38100" dist="38100" dir="2700000" algn="tl">
                  <a:srgbClr val="000000">
                    <a:alpha val="43137"/>
                  </a:srgbClr>
                </a:outerShdw>
              </a:effectLst>
              <a:latin typeface="Helvetica LT Std Light"/>
            </a:endParaRPr>
          </a:p>
          <a:p>
            <a:pPr lvl="1"/>
            <a:endParaRPr lang="en-GB" sz="2000" dirty="0" smtClean="0">
              <a:effectLst>
                <a:outerShdw blurRad="38100" dist="38100" dir="2700000" algn="tl">
                  <a:srgbClr val="000000">
                    <a:alpha val="43137"/>
                  </a:srgbClr>
                </a:outerShdw>
              </a:effectLst>
              <a:latin typeface="Helvetica LT Std Light"/>
            </a:endParaRPr>
          </a:p>
          <a:p>
            <a:r>
              <a:rPr lang="en-GB" sz="2400" dirty="0" smtClean="0">
                <a:effectLst>
                  <a:outerShdw blurRad="38100" dist="38100" dir="2700000" algn="tl">
                    <a:srgbClr val="000000">
                      <a:alpha val="43137"/>
                    </a:srgbClr>
                  </a:outerShdw>
                </a:effectLst>
                <a:latin typeface="Helvetica LT Std Light"/>
              </a:rPr>
              <a:t>References</a:t>
            </a:r>
          </a:p>
          <a:p>
            <a:pPr lvl="1"/>
            <a:r>
              <a:rPr lang="en-GB" sz="2000" dirty="0" smtClean="0">
                <a:effectLst>
                  <a:outerShdw blurRad="38100" dist="38100" dir="2700000" algn="tl">
                    <a:srgbClr val="000000">
                      <a:alpha val="43137"/>
                    </a:srgbClr>
                  </a:outerShdw>
                </a:effectLst>
                <a:latin typeface="Helvetica LT Std Light"/>
              </a:rPr>
              <a:t>ISTQB</a:t>
            </a:r>
          </a:p>
          <a:p>
            <a:pPr lvl="1"/>
            <a:r>
              <a:rPr lang="en-GB" sz="2000" dirty="0" smtClean="0">
                <a:effectLst>
                  <a:outerShdw blurRad="38100" dist="38100" dir="2700000" algn="tl">
                    <a:srgbClr val="000000">
                      <a:alpha val="43137"/>
                    </a:srgbClr>
                  </a:outerShdw>
                </a:effectLst>
                <a:latin typeface="Helvetica LT Std Light"/>
              </a:rPr>
              <a:t>MSTB</a:t>
            </a:r>
            <a:endParaRPr lang="en-GB" sz="2000" dirty="0">
              <a:effectLst>
                <a:outerShdw blurRad="38100" dist="38100" dir="2700000" algn="tl">
                  <a:srgbClr val="000000">
                    <a:alpha val="43137"/>
                  </a:srgbClr>
                </a:outerShdw>
              </a:effectLst>
              <a:latin typeface="Helvetica LT Std Ligh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8184" y="1465240"/>
            <a:ext cx="2128029" cy="2146025"/>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159949" y="6462087"/>
            <a:ext cx="6091681" cy="244682"/>
          </a:xfrm>
          <a:prstGeom prst="rect">
            <a:avLst/>
          </a:prstGeom>
        </p:spPr>
        <p:txBody>
          <a:bodyPr wrap="square">
            <a:spAutoFit/>
          </a:bodyPr>
          <a:lstStyle/>
          <a:p>
            <a:pPr algn="ctr">
              <a:lnSpc>
                <a:spcPct val="90000"/>
              </a:lnSpc>
            </a:pPr>
            <a:r>
              <a:rPr lang="en-US" sz="1100" dirty="0">
                <a:solidFill>
                  <a:schemeClr val="bg1"/>
                </a:solidFill>
              </a:rPr>
              <a:t>http://www.softwaretestinggenius.com/articalDetails.php?qry=572#commentsList</a:t>
            </a:r>
          </a:p>
        </p:txBody>
      </p:sp>
    </p:spTree>
    <p:extLst>
      <p:ext uri="{BB962C8B-B14F-4D97-AF65-F5344CB8AC3E}">
        <p14:creationId xmlns:p14="http://schemas.microsoft.com/office/powerpoint/2010/main" val="12030658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txBox="1">
            <a:spLocks noChangeArrowheads="1"/>
          </p:cNvSpPr>
          <p:nvPr/>
        </p:nvSpPr>
        <p:spPr>
          <a:xfrm>
            <a:off x="304800" y="1600200"/>
            <a:ext cx="75438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lnSpc>
                <a:spcPct val="80000"/>
              </a:lnSpc>
            </a:pPr>
            <a:r>
              <a:rPr lang="en-US" sz="2000" dirty="0" smtClean="0"/>
              <a:t>Full name: </a:t>
            </a:r>
            <a:r>
              <a:rPr lang="en-US" sz="2000" dirty="0" err="1" smtClean="0"/>
              <a:t>AbdulRahman</a:t>
            </a:r>
            <a:r>
              <a:rPr lang="en-US" sz="2000" dirty="0" smtClean="0"/>
              <a:t> Ahmed Al-</a:t>
            </a:r>
            <a:r>
              <a:rPr lang="en-US" sz="2000" dirty="0" err="1" smtClean="0"/>
              <a:t>Sewari</a:t>
            </a:r>
            <a:r>
              <a:rPr lang="en-US" sz="2000" dirty="0" smtClean="0"/>
              <a:t>	</a:t>
            </a:r>
          </a:p>
          <a:p>
            <a:pPr lvl="1">
              <a:lnSpc>
                <a:spcPct val="80000"/>
              </a:lnSpc>
            </a:pPr>
            <a:r>
              <a:rPr lang="en-US" sz="2000" dirty="0" smtClean="0"/>
              <a:t>Hometown: Sana’a, Yemen</a:t>
            </a:r>
          </a:p>
          <a:p>
            <a:pPr lvl="1">
              <a:lnSpc>
                <a:spcPct val="80000"/>
              </a:lnSpc>
            </a:pPr>
            <a:r>
              <a:rPr lang="en-US" sz="2000" dirty="0" smtClean="0"/>
              <a:t>Hobby: Football</a:t>
            </a:r>
          </a:p>
          <a:p>
            <a:pPr lvl="1">
              <a:lnSpc>
                <a:spcPct val="80000"/>
              </a:lnSpc>
            </a:pPr>
            <a:r>
              <a:rPr lang="en-US" sz="2000" dirty="0" smtClean="0"/>
              <a:t>Qualifications:</a:t>
            </a:r>
          </a:p>
          <a:p>
            <a:pPr marL="914400"/>
            <a:r>
              <a:rPr lang="en-US" sz="1800" dirty="0" smtClean="0"/>
              <a:t>B.Eng. </a:t>
            </a:r>
            <a:r>
              <a:rPr lang="en-US" sz="1800" dirty="0"/>
              <a:t>1998–2002 Military College of Engineering Baghdad, Iraq</a:t>
            </a:r>
          </a:p>
          <a:p>
            <a:pPr marL="914400"/>
            <a:r>
              <a:rPr lang="en-US" sz="1800" dirty="0" smtClean="0"/>
              <a:t>Master </a:t>
            </a:r>
            <a:r>
              <a:rPr lang="en-US" sz="1800" dirty="0"/>
              <a:t>of </a:t>
            </a:r>
            <a:r>
              <a:rPr lang="en-US" sz="1800" dirty="0" smtClean="0"/>
              <a:t>Engineering2007-2008:  </a:t>
            </a:r>
            <a:r>
              <a:rPr lang="en-US" sz="1800" dirty="0"/>
              <a:t>Electronic System Design Engineering ( ESDE) M.Sc. Real Time Software Engineering (Centre For Advanced Software Engineering, </a:t>
            </a:r>
            <a:r>
              <a:rPr lang="en-US" sz="1800" dirty="0" err="1"/>
              <a:t>Universiti</a:t>
            </a:r>
            <a:r>
              <a:rPr lang="en-US" sz="1800" dirty="0"/>
              <a:t> </a:t>
            </a:r>
            <a:r>
              <a:rPr lang="en-US" sz="1800" dirty="0" err="1"/>
              <a:t>Teknologi</a:t>
            </a:r>
            <a:r>
              <a:rPr lang="en-US" sz="1800" dirty="0"/>
              <a:t> Malaysia, </a:t>
            </a:r>
            <a:r>
              <a:rPr lang="en-US" sz="1800" dirty="0" smtClean="0"/>
              <a:t>2000)</a:t>
            </a:r>
          </a:p>
          <a:p>
            <a:pPr marL="914400"/>
            <a:r>
              <a:rPr lang="en-US" sz="1800" dirty="0" smtClean="0"/>
              <a:t>PhD Software Engineering</a:t>
            </a:r>
            <a:r>
              <a:rPr lang="en-US" sz="1800" dirty="0"/>
              <a:t> 2007-2008</a:t>
            </a:r>
            <a:r>
              <a:rPr lang="en-US" sz="1800" dirty="0" smtClean="0"/>
              <a:t> (School of Computing Science, University of Newcastle upon Tyne, UK, 2003)</a:t>
            </a:r>
          </a:p>
          <a:p>
            <a:pPr lvl="1">
              <a:lnSpc>
                <a:spcPct val="80000"/>
              </a:lnSpc>
            </a:pPr>
            <a:r>
              <a:rPr lang="en-US" sz="2000" dirty="0" smtClean="0"/>
              <a:t>Research interests</a:t>
            </a:r>
          </a:p>
          <a:p>
            <a:pPr lvl="2">
              <a:lnSpc>
                <a:spcPct val="80000"/>
              </a:lnSpc>
            </a:pPr>
            <a:r>
              <a:rPr lang="en-US" sz="1800" dirty="0" smtClean="0"/>
              <a:t>Software Engineering </a:t>
            </a:r>
          </a:p>
          <a:p>
            <a:pPr lvl="2">
              <a:lnSpc>
                <a:spcPct val="80000"/>
              </a:lnSpc>
            </a:pPr>
            <a:r>
              <a:rPr lang="en-US" sz="1800" dirty="0" smtClean="0"/>
              <a:t>Combinatorial Software Testing</a:t>
            </a:r>
          </a:p>
          <a:p>
            <a:pPr lvl="2">
              <a:lnSpc>
                <a:spcPct val="80000"/>
              </a:lnSpc>
            </a:pPr>
            <a:r>
              <a:rPr lang="en-US" sz="1800" dirty="0" smtClean="0"/>
              <a:t>Soft computing </a:t>
            </a:r>
          </a:p>
        </p:txBody>
      </p:sp>
      <p:sp>
        <p:nvSpPr>
          <p:cNvPr id="8" name="Rectangle 7"/>
          <p:cNvSpPr/>
          <p:nvPr/>
        </p:nvSpPr>
        <p:spPr>
          <a:xfrm>
            <a:off x="2195736" y="404664"/>
            <a:ext cx="5040560" cy="646331"/>
          </a:xfrm>
          <a:prstGeom prst="rect">
            <a:avLst/>
          </a:prstGeom>
        </p:spPr>
        <p:txBody>
          <a:bodyPr wrap="square">
            <a:spAutoFit/>
          </a:bodyPr>
          <a:lstStyle/>
          <a:p>
            <a:r>
              <a:rPr lang="en-US" sz="3600" dirty="0">
                <a:solidFill>
                  <a:schemeClr val="bg1"/>
                </a:solidFill>
              </a:rPr>
              <a:t>Ice Breaking - About Me</a:t>
            </a:r>
          </a:p>
        </p:txBody>
      </p:sp>
      <p:sp>
        <p:nvSpPr>
          <p:cNvPr id="9" name="Rectangle 8"/>
          <p:cNvSpPr/>
          <p:nvPr/>
        </p:nvSpPr>
        <p:spPr>
          <a:xfrm>
            <a:off x="159949" y="6462087"/>
            <a:ext cx="6091681" cy="244682"/>
          </a:xfrm>
          <a:prstGeom prst="rect">
            <a:avLst/>
          </a:prstGeom>
        </p:spPr>
        <p:txBody>
          <a:bodyPr wrap="square">
            <a:spAutoFit/>
          </a:bodyPr>
          <a:lstStyle/>
          <a:p>
            <a:pPr algn="ctr">
              <a:lnSpc>
                <a:spcPct val="90000"/>
              </a:lnSpc>
            </a:pPr>
            <a:r>
              <a:rPr lang="en-US" sz="1100" dirty="0">
                <a:solidFill>
                  <a:schemeClr val="bg1"/>
                </a:solidFill>
              </a:rPr>
              <a:t>http://www.softwaretestinggenius.com/articalDetails.php?qry=572#commentsList</a:t>
            </a:r>
          </a:p>
        </p:txBody>
      </p:sp>
    </p:spTree>
    <p:extLst>
      <p:ext uri="{BB962C8B-B14F-4D97-AF65-F5344CB8AC3E}">
        <p14:creationId xmlns:p14="http://schemas.microsoft.com/office/powerpoint/2010/main" val="255450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idx="4294967295"/>
          </p:nvPr>
        </p:nvSpPr>
        <p:spPr>
          <a:xfrm>
            <a:off x="457200" y="319856"/>
            <a:ext cx="8229600" cy="823143"/>
          </a:xfrm>
        </p:spPr>
        <p:txBody>
          <a:bodyPr/>
          <a:lstStyle/>
          <a:p>
            <a:r>
              <a:rPr lang="en-US" sz="3600" dirty="0" smtClean="0">
                <a:solidFill>
                  <a:schemeClr val="bg1"/>
                </a:solidFill>
              </a:rPr>
              <a:t>What grade do you want in this class?</a:t>
            </a:r>
            <a:endParaRPr lang="en-MY" sz="3600" dirty="0">
              <a:solidFill>
                <a:schemeClr val="bg1"/>
              </a:solidFill>
            </a:endParaRPr>
          </a:p>
        </p:txBody>
      </p:sp>
      <p:sp>
        <p:nvSpPr>
          <p:cNvPr id="9" name="Slide Number Placeholder 4"/>
          <p:cNvSpPr txBox="1">
            <a:spLocks/>
          </p:cNvSpPr>
          <p:nvPr/>
        </p:nvSpPr>
        <p:spPr>
          <a:xfrm>
            <a:off x="6553200" y="6270025"/>
            <a:ext cx="2133600" cy="45145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E56A5A9-42FA-435A-AC74-0E8488109E4A}" type="slidenum">
              <a:rPr lang="en-US" smtClean="0"/>
              <a:pPr/>
              <a:t>4</a:t>
            </a:fld>
            <a:endParaRPr lang="en-US"/>
          </a:p>
        </p:txBody>
      </p:sp>
      <p:pic>
        <p:nvPicPr>
          <p:cNvPr id="10" name="Picture 2" descr="http://sphotos-f.ak.fbcdn.net/hphotos-ak-ash3/547015_3631937768169_575650872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556792"/>
            <a:ext cx="6858000" cy="475828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59949" y="6462087"/>
            <a:ext cx="6091681" cy="244682"/>
          </a:xfrm>
          <a:prstGeom prst="rect">
            <a:avLst/>
          </a:prstGeom>
        </p:spPr>
        <p:txBody>
          <a:bodyPr wrap="square">
            <a:spAutoFit/>
          </a:bodyPr>
          <a:lstStyle/>
          <a:p>
            <a:pPr algn="ctr">
              <a:lnSpc>
                <a:spcPct val="90000"/>
              </a:lnSpc>
            </a:pPr>
            <a:r>
              <a:rPr lang="en-US" sz="1100" dirty="0">
                <a:solidFill>
                  <a:schemeClr val="bg1"/>
                </a:solidFill>
              </a:rPr>
              <a:t>http://www.softwaretestinggenius.com/articalDetails.php?qry=572#commentsList</a:t>
            </a:r>
          </a:p>
        </p:txBody>
      </p:sp>
    </p:spTree>
    <p:extLst>
      <p:ext uri="{BB962C8B-B14F-4D97-AF65-F5344CB8AC3E}">
        <p14:creationId xmlns:p14="http://schemas.microsoft.com/office/powerpoint/2010/main" val="11518020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3"/>
          <p:cNvSpPr>
            <a:spLocks noGrp="1" noChangeArrowheads="1"/>
          </p:cNvSpPr>
          <p:nvPr>
            <p:ph type="sldNum" sz="quarter" idx="4294967295"/>
          </p:nvPr>
        </p:nvSpPr>
        <p:spPr>
          <a:xfrm>
            <a:off x="3124200" y="6245225"/>
            <a:ext cx="2895600" cy="476250"/>
          </a:xfrm>
          <a:noFill/>
        </p:spPr>
        <p:txBody>
          <a:bodyPr/>
          <a:lstStyle/>
          <a:p>
            <a:fld id="{1D3E2322-7CAD-4429-AA0C-79297D5A8111}" type="slidenum">
              <a:rPr lang="en-US" smtClean="0"/>
              <a:pPr/>
              <a:t>5</a:t>
            </a:fld>
            <a:endParaRPr lang="en-US" dirty="0" smtClean="0"/>
          </a:p>
        </p:txBody>
      </p:sp>
      <p:pic>
        <p:nvPicPr>
          <p:cNvPr id="18" name="Picture 1" descr="C:\Users\user\Desktop\dilbert.jpg"/>
          <p:cNvPicPr>
            <a:picLocks noChangeAspect="1" noChangeArrowheads="1"/>
          </p:cNvPicPr>
          <p:nvPr/>
        </p:nvPicPr>
        <p:blipFill>
          <a:blip r:embed="rId2"/>
          <a:srcRect/>
          <a:stretch>
            <a:fillRect/>
          </a:stretch>
        </p:blipFill>
        <p:spPr bwMode="auto">
          <a:xfrm>
            <a:off x="5638800" y="990600"/>
            <a:ext cx="3333750" cy="2667000"/>
          </a:xfrm>
          <a:prstGeom prst="rect">
            <a:avLst/>
          </a:prstGeom>
          <a:noFill/>
          <a:ln w="9525">
            <a:noFill/>
            <a:miter lim="800000"/>
            <a:headEnd/>
            <a:tailEnd/>
          </a:ln>
        </p:spPr>
      </p:pic>
      <p:pic>
        <p:nvPicPr>
          <p:cNvPr id="19" name="Picture 1"/>
          <p:cNvPicPr>
            <a:picLocks noChangeAspect="1" noChangeArrowheads="1"/>
          </p:cNvPicPr>
          <p:nvPr/>
        </p:nvPicPr>
        <p:blipFill>
          <a:blip r:embed="rId3"/>
          <a:srcRect/>
          <a:stretch>
            <a:fillRect/>
          </a:stretch>
        </p:blipFill>
        <p:spPr bwMode="auto">
          <a:xfrm>
            <a:off x="381000" y="1828800"/>
            <a:ext cx="4648200" cy="4169229"/>
          </a:xfrm>
          <a:prstGeom prst="rect">
            <a:avLst/>
          </a:prstGeom>
          <a:noFill/>
          <a:ln w="9525">
            <a:noFill/>
            <a:miter lim="800000"/>
            <a:headEnd/>
            <a:tailEnd/>
          </a:ln>
          <a:effectLst/>
        </p:spPr>
      </p:pic>
      <p:pic>
        <p:nvPicPr>
          <p:cNvPr id="20"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3284984"/>
            <a:ext cx="3276600" cy="3063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
          <p:cNvSpPr>
            <a:spLocks noGrp="1" noChangeArrowheads="1"/>
          </p:cNvSpPr>
          <p:nvPr>
            <p:ph type="title" idx="4294967295"/>
          </p:nvPr>
        </p:nvSpPr>
        <p:spPr>
          <a:xfrm>
            <a:off x="13855" y="434752"/>
            <a:ext cx="8686800" cy="762000"/>
          </a:xfrm>
        </p:spPr>
        <p:txBody>
          <a:bodyPr>
            <a:noAutofit/>
          </a:bodyPr>
          <a:lstStyle/>
          <a:p>
            <a:pPr algn="ctr"/>
            <a:r>
              <a:rPr lang="en-US" sz="4000" b="1" dirty="0" smtClean="0"/>
              <a:t>Is this what we want from this course?</a:t>
            </a:r>
            <a:endParaRPr lang="en-MY" sz="4000" b="1" dirty="0" smtClean="0"/>
          </a:p>
        </p:txBody>
      </p:sp>
      <p:sp>
        <p:nvSpPr>
          <p:cNvPr id="22" name="Rectangle 21"/>
          <p:cNvSpPr/>
          <p:nvPr/>
        </p:nvSpPr>
        <p:spPr>
          <a:xfrm>
            <a:off x="159949" y="6462087"/>
            <a:ext cx="6091681" cy="244682"/>
          </a:xfrm>
          <a:prstGeom prst="rect">
            <a:avLst/>
          </a:prstGeom>
        </p:spPr>
        <p:txBody>
          <a:bodyPr wrap="square">
            <a:spAutoFit/>
          </a:bodyPr>
          <a:lstStyle/>
          <a:p>
            <a:pPr algn="ctr">
              <a:lnSpc>
                <a:spcPct val="90000"/>
              </a:lnSpc>
            </a:pPr>
            <a:r>
              <a:rPr lang="en-US" sz="1100" dirty="0">
                <a:solidFill>
                  <a:schemeClr val="bg1"/>
                </a:solidFill>
              </a:rPr>
              <a:t>http://www.softwaretestinggenius.com/articalDetails.php?qry=572#commentsList</a:t>
            </a:r>
          </a:p>
        </p:txBody>
      </p:sp>
    </p:spTree>
    <p:extLst>
      <p:ext uri="{BB962C8B-B14F-4D97-AF65-F5344CB8AC3E}">
        <p14:creationId xmlns:p14="http://schemas.microsoft.com/office/powerpoint/2010/main" val="30262409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idx="4294967295"/>
          </p:nvPr>
        </p:nvSpPr>
        <p:spPr>
          <a:xfrm>
            <a:off x="457200" y="274638"/>
            <a:ext cx="8229600" cy="1143000"/>
          </a:xfrm>
        </p:spPr>
        <p:txBody>
          <a:bodyPr/>
          <a:lstStyle/>
          <a:p>
            <a:r>
              <a:rPr lang="en-US" dirty="0" smtClean="0"/>
              <a:t>Or this</a:t>
            </a:r>
            <a:endParaRPr lang="en-MY" dirty="0"/>
          </a:p>
        </p:txBody>
      </p:sp>
      <p:pic>
        <p:nvPicPr>
          <p:cNvPr id="8" name="Picture 7" descr="F:\CIS6516\moderatelyconfused2004914990219.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9143" y="1219201"/>
            <a:ext cx="3411046" cy="4523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65670"/>
            <a:ext cx="5181600"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159949" y="6496686"/>
            <a:ext cx="6091681" cy="244682"/>
          </a:xfrm>
          <a:prstGeom prst="rect">
            <a:avLst/>
          </a:prstGeom>
        </p:spPr>
        <p:txBody>
          <a:bodyPr wrap="square">
            <a:spAutoFit/>
          </a:bodyPr>
          <a:lstStyle/>
          <a:p>
            <a:pPr algn="ctr">
              <a:lnSpc>
                <a:spcPct val="90000"/>
              </a:lnSpc>
            </a:pPr>
            <a:r>
              <a:rPr lang="en-US" sz="1100" dirty="0">
                <a:solidFill>
                  <a:schemeClr val="bg1"/>
                </a:solidFill>
              </a:rPr>
              <a:t>http://www.softwaretestinggenius.com/articalDetails.php?qry=572#commentsList</a:t>
            </a:r>
          </a:p>
        </p:txBody>
      </p:sp>
    </p:spTree>
    <p:extLst>
      <p:ext uri="{BB962C8B-B14F-4D97-AF65-F5344CB8AC3E}">
        <p14:creationId xmlns:p14="http://schemas.microsoft.com/office/powerpoint/2010/main" val="348527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457200" y="274638"/>
            <a:ext cx="8229600" cy="1143000"/>
          </a:xfrm>
        </p:spPr>
        <p:txBody>
          <a:bodyPr/>
          <a:lstStyle/>
          <a:p>
            <a:r>
              <a:rPr lang="en-US" dirty="0" smtClean="0"/>
              <a:t>Course Synopsis/Outcomes</a:t>
            </a:r>
          </a:p>
        </p:txBody>
      </p:sp>
      <p:sp>
        <p:nvSpPr>
          <p:cNvPr id="5" name="Rectangle 3"/>
          <p:cNvSpPr txBox="1">
            <a:spLocks noChangeArrowheads="1"/>
          </p:cNvSpPr>
          <p:nvPr/>
        </p:nvSpPr>
        <p:spPr>
          <a:xfrm>
            <a:off x="423337" y="1772816"/>
            <a:ext cx="8229600" cy="333603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en-MY" sz="1800" dirty="0" smtClean="0"/>
              <a:t>This course is designed to provide students with in depth knowledge on software testing and its test process. The course covers the basic principles of software testing and test activities that include the test plan, test design, monitoring, implementation and test closure. The student will also learn various categories of test design techniques and methods used in both black-box and white-box testing. At the end of this course, students should be able to recognize various types and levels of testing as well as categorizing and </a:t>
            </a:r>
            <a:r>
              <a:rPr lang="en-MY" sz="2000" dirty="0" smtClean="0"/>
              <a:t>applying</a:t>
            </a:r>
            <a:r>
              <a:rPr lang="en-MY" sz="1800" dirty="0" smtClean="0"/>
              <a:t> software testing process &amp; techniques.</a:t>
            </a:r>
          </a:p>
          <a:p>
            <a:pPr>
              <a:lnSpc>
                <a:spcPct val="90000"/>
              </a:lnSpc>
            </a:pPr>
            <a:r>
              <a:rPr lang="en-US" sz="1800" dirty="0" smtClean="0"/>
              <a:t>Course outcomes - at the end of the course, you should be able to:</a:t>
            </a:r>
          </a:p>
          <a:p>
            <a:pPr lvl="1">
              <a:lnSpc>
                <a:spcPct val="90000"/>
              </a:lnSpc>
            </a:pPr>
            <a:r>
              <a:rPr lang="en-MY" sz="1800" dirty="0" smtClean="0"/>
              <a:t>CO1-Compare and classify between various levels of testing, test types and test approaches as well as software maintenance</a:t>
            </a:r>
          </a:p>
          <a:p>
            <a:pPr lvl="1">
              <a:lnSpc>
                <a:spcPct val="90000"/>
              </a:lnSpc>
            </a:pPr>
            <a:r>
              <a:rPr lang="en-MY" sz="1800" dirty="0" smtClean="0"/>
              <a:t>CO2-Organize and display the test activities throughout the software testing and software maintenance life cycle</a:t>
            </a:r>
          </a:p>
          <a:p>
            <a:pPr lvl="1">
              <a:lnSpc>
                <a:spcPct val="90000"/>
              </a:lnSpc>
            </a:pPr>
            <a:r>
              <a:rPr lang="en-MY" sz="1800" dirty="0" smtClean="0"/>
              <a:t>CO3- Work on a team using test design techniques, risk analysis and reporting within test process</a:t>
            </a:r>
            <a:endParaRPr lang="en-US" sz="1800" dirty="0" smtClean="0"/>
          </a:p>
        </p:txBody>
      </p:sp>
      <p:sp>
        <p:nvSpPr>
          <p:cNvPr id="6" name="Rectangle 5"/>
          <p:cNvSpPr/>
          <p:nvPr/>
        </p:nvSpPr>
        <p:spPr>
          <a:xfrm>
            <a:off x="159949" y="6462087"/>
            <a:ext cx="6091681" cy="244682"/>
          </a:xfrm>
          <a:prstGeom prst="rect">
            <a:avLst/>
          </a:prstGeom>
        </p:spPr>
        <p:txBody>
          <a:bodyPr wrap="square">
            <a:spAutoFit/>
          </a:bodyPr>
          <a:lstStyle/>
          <a:p>
            <a:pPr algn="ctr">
              <a:lnSpc>
                <a:spcPct val="90000"/>
              </a:lnSpc>
            </a:pPr>
            <a:r>
              <a:rPr lang="en-US" sz="1100" dirty="0">
                <a:solidFill>
                  <a:schemeClr val="bg1"/>
                </a:solidFill>
              </a:rPr>
              <a:t>http://www.softwaretestinggenius.com/articalDetails.php?qry=572#commentsList</a:t>
            </a:r>
          </a:p>
        </p:txBody>
      </p:sp>
    </p:spTree>
    <p:extLst>
      <p:ext uri="{BB962C8B-B14F-4D97-AF65-F5344CB8AC3E}">
        <p14:creationId xmlns:p14="http://schemas.microsoft.com/office/powerpoint/2010/main" val="34162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6553200" y="6356350"/>
            <a:ext cx="2133600" cy="365125"/>
          </a:xfrm>
        </p:spPr>
        <p:txBody>
          <a:bodyPr/>
          <a:lstStyle/>
          <a:p>
            <a:fld id="{DDFD8C4C-7D75-4D13-BF45-605A2741D862}" type="slidenum">
              <a:rPr lang="en-US" smtClean="0"/>
              <a:pPr/>
              <a:t>8</a:t>
            </a:fld>
            <a:endParaRPr lang="en-US"/>
          </a:p>
        </p:txBody>
      </p:sp>
      <p:sp>
        <p:nvSpPr>
          <p:cNvPr id="7" name="Rectangle 3"/>
          <p:cNvSpPr txBox="1">
            <a:spLocks noChangeArrowheads="1"/>
          </p:cNvSpPr>
          <p:nvPr/>
        </p:nvSpPr>
        <p:spPr>
          <a:xfrm>
            <a:off x="457200" y="1600200"/>
            <a:ext cx="4038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pPr>
            <a:endParaRPr lang="en-US" sz="1800" smtClean="0"/>
          </a:p>
          <a:p>
            <a:pPr>
              <a:lnSpc>
                <a:spcPct val="80000"/>
              </a:lnSpc>
            </a:pPr>
            <a:endParaRPr lang="en-US" sz="1800" smtClean="0"/>
          </a:p>
          <a:p>
            <a:pPr>
              <a:lnSpc>
                <a:spcPct val="80000"/>
              </a:lnSpc>
            </a:pPr>
            <a:endParaRPr lang="en-US" sz="1800" smtClean="0"/>
          </a:p>
          <a:p>
            <a:pPr>
              <a:lnSpc>
                <a:spcPct val="80000"/>
              </a:lnSpc>
            </a:pPr>
            <a:endParaRPr lang="en-US" sz="1800" smtClean="0"/>
          </a:p>
          <a:p>
            <a:pPr>
              <a:lnSpc>
                <a:spcPct val="80000"/>
              </a:lnSpc>
            </a:pPr>
            <a:endParaRPr lang="en-US" sz="1800"/>
          </a:p>
        </p:txBody>
      </p:sp>
      <p:sp>
        <p:nvSpPr>
          <p:cNvPr id="8" name="Rectangle 64"/>
          <p:cNvSpPr>
            <a:spLocks noGrp="1" noChangeArrowheads="1"/>
          </p:cNvSpPr>
          <p:nvPr>
            <p:ph type="title" idx="4294967295"/>
          </p:nvPr>
        </p:nvSpPr>
        <p:spPr>
          <a:xfrm>
            <a:off x="457200" y="274638"/>
            <a:ext cx="8229600" cy="639762"/>
          </a:xfrm>
          <a:noFill/>
          <a:ln/>
        </p:spPr>
        <p:txBody>
          <a:bodyPr>
            <a:normAutofit fontScale="90000"/>
          </a:bodyPr>
          <a:lstStyle/>
          <a:p>
            <a:r>
              <a:rPr lang="en-US" sz="4000"/>
              <a:t>Topics</a:t>
            </a:r>
          </a:p>
        </p:txBody>
      </p:sp>
      <p:graphicFrame>
        <p:nvGraphicFramePr>
          <p:cNvPr id="9" name="Group 240"/>
          <p:cNvGraphicFramePr>
            <a:graphicFrameLocks noGrp="1"/>
          </p:cNvGraphicFramePr>
          <p:nvPr>
            <p:extLst>
              <p:ext uri="{D42A27DB-BD31-4B8C-83A1-F6EECF244321}">
                <p14:modId xmlns:p14="http://schemas.microsoft.com/office/powerpoint/2010/main" val="4228720626"/>
              </p:ext>
            </p:extLst>
          </p:nvPr>
        </p:nvGraphicFramePr>
        <p:xfrm>
          <a:off x="824753" y="1537153"/>
          <a:ext cx="7772400" cy="2632076"/>
        </p:xfrm>
        <a:graphic>
          <a:graphicData uri="http://schemas.openxmlformats.org/drawingml/2006/table">
            <a:tbl>
              <a:tblPr/>
              <a:tblGrid>
                <a:gridCol w="7772400"/>
              </a:tblGrid>
              <a:tr h="3746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7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Times New Roman" pitchFamily="18" charset="0"/>
                        </a:rPr>
                        <a:t>Topic 1 – Overview of Testing </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94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Times New Roman" pitchFamily="18" charset="0"/>
                        </a:rPr>
                        <a:t>Topic 2 – Testing throughout the Software Lifecycle </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7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Times New Roman" pitchFamily="18" charset="0"/>
                        </a:rPr>
                        <a:t>Topic 3 – Static  Testing Techniques </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4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Times New Roman" pitchFamily="18" charset="0"/>
                        </a:rPr>
                        <a:t>Topic 4 – Dynamic Testing Techniques </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3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Times New Roman" pitchFamily="18" charset="0"/>
                        </a:rPr>
                        <a:t>Topic 5 – </a:t>
                      </a:r>
                      <a:r>
                        <a:rPr kumimoji="0" lang="en-MY" sz="1800" b="0" i="0" u="none" strike="noStrike" cap="none" normalizeH="0" baseline="0" dirty="0" smtClean="0">
                          <a:ln>
                            <a:noFill/>
                          </a:ln>
                          <a:solidFill>
                            <a:schemeClr val="tx1"/>
                          </a:solidFill>
                          <a:effectLst/>
                          <a:latin typeface="Arial" charset="0"/>
                          <a:cs typeface="Times New Roman" pitchFamily="18" charset="0"/>
                        </a:rPr>
                        <a:t>Test Management and Tool Support</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4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Times New Roman" pitchFamily="18" charset="0"/>
                        </a:rPr>
                        <a:t>Topic 6 – </a:t>
                      </a:r>
                      <a:r>
                        <a:rPr kumimoji="0" lang="en-MY" sz="1800" b="0" i="0" u="none" strike="noStrike" cap="none" normalizeH="0" baseline="0" dirty="0" smtClean="0">
                          <a:ln>
                            <a:noFill/>
                          </a:ln>
                          <a:solidFill>
                            <a:schemeClr val="tx1"/>
                          </a:solidFill>
                          <a:effectLst/>
                          <a:latin typeface="Arial" charset="0"/>
                          <a:cs typeface="Arial" charset="0"/>
                        </a:rPr>
                        <a:t>Software Maintenance</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0" name="Slide Number Placeholder 1"/>
          <p:cNvSpPr txBox="1">
            <a:spLocks/>
          </p:cNvSpPr>
          <p:nvPr/>
        </p:nvSpPr>
        <p:spPr>
          <a:xfrm>
            <a:off x="6553200" y="6245225"/>
            <a:ext cx="2133600" cy="47625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A65B671-83F2-4066-836B-8C681E5FEBD8}" type="slidenum">
              <a:rPr lang="en-US" smtClean="0"/>
              <a:pPr/>
              <a:t>8</a:t>
            </a:fld>
            <a:endParaRPr lang="en-US"/>
          </a:p>
        </p:txBody>
      </p:sp>
      <p:sp>
        <p:nvSpPr>
          <p:cNvPr id="11" name="Rectangle 3"/>
          <p:cNvSpPr txBox="1">
            <a:spLocks noChangeArrowheads="1"/>
          </p:cNvSpPr>
          <p:nvPr/>
        </p:nvSpPr>
        <p:spPr bwMode="auto">
          <a:xfrm>
            <a:off x="332417" y="4437112"/>
            <a:ext cx="8229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90000"/>
              </a:lnSpc>
            </a:pPr>
            <a:r>
              <a:rPr lang="en-US" sz="2400" dirty="0" smtClean="0"/>
              <a:t>Disclaimer: Many parts of these slides are taken from various sources over the internet. </a:t>
            </a:r>
          </a:p>
          <a:p>
            <a:pPr>
              <a:lnSpc>
                <a:spcPct val="90000"/>
              </a:lnSpc>
            </a:pPr>
            <a:r>
              <a:rPr lang="en-US" sz="2400" dirty="0" smtClean="0"/>
              <a:t>Credits mostly go to:</a:t>
            </a:r>
          </a:p>
          <a:p>
            <a:pPr marL="0" indent="0">
              <a:lnSpc>
                <a:spcPct val="90000"/>
              </a:lnSpc>
              <a:buNone/>
            </a:pPr>
            <a:r>
              <a:rPr lang="en-US" sz="2400" dirty="0" smtClean="0"/>
              <a:t>     </a:t>
            </a:r>
            <a:r>
              <a:rPr lang="en-US" sz="1600" dirty="0" smtClean="0"/>
              <a:t>The two text books </a:t>
            </a:r>
          </a:p>
          <a:p>
            <a:pPr marL="0" indent="0" algn="ctr">
              <a:lnSpc>
                <a:spcPct val="90000"/>
              </a:lnSpc>
              <a:buNone/>
            </a:pPr>
            <a:r>
              <a:rPr lang="en-US" sz="1600" dirty="0" smtClean="0"/>
              <a:t>http</a:t>
            </a:r>
            <a:r>
              <a:rPr lang="en-US" sz="1600" dirty="0"/>
              <a:t>://www.softwaretestinggenius.com/articalDetails.php?qry=572#commentsList</a:t>
            </a:r>
            <a:endParaRPr lang="en-US" sz="1600" dirty="0" smtClean="0"/>
          </a:p>
        </p:txBody>
      </p:sp>
      <p:sp>
        <p:nvSpPr>
          <p:cNvPr id="12" name="Rectangle 11"/>
          <p:cNvSpPr/>
          <p:nvPr/>
        </p:nvSpPr>
        <p:spPr>
          <a:xfrm>
            <a:off x="159949" y="6453336"/>
            <a:ext cx="6091681" cy="244682"/>
          </a:xfrm>
          <a:prstGeom prst="rect">
            <a:avLst/>
          </a:prstGeom>
        </p:spPr>
        <p:txBody>
          <a:bodyPr wrap="square">
            <a:spAutoFit/>
          </a:bodyPr>
          <a:lstStyle/>
          <a:p>
            <a:pPr algn="ctr">
              <a:lnSpc>
                <a:spcPct val="90000"/>
              </a:lnSpc>
            </a:pPr>
            <a:r>
              <a:rPr lang="en-US" sz="1100" dirty="0">
                <a:solidFill>
                  <a:schemeClr val="bg1"/>
                </a:solidFill>
              </a:rPr>
              <a:t>http://www.softwaretestinggenius.com/articalDetails.php?qry=572#commentsList</a:t>
            </a:r>
          </a:p>
        </p:txBody>
      </p:sp>
    </p:spTree>
    <p:extLst>
      <p:ext uri="{BB962C8B-B14F-4D97-AF65-F5344CB8AC3E}">
        <p14:creationId xmlns:p14="http://schemas.microsoft.com/office/powerpoint/2010/main" val="41944774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1"/>
          <p:cNvSpPr>
            <a:spLocks noGrp="1"/>
          </p:cNvSpPr>
          <p:nvPr>
            <p:ph type="sldNum" sz="quarter" idx="12"/>
          </p:nvPr>
        </p:nvSpPr>
        <p:spPr>
          <a:xfrm>
            <a:off x="6553200" y="6245225"/>
            <a:ext cx="2133600" cy="476250"/>
          </a:xfrm>
        </p:spPr>
        <p:txBody>
          <a:bodyPr/>
          <a:lstStyle/>
          <a:p>
            <a:fld id="{DDFD8C4C-7D75-4D13-BF45-605A2741D862}" type="slidenum">
              <a:rPr lang="en-US" smtClean="0"/>
              <a:pPr/>
              <a:t>9</a:t>
            </a:fld>
            <a:endParaRPr lang="en-US"/>
          </a:p>
        </p:txBody>
      </p:sp>
      <p:sp>
        <p:nvSpPr>
          <p:cNvPr id="28" name="Rectangle 27"/>
          <p:cNvSpPr/>
          <p:nvPr/>
        </p:nvSpPr>
        <p:spPr>
          <a:xfrm>
            <a:off x="159949" y="6462087"/>
            <a:ext cx="6091681" cy="244682"/>
          </a:xfrm>
          <a:prstGeom prst="rect">
            <a:avLst/>
          </a:prstGeom>
        </p:spPr>
        <p:txBody>
          <a:bodyPr wrap="square">
            <a:spAutoFit/>
          </a:bodyPr>
          <a:lstStyle/>
          <a:p>
            <a:pPr algn="ctr">
              <a:lnSpc>
                <a:spcPct val="90000"/>
              </a:lnSpc>
            </a:pPr>
            <a:r>
              <a:rPr lang="en-US" sz="1100" dirty="0">
                <a:solidFill>
                  <a:schemeClr val="bg1"/>
                </a:solidFill>
              </a:rPr>
              <a:t>http://www.softwaretestinggenius.com/articalDetails.php?qry=572#commentsList</a:t>
            </a:r>
          </a:p>
        </p:txBody>
      </p:sp>
      <p:sp>
        <p:nvSpPr>
          <p:cNvPr id="29" name="Rectangle 28"/>
          <p:cNvSpPr/>
          <p:nvPr/>
        </p:nvSpPr>
        <p:spPr>
          <a:xfrm>
            <a:off x="312349" y="6614487"/>
            <a:ext cx="6091681" cy="244682"/>
          </a:xfrm>
          <a:prstGeom prst="rect">
            <a:avLst/>
          </a:prstGeom>
        </p:spPr>
        <p:txBody>
          <a:bodyPr wrap="square">
            <a:spAutoFit/>
          </a:bodyPr>
          <a:lstStyle/>
          <a:p>
            <a:pPr algn="ctr">
              <a:lnSpc>
                <a:spcPct val="90000"/>
              </a:lnSpc>
            </a:pPr>
            <a:r>
              <a:rPr lang="en-US" sz="1100" dirty="0">
                <a:solidFill>
                  <a:schemeClr val="bg1"/>
                </a:solidFill>
              </a:rPr>
              <a:t>http://www.softwaretestinggenius.com/articalDetails.php?qry=572#commentsList</a:t>
            </a:r>
          </a:p>
        </p:txBody>
      </p:sp>
      <p:sp>
        <p:nvSpPr>
          <p:cNvPr id="25" name="Rectangle 4"/>
          <p:cNvSpPr>
            <a:spLocks noChangeArrowheads="1"/>
          </p:cNvSpPr>
          <p:nvPr/>
        </p:nvSpPr>
        <p:spPr bwMode="auto">
          <a:xfrm>
            <a:off x="381000" y="457200"/>
            <a:ext cx="8229600" cy="1143000"/>
          </a:xfrm>
          <a:prstGeom prst="rect">
            <a:avLst/>
          </a:prstGeom>
          <a:noFill/>
          <a:ln w="9525">
            <a:noFill/>
            <a:miter lim="800000"/>
            <a:headEnd/>
            <a:tailEnd/>
          </a:ln>
          <a:effectLst/>
        </p:spPr>
        <p:txBody>
          <a:bodyPr anchor="ctr"/>
          <a:lstStyle/>
          <a:p>
            <a:pPr algn="ctr"/>
            <a:r>
              <a:rPr lang="en-US" sz="4400" dirty="0">
                <a:solidFill>
                  <a:schemeClr val="bg1"/>
                </a:solidFill>
              </a:rPr>
              <a:t>Course Evaluation</a:t>
            </a:r>
          </a:p>
        </p:txBody>
      </p:sp>
      <p:sp>
        <p:nvSpPr>
          <p:cNvPr id="26" name="Rectangle 5"/>
          <p:cNvSpPr>
            <a:spLocks noChangeArrowheads="1"/>
          </p:cNvSpPr>
          <p:nvPr/>
        </p:nvSpPr>
        <p:spPr bwMode="auto">
          <a:xfrm>
            <a:off x="533400" y="1447800"/>
            <a:ext cx="8229600" cy="5029200"/>
          </a:xfrm>
          <a:prstGeom prst="rect">
            <a:avLst/>
          </a:prstGeom>
          <a:noFill/>
          <a:ln w="9525">
            <a:noFill/>
            <a:miter lim="800000"/>
            <a:headEnd/>
            <a:tailEnd/>
          </a:ln>
          <a:effectLst/>
        </p:spPr>
        <p:txBody>
          <a:bodyPr/>
          <a:lstStyle/>
          <a:p>
            <a:pPr marL="609600" indent="-609600">
              <a:lnSpc>
                <a:spcPct val="90000"/>
              </a:lnSpc>
              <a:spcBef>
                <a:spcPct val="20000"/>
              </a:spcBef>
            </a:pPr>
            <a:r>
              <a:rPr lang="en-US" b="1" dirty="0" smtClean="0"/>
              <a:t>Contact Hours: 2 hours lecture+ 2 hours lab</a:t>
            </a:r>
          </a:p>
          <a:p>
            <a:pPr marL="609600" indent="-609600">
              <a:lnSpc>
                <a:spcPct val="90000"/>
              </a:lnSpc>
              <a:spcBef>
                <a:spcPct val="20000"/>
              </a:spcBef>
            </a:pPr>
            <a:r>
              <a:rPr lang="en-US" b="1" dirty="0" smtClean="0"/>
              <a:t>Final </a:t>
            </a:r>
            <a:r>
              <a:rPr lang="en-US" b="1" dirty="0"/>
              <a:t>E</a:t>
            </a:r>
            <a:r>
              <a:rPr lang="en-US" b="1" dirty="0" smtClean="0"/>
              <a:t>xam</a:t>
            </a:r>
            <a:r>
              <a:rPr lang="en-US" dirty="0"/>
              <a:t>:  </a:t>
            </a:r>
            <a:r>
              <a:rPr lang="en-US" dirty="0" smtClean="0"/>
              <a:t>40</a:t>
            </a:r>
            <a:r>
              <a:rPr lang="en-US" dirty="0"/>
              <a:t>%</a:t>
            </a:r>
          </a:p>
          <a:p>
            <a:pPr marL="609600" indent="-609600">
              <a:lnSpc>
                <a:spcPct val="90000"/>
              </a:lnSpc>
              <a:spcBef>
                <a:spcPct val="20000"/>
              </a:spcBef>
            </a:pPr>
            <a:r>
              <a:rPr lang="en-US" b="1" dirty="0"/>
              <a:t>Course </a:t>
            </a:r>
            <a:r>
              <a:rPr lang="en-US" b="1" dirty="0" smtClean="0"/>
              <a:t>Work</a:t>
            </a:r>
            <a:r>
              <a:rPr lang="en-US" dirty="0"/>
              <a:t>: </a:t>
            </a:r>
            <a:r>
              <a:rPr lang="en-US" dirty="0" smtClean="0"/>
              <a:t>60</a:t>
            </a:r>
            <a:r>
              <a:rPr lang="en-US" dirty="0"/>
              <a:t>%</a:t>
            </a:r>
          </a:p>
          <a:p>
            <a:pPr marL="609600" indent="-609600">
              <a:lnSpc>
                <a:spcPct val="90000"/>
              </a:lnSpc>
              <a:spcBef>
                <a:spcPct val="20000"/>
              </a:spcBef>
            </a:pPr>
            <a:r>
              <a:rPr lang="en-US" dirty="0"/>
              <a:t>Course work consists of:</a:t>
            </a:r>
          </a:p>
          <a:p>
            <a:pPr marL="1752600" lvl="3" indent="-381000">
              <a:lnSpc>
                <a:spcPct val="90000"/>
              </a:lnSpc>
              <a:spcBef>
                <a:spcPct val="20000"/>
              </a:spcBef>
              <a:buFontTx/>
              <a:buChar char="–"/>
            </a:pPr>
            <a:r>
              <a:rPr lang="en-US" dirty="0" smtClean="0"/>
              <a:t>1 </a:t>
            </a:r>
            <a:r>
              <a:rPr lang="en-US" dirty="0" smtClean="0"/>
              <a:t>Tests: </a:t>
            </a:r>
            <a:r>
              <a:rPr lang="en-US" dirty="0" smtClean="0"/>
              <a:t>20</a:t>
            </a:r>
            <a:r>
              <a:rPr lang="en-US" dirty="0" smtClean="0"/>
              <a:t>%</a:t>
            </a:r>
          </a:p>
          <a:p>
            <a:pPr marL="1752600" lvl="3" indent="-381000">
              <a:lnSpc>
                <a:spcPct val="90000"/>
              </a:lnSpc>
              <a:spcBef>
                <a:spcPct val="20000"/>
              </a:spcBef>
              <a:buFontTx/>
              <a:buChar char="–"/>
            </a:pPr>
            <a:r>
              <a:rPr lang="en-US" dirty="0" smtClean="0"/>
              <a:t>4 </a:t>
            </a:r>
            <a:r>
              <a:rPr lang="en-US" dirty="0" smtClean="0"/>
              <a:t>Individual Quizzes: </a:t>
            </a:r>
            <a:r>
              <a:rPr lang="en-US" dirty="0" smtClean="0"/>
              <a:t>10%</a:t>
            </a:r>
            <a:endParaRPr lang="en-US" dirty="0"/>
          </a:p>
          <a:p>
            <a:pPr marL="1752600" lvl="3" indent="-381000">
              <a:lnSpc>
                <a:spcPct val="90000"/>
              </a:lnSpc>
              <a:spcBef>
                <a:spcPct val="20000"/>
              </a:spcBef>
              <a:buFontTx/>
              <a:buChar char="–"/>
            </a:pPr>
            <a:r>
              <a:rPr lang="en-US" dirty="0" smtClean="0"/>
              <a:t>2 Individual </a:t>
            </a:r>
            <a:r>
              <a:rPr lang="en-US" dirty="0" smtClean="0"/>
              <a:t>Lab </a:t>
            </a:r>
            <a:r>
              <a:rPr lang="en-US" dirty="0" smtClean="0"/>
              <a:t>Assignments</a:t>
            </a:r>
            <a:r>
              <a:rPr lang="en-US" dirty="0"/>
              <a:t>: </a:t>
            </a:r>
            <a:r>
              <a:rPr lang="en-US" dirty="0" smtClean="0"/>
              <a:t>10%</a:t>
            </a:r>
            <a:endParaRPr lang="en-US" dirty="0"/>
          </a:p>
          <a:p>
            <a:pPr marL="1752600" lvl="3" indent="-381000">
              <a:lnSpc>
                <a:spcPct val="90000"/>
              </a:lnSpc>
              <a:spcBef>
                <a:spcPct val="20000"/>
              </a:spcBef>
              <a:buFontTx/>
              <a:buChar char="–"/>
            </a:pPr>
            <a:r>
              <a:rPr lang="en-US" dirty="0"/>
              <a:t>1</a:t>
            </a:r>
            <a:r>
              <a:rPr lang="en-US" dirty="0" smtClean="0"/>
              <a:t> </a:t>
            </a:r>
            <a:r>
              <a:rPr lang="en-US" dirty="0" smtClean="0"/>
              <a:t>Group Mini-Project: 20%</a:t>
            </a:r>
            <a:endParaRPr lang="en-US" dirty="0"/>
          </a:p>
          <a:p>
            <a:pPr marL="609600" indent="-609600">
              <a:spcBef>
                <a:spcPct val="20000"/>
              </a:spcBef>
            </a:pPr>
            <a:endParaRPr lang="en-US" dirty="0" smtClean="0"/>
          </a:p>
          <a:p>
            <a:pPr marL="609600" indent="-609600">
              <a:spcBef>
                <a:spcPct val="20000"/>
              </a:spcBef>
            </a:pPr>
            <a:r>
              <a:rPr lang="en-US" b="1" dirty="0" smtClean="0"/>
              <a:t>References:</a:t>
            </a:r>
          </a:p>
          <a:p>
            <a:pPr marL="269875" indent="-269875">
              <a:spcBef>
                <a:spcPct val="20000"/>
              </a:spcBef>
              <a:buFont typeface="Arial" pitchFamily="34" charset="0"/>
              <a:buChar char="•"/>
            </a:pPr>
            <a:r>
              <a:rPr lang="en-US" sz="1600" dirty="0" smtClean="0"/>
              <a:t>Dorothy Graham, Erik Van </a:t>
            </a:r>
            <a:r>
              <a:rPr lang="en-US" sz="1600" dirty="0" err="1" smtClean="0"/>
              <a:t>Veenendaal</a:t>
            </a:r>
            <a:r>
              <a:rPr lang="en-US" sz="1600" dirty="0" smtClean="0"/>
              <a:t>, Isabel Evans, Rex Black, “Foundations of Software Testing”, Thompson (2011)</a:t>
            </a:r>
          </a:p>
          <a:p>
            <a:pPr marL="269875" indent="-269875">
              <a:spcBef>
                <a:spcPct val="20000"/>
              </a:spcBef>
              <a:buFont typeface="Arial" pitchFamily="34" charset="0"/>
              <a:buChar char="•"/>
            </a:pPr>
            <a:r>
              <a:rPr lang="en-US" sz="1600" dirty="0" smtClean="0"/>
              <a:t>Brian </a:t>
            </a:r>
            <a:r>
              <a:rPr lang="en-US" sz="1600" dirty="0" err="1"/>
              <a:t>Hambling</a:t>
            </a:r>
            <a:r>
              <a:rPr lang="en-US" sz="1600" dirty="0"/>
              <a:t>, Peter Morgan, Angelina </a:t>
            </a:r>
            <a:r>
              <a:rPr lang="en-US" sz="1600" dirty="0" err="1"/>
              <a:t>Samaroo</a:t>
            </a:r>
            <a:r>
              <a:rPr lang="en-US" sz="1600" dirty="0"/>
              <a:t>, Geoff Thompson, Peter Williams, “Software Testing: An </a:t>
            </a:r>
            <a:r>
              <a:rPr lang="en-US" sz="1600" dirty="0" smtClean="0"/>
              <a:t>ISTQB-ISEB </a:t>
            </a:r>
            <a:r>
              <a:rPr lang="en-US" sz="1600" dirty="0"/>
              <a:t>Foundation Guide” British Computer Society Series ( 2010</a:t>
            </a:r>
            <a:r>
              <a:rPr lang="en-US" sz="1600" dirty="0" smtClean="0"/>
              <a:t>)</a:t>
            </a:r>
          </a:p>
          <a:p>
            <a:pPr marL="269875" indent="-269875">
              <a:spcBef>
                <a:spcPct val="20000"/>
              </a:spcBef>
              <a:buFont typeface="Arial" pitchFamily="34" charset="0"/>
              <a:buChar char="•"/>
            </a:pPr>
            <a:r>
              <a:rPr lang="en-MY" sz="1600" dirty="0"/>
              <a:t>Penny Grubb, Armstrong A </a:t>
            </a:r>
            <a:r>
              <a:rPr lang="en-MY" sz="1600" dirty="0" err="1"/>
              <a:t>Takang</a:t>
            </a:r>
            <a:r>
              <a:rPr lang="en-MY" sz="1600" dirty="0"/>
              <a:t> “Software Maintenance: Concepts and Practice” World Scientific (2003</a:t>
            </a:r>
            <a:r>
              <a:rPr lang="en-MY" sz="1600" dirty="0" smtClean="0"/>
              <a:t>)</a:t>
            </a:r>
          </a:p>
          <a:p>
            <a:pPr marL="269875" indent="-269875">
              <a:spcBef>
                <a:spcPct val="20000"/>
              </a:spcBef>
              <a:buFont typeface="Arial" pitchFamily="34" charset="0"/>
              <a:buChar char="•"/>
            </a:pPr>
            <a:endParaRPr lang="en-US" sz="1600" dirty="0"/>
          </a:p>
        </p:txBody>
      </p:sp>
      <p:pic>
        <p:nvPicPr>
          <p:cNvPr id="30" name="Picture 6" descr="kzzvhln1[1]"/>
          <p:cNvPicPr>
            <a:picLocks noChangeAspect="1" noChangeArrowheads="1"/>
          </p:cNvPicPr>
          <p:nvPr/>
        </p:nvPicPr>
        <p:blipFill>
          <a:blip r:embed="rId2"/>
          <a:srcRect/>
          <a:stretch>
            <a:fillRect/>
          </a:stretch>
        </p:blipFill>
        <p:spPr bwMode="auto">
          <a:xfrm>
            <a:off x="7266709" y="457200"/>
            <a:ext cx="1703388" cy="1795463"/>
          </a:xfrm>
          <a:prstGeom prst="rect">
            <a:avLst/>
          </a:prstGeom>
          <a:noFill/>
        </p:spPr>
      </p:pic>
      <p:pic>
        <p:nvPicPr>
          <p:cNvPr id="31" name="Picture 7" descr="4mr0vlff[1]"/>
          <p:cNvPicPr>
            <a:picLocks noChangeAspect="1" noChangeArrowheads="1"/>
          </p:cNvPicPr>
          <p:nvPr/>
        </p:nvPicPr>
        <p:blipFill>
          <a:blip r:embed="rId3"/>
          <a:srcRect/>
          <a:stretch>
            <a:fillRect/>
          </a:stretch>
        </p:blipFill>
        <p:spPr bwMode="auto">
          <a:xfrm>
            <a:off x="5976937" y="2448719"/>
            <a:ext cx="1795463" cy="1724025"/>
          </a:xfrm>
          <a:prstGeom prst="rect">
            <a:avLst/>
          </a:prstGeom>
          <a:noFill/>
        </p:spPr>
      </p:pic>
      <p:sp>
        <p:nvSpPr>
          <p:cNvPr id="32" name="Slide Number Placeholder 2"/>
          <p:cNvSpPr txBox="1">
            <a:spLocks/>
          </p:cNvSpPr>
          <p:nvPr/>
        </p:nvSpPr>
        <p:spPr>
          <a:xfrm>
            <a:off x="6705600" y="6397625"/>
            <a:ext cx="2133600" cy="47625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DFD8C4C-7D75-4D13-BF45-605A2741D862}" type="slidenum">
              <a:rPr lang="en-US" smtClean="0"/>
              <a:pPr/>
              <a:t>9</a:t>
            </a:fld>
            <a:endParaRPr lang="en-US"/>
          </a:p>
        </p:txBody>
      </p:sp>
    </p:spTree>
    <p:extLst>
      <p:ext uri="{BB962C8B-B14F-4D97-AF65-F5344CB8AC3E}">
        <p14:creationId xmlns:p14="http://schemas.microsoft.com/office/powerpoint/2010/main" val="52238276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9923678e78673762afb9b6d92d4d24e4a0201ac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2231</TotalTime>
  <Words>511</Words>
  <Application>Microsoft Office PowerPoint</Application>
  <PresentationFormat>On-screen Show (4:3)</PresentationFormat>
  <Paragraphs>99</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宋体</vt:lpstr>
      <vt:lpstr>Arial</vt:lpstr>
      <vt:lpstr>Calibri</vt:lpstr>
      <vt:lpstr>Helvetica</vt:lpstr>
      <vt:lpstr>Helvetica LT Std Light</vt:lpstr>
      <vt:lpstr>Times New Roman</vt:lpstr>
      <vt:lpstr>Wingdings</vt:lpstr>
      <vt:lpstr>Office Theme</vt:lpstr>
      <vt:lpstr>BCS3233 – Software Testing  Introduction to ST</vt:lpstr>
      <vt:lpstr>Chapter Description</vt:lpstr>
      <vt:lpstr>PowerPoint Presentation</vt:lpstr>
      <vt:lpstr>What grade do you want in this class?</vt:lpstr>
      <vt:lpstr>Is this what we want from this course?</vt:lpstr>
      <vt:lpstr>Or this</vt:lpstr>
      <vt:lpstr>Course Synopsis/Outcomes</vt:lpstr>
      <vt:lpstr>Topics</vt:lpstr>
      <vt:lpstr>PowerPoint Presentation</vt:lpstr>
      <vt:lpstr>Administrative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Alsewari</dc:creator>
  <cp:lastModifiedBy>user</cp:lastModifiedBy>
  <cp:revision>221</cp:revision>
  <cp:lastPrinted>2017-07-24T03:54:17Z</cp:lastPrinted>
  <dcterms:created xsi:type="dcterms:W3CDTF">2016-03-03T08:04:10Z</dcterms:created>
  <dcterms:modified xsi:type="dcterms:W3CDTF">2019-07-03T03:42:16Z</dcterms:modified>
</cp:coreProperties>
</file>