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60" r:id="rId2"/>
    <p:sldId id="362" r:id="rId3"/>
    <p:sldId id="363" r:id="rId4"/>
    <p:sldId id="364" r:id="rId5"/>
    <p:sldId id="366" r:id="rId6"/>
    <p:sldId id="367" r:id="rId7"/>
    <p:sldId id="368" r:id="rId8"/>
    <p:sldId id="369" r:id="rId9"/>
    <p:sldId id="370" r:id="rId10"/>
    <p:sldId id="372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345" r:id="rId42"/>
  </p:sldIdLst>
  <p:sldSz cx="9144000" cy="6858000" type="screen4x3"/>
  <p:notesSz cx="6797675" cy="9926638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392" autoAdjust="0"/>
    <p:restoredTop sz="95179"/>
  </p:normalViewPr>
  <p:slideViewPr>
    <p:cSldViewPr snapToObjects="1">
      <p:cViewPr varScale="1">
        <p:scale>
          <a:sx n="92" d="100"/>
          <a:sy n="92" d="100"/>
        </p:scale>
        <p:origin x="17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B1656-2D53-43C7-8057-32185BDB19C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AF57B037-D116-4D37-8EAA-DAA836E31169}">
      <dgm:prSet phldrT="[Text]"/>
      <dgm:spPr/>
      <dgm:t>
        <a:bodyPr/>
        <a:lstStyle/>
        <a:p>
          <a:r>
            <a:rPr lang="en-MY" dirty="0" smtClean="0"/>
            <a:t>1.</a:t>
          </a:r>
          <a:endParaRPr lang="en-MY" dirty="0"/>
        </a:p>
      </dgm:t>
    </dgm:pt>
    <dgm:pt modelId="{22830E4D-1CD7-4E67-9F65-F8007F765F2A}" type="parTrans" cxnId="{644B2E12-D5B9-4FD0-958D-6A389C9E4F71}">
      <dgm:prSet/>
      <dgm:spPr/>
      <dgm:t>
        <a:bodyPr/>
        <a:lstStyle/>
        <a:p>
          <a:endParaRPr lang="en-MY"/>
        </a:p>
      </dgm:t>
    </dgm:pt>
    <dgm:pt modelId="{9C15FF5B-5C11-4346-88C2-2E1F21266234}" type="sibTrans" cxnId="{644B2E12-D5B9-4FD0-958D-6A389C9E4F71}">
      <dgm:prSet/>
      <dgm:spPr/>
      <dgm:t>
        <a:bodyPr/>
        <a:lstStyle/>
        <a:p>
          <a:endParaRPr lang="en-MY"/>
        </a:p>
      </dgm:t>
    </dgm:pt>
    <dgm:pt modelId="{CEC861E5-8A9A-4DD0-96C2-2E161C7A34C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sz="1800" dirty="0" smtClean="0"/>
            <a:t>Absorption process</a:t>
          </a:r>
        </a:p>
      </dgm:t>
    </dgm:pt>
    <dgm:pt modelId="{E8F478A1-448F-4583-957D-DB708F9CFCC7}" type="parTrans" cxnId="{611422CA-E3F5-415C-8D06-9CFDBD0C0E29}">
      <dgm:prSet/>
      <dgm:spPr/>
      <dgm:t>
        <a:bodyPr/>
        <a:lstStyle/>
        <a:p>
          <a:endParaRPr lang="en-MY"/>
        </a:p>
      </dgm:t>
    </dgm:pt>
    <dgm:pt modelId="{3ACB7218-735C-4C24-8D70-4F33C122CDDF}" type="sibTrans" cxnId="{611422CA-E3F5-415C-8D06-9CFDBD0C0E29}">
      <dgm:prSet/>
      <dgm:spPr/>
      <dgm:t>
        <a:bodyPr/>
        <a:lstStyle/>
        <a:p>
          <a:endParaRPr lang="en-MY"/>
        </a:p>
      </dgm:t>
    </dgm:pt>
    <dgm:pt modelId="{5B9F59F4-B924-483A-A202-7711B2BF77C7}">
      <dgm:prSet phldrT="[Text]"/>
      <dgm:spPr/>
      <dgm:t>
        <a:bodyPr/>
        <a:lstStyle/>
        <a:p>
          <a:r>
            <a:rPr lang="en-MY" dirty="0" smtClean="0"/>
            <a:t>2.</a:t>
          </a:r>
          <a:endParaRPr lang="en-MY" dirty="0"/>
        </a:p>
      </dgm:t>
    </dgm:pt>
    <dgm:pt modelId="{D2E355B9-4782-4A9A-8716-DCB6695B8184}" type="parTrans" cxnId="{15BC747A-447A-4888-BF83-FBED611A33AF}">
      <dgm:prSet/>
      <dgm:spPr/>
      <dgm:t>
        <a:bodyPr/>
        <a:lstStyle/>
        <a:p>
          <a:endParaRPr lang="en-MY"/>
        </a:p>
      </dgm:t>
    </dgm:pt>
    <dgm:pt modelId="{59A4924A-B64D-420B-8448-5173D660B759}" type="sibTrans" cxnId="{15BC747A-447A-4888-BF83-FBED611A33AF}">
      <dgm:prSet/>
      <dgm:spPr/>
      <dgm:t>
        <a:bodyPr/>
        <a:lstStyle/>
        <a:p>
          <a:endParaRPr lang="en-MY"/>
        </a:p>
      </dgm:t>
    </dgm:pt>
    <dgm:pt modelId="{B63E2691-30EC-4167-AD5A-A81F743B04C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sz="1800" dirty="0" smtClean="0"/>
            <a:t>Membrane properties that inhibit drug passage</a:t>
          </a:r>
        </a:p>
      </dgm:t>
    </dgm:pt>
    <dgm:pt modelId="{940608C2-C83F-43F0-8F88-4096FB19DE9C}" type="parTrans" cxnId="{C21F3923-A8BA-41F9-934E-A494370A5499}">
      <dgm:prSet/>
      <dgm:spPr/>
      <dgm:t>
        <a:bodyPr/>
        <a:lstStyle/>
        <a:p>
          <a:endParaRPr lang="en-MY"/>
        </a:p>
      </dgm:t>
    </dgm:pt>
    <dgm:pt modelId="{7A28597F-DBBB-42D4-8009-8229D971E132}" type="sibTrans" cxnId="{C21F3923-A8BA-41F9-934E-A494370A5499}">
      <dgm:prSet/>
      <dgm:spPr/>
      <dgm:t>
        <a:bodyPr/>
        <a:lstStyle/>
        <a:p>
          <a:endParaRPr lang="en-MY"/>
        </a:p>
      </dgm:t>
    </dgm:pt>
    <dgm:pt modelId="{C7518FDF-4D65-4BCF-8887-8F0CAED35A18}">
      <dgm:prSet phldrT="[Text]"/>
      <dgm:spPr/>
      <dgm:t>
        <a:bodyPr/>
        <a:lstStyle/>
        <a:p>
          <a:r>
            <a:rPr lang="en-MY" dirty="0" smtClean="0"/>
            <a:t>3.</a:t>
          </a:r>
          <a:endParaRPr lang="en-MY" dirty="0"/>
        </a:p>
      </dgm:t>
    </dgm:pt>
    <dgm:pt modelId="{F09467C1-7948-48F8-87DE-72E98F41244F}" type="parTrans" cxnId="{1D79D520-C4BC-441E-9A9A-6B8B37F655A3}">
      <dgm:prSet/>
      <dgm:spPr/>
      <dgm:t>
        <a:bodyPr/>
        <a:lstStyle/>
        <a:p>
          <a:endParaRPr lang="en-MY"/>
        </a:p>
      </dgm:t>
    </dgm:pt>
    <dgm:pt modelId="{6B5A8333-0F0E-4C43-9D96-D28E065C5479}" type="sibTrans" cxnId="{1D79D520-C4BC-441E-9A9A-6B8B37F655A3}">
      <dgm:prSet/>
      <dgm:spPr/>
      <dgm:t>
        <a:bodyPr/>
        <a:lstStyle/>
        <a:p>
          <a:endParaRPr lang="en-MY"/>
        </a:p>
      </dgm:t>
    </dgm:pt>
    <dgm:pt modelId="{5290B717-B6EE-4B4B-8340-2C0625C7049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sz="1800" dirty="0" smtClean="0"/>
            <a:t>Physicochemical factors that influence drug passage</a:t>
          </a:r>
        </a:p>
      </dgm:t>
    </dgm:pt>
    <dgm:pt modelId="{7D5374FA-3A25-4AC6-99BA-FCA78BBFDB77}" type="parTrans" cxnId="{AE06E9AC-B3D1-40BB-B233-1B5989C0C22E}">
      <dgm:prSet/>
      <dgm:spPr/>
      <dgm:t>
        <a:bodyPr/>
        <a:lstStyle/>
        <a:p>
          <a:endParaRPr lang="en-MY"/>
        </a:p>
      </dgm:t>
    </dgm:pt>
    <dgm:pt modelId="{6D2ECF7E-6597-4ECB-8061-499EA02D88E7}" type="sibTrans" cxnId="{AE06E9AC-B3D1-40BB-B233-1B5989C0C22E}">
      <dgm:prSet/>
      <dgm:spPr/>
      <dgm:t>
        <a:bodyPr/>
        <a:lstStyle/>
        <a:p>
          <a:endParaRPr lang="en-MY"/>
        </a:p>
      </dgm:t>
    </dgm:pt>
    <dgm:pt modelId="{26AF3882-8A06-4D4A-8A47-470F5CCA7406}" type="pres">
      <dgm:prSet presAssocID="{834B1656-2D53-43C7-8057-32185BDB19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089A4CCA-BCFD-448A-B107-58703B03444B}" type="pres">
      <dgm:prSet presAssocID="{AF57B037-D116-4D37-8EAA-DAA836E31169}" presName="composite" presStyleCnt="0"/>
      <dgm:spPr/>
    </dgm:pt>
    <dgm:pt modelId="{55CE3094-34D6-4287-8C7F-2F295E63E529}" type="pres">
      <dgm:prSet presAssocID="{AF57B037-D116-4D37-8EAA-DAA836E311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8B8A55F-CD93-4874-B861-2BBBA4F7948D}" type="pres">
      <dgm:prSet presAssocID="{AF57B037-D116-4D37-8EAA-DAA836E3116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254CD28-0484-44AE-8C42-01A7430FD3EA}" type="pres">
      <dgm:prSet presAssocID="{9C15FF5B-5C11-4346-88C2-2E1F21266234}" presName="sp" presStyleCnt="0"/>
      <dgm:spPr/>
    </dgm:pt>
    <dgm:pt modelId="{82C47A10-3C7D-439B-ADEC-C1D963A48B4A}" type="pres">
      <dgm:prSet presAssocID="{5B9F59F4-B924-483A-A202-7711B2BF77C7}" presName="composite" presStyleCnt="0"/>
      <dgm:spPr/>
    </dgm:pt>
    <dgm:pt modelId="{4EBAC2F8-68DA-4F9A-AF6F-7EB9878CB26B}" type="pres">
      <dgm:prSet presAssocID="{5B9F59F4-B924-483A-A202-7711B2BF77C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ED004E4-2640-458B-9B63-BA051A6E5C11}" type="pres">
      <dgm:prSet presAssocID="{5B9F59F4-B924-483A-A202-7711B2BF77C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7618027-C611-48CA-9767-7652DA0687F4}" type="pres">
      <dgm:prSet presAssocID="{59A4924A-B64D-420B-8448-5173D660B759}" presName="sp" presStyleCnt="0"/>
      <dgm:spPr/>
    </dgm:pt>
    <dgm:pt modelId="{DBCFB0DD-8D76-4399-BA71-5BC0FBB21975}" type="pres">
      <dgm:prSet presAssocID="{C7518FDF-4D65-4BCF-8887-8F0CAED35A18}" presName="composite" presStyleCnt="0"/>
      <dgm:spPr/>
    </dgm:pt>
    <dgm:pt modelId="{B1BB519D-CD56-4EE1-987E-A031B9271846}" type="pres">
      <dgm:prSet presAssocID="{C7518FDF-4D65-4BCF-8887-8F0CAED35A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F2468E1-2783-4496-B206-D238C9B8F9A5}" type="pres">
      <dgm:prSet presAssocID="{C7518FDF-4D65-4BCF-8887-8F0CAED35A1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15BC747A-447A-4888-BF83-FBED611A33AF}" srcId="{834B1656-2D53-43C7-8057-32185BDB19C4}" destId="{5B9F59F4-B924-483A-A202-7711B2BF77C7}" srcOrd="1" destOrd="0" parTransId="{D2E355B9-4782-4A9A-8716-DCB6695B8184}" sibTransId="{59A4924A-B64D-420B-8448-5173D660B759}"/>
    <dgm:cxn modelId="{27A1140F-9BE3-9F4F-B088-7DEE5706E9F3}" type="presOf" srcId="{5290B717-B6EE-4B4B-8340-2C0625C70492}" destId="{BF2468E1-2783-4496-B206-D238C9B8F9A5}" srcOrd="0" destOrd="0" presId="urn:microsoft.com/office/officeart/2005/8/layout/chevron2"/>
    <dgm:cxn modelId="{AE06E9AC-B3D1-40BB-B233-1B5989C0C22E}" srcId="{C7518FDF-4D65-4BCF-8887-8F0CAED35A18}" destId="{5290B717-B6EE-4B4B-8340-2C0625C70492}" srcOrd="0" destOrd="0" parTransId="{7D5374FA-3A25-4AC6-99BA-FCA78BBFDB77}" sibTransId="{6D2ECF7E-6597-4ECB-8061-499EA02D88E7}"/>
    <dgm:cxn modelId="{C3AB437F-79D2-174F-AED3-C15376BC37F7}" type="presOf" srcId="{834B1656-2D53-43C7-8057-32185BDB19C4}" destId="{26AF3882-8A06-4D4A-8A47-470F5CCA7406}" srcOrd="0" destOrd="0" presId="urn:microsoft.com/office/officeart/2005/8/layout/chevron2"/>
    <dgm:cxn modelId="{E1EFBF02-0C71-E246-9BCB-D64D1157F9C6}" type="presOf" srcId="{C7518FDF-4D65-4BCF-8887-8F0CAED35A18}" destId="{B1BB519D-CD56-4EE1-987E-A031B9271846}" srcOrd="0" destOrd="0" presId="urn:microsoft.com/office/officeart/2005/8/layout/chevron2"/>
    <dgm:cxn modelId="{644B2E12-D5B9-4FD0-958D-6A389C9E4F71}" srcId="{834B1656-2D53-43C7-8057-32185BDB19C4}" destId="{AF57B037-D116-4D37-8EAA-DAA836E31169}" srcOrd="0" destOrd="0" parTransId="{22830E4D-1CD7-4E67-9F65-F8007F765F2A}" sibTransId="{9C15FF5B-5C11-4346-88C2-2E1F21266234}"/>
    <dgm:cxn modelId="{94E0A807-A197-E143-B552-454A00F54184}" type="presOf" srcId="{CEC861E5-8A9A-4DD0-96C2-2E161C7A34C2}" destId="{D8B8A55F-CD93-4874-B861-2BBBA4F7948D}" srcOrd="0" destOrd="0" presId="urn:microsoft.com/office/officeart/2005/8/layout/chevron2"/>
    <dgm:cxn modelId="{1D79D520-C4BC-441E-9A9A-6B8B37F655A3}" srcId="{834B1656-2D53-43C7-8057-32185BDB19C4}" destId="{C7518FDF-4D65-4BCF-8887-8F0CAED35A18}" srcOrd="2" destOrd="0" parTransId="{F09467C1-7948-48F8-87DE-72E98F41244F}" sibTransId="{6B5A8333-0F0E-4C43-9D96-D28E065C5479}"/>
    <dgm:cxn modelId="{00F65781-F302-394B-9F0B-14C9973DC472}" type="presOf" srcId="{AF57B037-D116-4D37-8EAA-DAA836E31169}" destId="{55CE3094-34D6-4287-8C7F-2F295E63E529}" srcOrd="0" destOrd="0" presId="urn:microsoft.com/office/officeart/2005/8/layout/chevron2"/>
    <dgm:cxn modelId="{611422CA-E3F5-415C-8D06-9CFDBD0C0E29}" srcId="{AF57B037-D116-4D37-8EAA-DAA836E31169}" destId="{CEC861E5-8A9A-4DD0-96C2-2E161C7A34C2}" srcOrd="0" destOrd="0" parTransId="{E8F478A1-448F-4583-957D-DB708F9CFCC7}" sibTransId="{3ACB7218-735C-4C24-8D70-4F33C122CDDF}"/>
    <dgm:cxn modelId="{C21F3923-A8BA-41F9-934E-A494370A5499}" srcId="{5B9F59F4-B924-483A-A202-7711B2BF77C7}" destId="{B63E2691-30EC-4167-AD5A-A81F743B04C6}" srcOrd="0" destOrd="0" parTransId="{940608C2-C83F-43F0-8F88-4096FB19DE9C}" sibTransId="{7A28597F-DBBB-42D4-8009-8229D971E132}"/>
    <dgm:cxn modelId="{1FC1FB6A-C967-384E-8367-45512FC88662}" type="presOf" srcId="{5B9F59F4-B924-483A-A202-7711B2BF77C7}" destId="{4EBAC2F8-68DA-4F9A-AF6F-7EB9878CB26B}" srcOrd="0" destOrd="0" presId="urn:microsoft.com/office/officeart/2005/8/layout/chevron2"/>
    <dgm:cxn modelId="{11D5C81B-E203-5C43-B887-E8F5BA4377C4}" type="presOf" srcId="{B63E2691-30EC-4167-AD5A-A81F743B04C6}" destId="{4ED004E4-2640-458B-9B63-BA051A6E5C11}" srcOrd="0" destOrd="0" presId="urn:microsoft.com/office/officeart/2005/8/layout/chevron2"/>
    <dgm:cxn modelId="{A6C1CF4F-F6EB-444D-89FD-5C79B6C36EC2}" type="presParOf" srcId="{26AF3882-8A06-4D4A-8A47-470F5CCA7406}" destId="{089A4CCA-BCFD-448A-B107-58703B03444B}" srcOrd="0" destOrd="0" presId="urn:microsoft.com/office/officeart/2005/8/layout/chevron2"/>
    <dgm:cxn modelId="{5706FF54-38FC-6947-AA70-809F1F90B177}" type="presParOf" srcId="{089A4CCA-BCFD-448A-B107-58703B03444B}" destId="{55CE3094-34D6-4287-8C7F-2F295E63E529}" srcOrd="0" destOrd="0" presId="urn:microsoft.com/office/officeart/2005/8/layout/chevron2"/>
    <dgm:cxn modelId="{21536841-72AD-E949-A52C-4BECF3B5D585}" type="presParOf" srcId="{089A4CCA-BCFD-448A-B107-58703B03444B}" destId="{D8B8A55F-CD93-4874-B861-2BBBA4F7948D}" srcOrd="1" destOrd="0" presId="urn:microsoft.com/office/officeart/2005/8/layout/chevron2"/>
    <dgm:cxn modelId="{4D816A26-C556-624F-9C8E-CA0D55235289}" type="presParOf" srcId="{26AF3882-8A06-4D4A-8A47-470F5CCA7406}" destId="{4254CD28-0484-44AE-8C42-01A7430FD3EA}" srcOrd="1" destOrd="0" presId="urn:microsoft.com/office/officeart/2005/8/layout/chevron2"/>
    <dgm:cxn modelId="{22E30F24-E593-5D4E-8268-A16EF24FE555}" type="presParOf" srcId="{26AF3882-8A06-4D4A-8A47-470F5CCA7406}" destId="{82C47A10-3C7D-439B-ADEC-C1D963A48B4A}" srcOrd="2" destOrd="0" presId="urn:microsoft.com/office/officeart/2005/8/layout/chevron2"/>
    <dgm:cxn modelId="{C505C859-A19A-9F45-ACEF-28DA4FACE899}" type="presParOf" srcId="{82C47A10-3C7D-439B-ADEC-C1D963A48B4A}" destId="{4EBAC2F8-68DA-4F9A-AF6F-7EB9878CB26B}" srcOrd="0" destOrd="0" presId="urn:microsoft.com/office/officeart/2005/8/layout/chevron2"/>
    <dgm:cxn modelId="{45CD8501-EFF2-794B-80C4-7E9A21A0119B}" type="presParOf" srcId="{82C47A10-3C7D-439B-ADEC-C1D963A48B4A}" destId="{4ED004E4-2640-458B-9B63-BA051A6E5C11}" srcOrd="1" destOrd="0" presId="urn:microsoft.com/office/officeart/2005/8/layout/chevron2"/>
    <dgm:cxn modelId="{44321839-0483-FC42-AACC-649A8926C82E}" type="presParOf" srcId="{26AF3882-8A06-4D4A-8A47-470F5CCA7406}" destId="{67618027-C611-48CA-9767-7652DA0687F4}" srcOrd="3" destOrd="0" presId="urn:microsoft.com/office/officeart/2005/8/layout/chevron2"/>
    <dgm:cxn modelId="{72C25B96-F92B-FA4B-BC6E-3E9DFCD5DC98}" type="presParOf" srcId="{26AF3882-8A06-4D4A-8A47-470F5CCA7406}" destId="{DBCFB0DD-8D76-4399-BA71-5BC0FBB21975}" srcOrd="4" destOrd="0" presId="urn:microsoft.com/office/officeart/2005/8/layout/chevron2"/>
    <dgm:cxn modelId="{5D1CECB8-2357-8147-98FE-32DD18C78C51}" type="presParOf" srcId="{DBCFB0DD-8D76-4399-BA71-5BC0FBB21975}" destId="{B1BB519D-CD56-4EE1-987E-A031B9271846}" srcOrd="0" destOrd="0" presId="urn:microsoft.com/office/officeart/2005/8/layout/chevron2"/>
    <dgm:cxn modelId="{5454AEAD-69AC-9746-9D66-954B21C750C9}" type="presParOf" srcId="{DBCFB0DD-8D76-4399-BA71-5BC0FBB21975}" destId="{BF2468E1-2783-4496-B206-D238C9B8F9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79342-F2AA-4035-9BD1-0E4B0AE5816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CF3DA79-BF7B-44BF-99BA-6BE4189A980A}">
      <dgm:prSet phldrT="[Text]" custT="1"/>
      <dgm:spPr/>
      <dgm:t>
        <a:bodyPr/>
        <a:lstStyle/>
        <a:p>
          <a:r>
            <a:rPr lang="en-MY" sz="2400" b="1" dirty="0" smtClean="0"/>
            <a:t>Solid dosage form</a:t>
          </a:r>
          <a:endParaRPr lang="en-MY" sz="2400" b="1" dirty="0"/>
        </a:p>
      </dgm:t>
    </dgm:pt>
    <dgm:pt modelId="{55F201FB-0864-4BA7-A07A-F2A4F51CCB82}" type="parTrans" cxnId="{B2EFA3B9-DBF2-4FB2-99A4-A5E0046E1486}">
      <dgm:prSet/>
      <dgm:spPr/>
      <dgm:t>
        <a:bodyPr/>
        <a:lstStyle/>
        <a:p>
          <a:endParaRPr lang="en-MY"/>
        </a:p>
      </dgm:t>
    </dgm:pt>
    <dgm:pt modelId="{56301AFC-FB7C-4720-AB81-A7B2B49AA86A}" type="sibTrans" cxnId="{B2EFA3B9-DBF2-4FB2-99A4-A5E0046E1486}">
      <dgm:prSet/>
      <dgm:spPr/>
      <dgm:t>
        <a:bodyPr/>
        <a:lstStyle/>
        <a:p>
          <a:endParaRPr lang="en-MY"/>
        </a:p>
      </dgm:t>
    </dgm:pt>
    <dgm:pt modelId="{51CA6623-C54D-4BE4-8DB0-F74D33A49889}">
      <dgm:prSet phldrT="[Text]" custT="1"/>
      <dgm:spPr/>
      <dgm:t>
        <a:bodyPr/>
        <a:lstStyle/>
        <a:p>
          <a:r>
            <a:rPr lang="en-MY" sz="2400" b="1" dirty="0" smtClean="0"/>
            <a:t>Solid drug particle</a:t>
          </a:r>
          <a:endParaRPr lang="en-MY" sz="2400" b="1" dirty="0"/>
        </a:p>
      </dgm:t>
    </dgm:pt>
    <dgm:pt modelId="{E8C8C268-94AB-41FC-935F-581A2051E66C}" type="parTrans" cxnId="{A361D8A2-C9F9-4D9A-9F85-2EC3D1BF78BE}">
      <dgm:prSet/>
      <dgm:spPr/>
      <dgm:t>
        <a:bodyPr/>
        <a:lstStyle/>
        <a:p>
          <a:endParaRPr lang="en-MY"/>
        </a:p>
      </dgm:t>
    </dgm:pt>
    <dgm:pt modelId="{ED70C971-1511-4D87-BAD3-3AFAB3151934}" type="sibTrans" cxnId="{A361D8A2-C9F9-4D9A-9F85-2EC3D1BF78BE}">
      <dgm:prSet/>
      <dgm:spPr/>
      <dgm:t>
        <a:bodyPr/>
        <a:lstStyle/>
        <a:p>
          <a:endParaRPr lang="en-MY"/>
        </a:p>
      </dgm:t>
    </dgm:pt>
    <dgm:pt modelId="{6EF618B1-A877-4AA6-BEBF-7E1F18543A57}">
      <dgm:prSet phldrT="[Text]" custT="1"/>
      <dgm:spPr/>
      <dgm:t>
        <a:bodyPr/>
        <a:lstStyle/>
        <a:p>
          <a:r>
            <a:rPr lang="en-MY" sz="2200" b="1" dirty="0" smtClean="0"/>
            <a:t>Drug in solution at absorption site</a:t>
          </a:r>
        </a:p>
      </dgm:t>
    </dgm:pt>
    <dgm:pt modelId="{D9725CD9-F4C9-4727-956C-7D4C8AEAA966}" type="parTrans" cxnId="{F78114CD-6505-4CC9-956C-EB38A4E8B7B0}">
      <dgm:prSet/>
      <dgm:spPr/>
      <dgm:t>
        <a:bodyPr/>
        <a:lstStyle/>
        <a:p>
          <a:endParaRPr lang="en-MY"/>
        </a:p>
      </dgm:t>
    </dgm:pt>
    <dgm:pt modelId="{7EC57B57-AA11-463C-B549-317724B49DE8}" type="sibTrans" cxnId="{F78114CD-6505-4CC9-956C-EB38A4E8B7B0}">
      <dgm:prSet/>
      <dgm:spPr/>
      <dgm:t>
        <a:bodyPr/>
        <a:lstStyle/>
        <a:p>
          <a:endParaRPr lang="en-MY"/>
        </a:p>
      </dgm:t>
    </dgm:pt>
    <dgm:pt modelId="{E03808AE-D9C4-4AD6-BA89-ED1FDBE78B8B}">
      <dgm:prSet custT="1"/>
      <dgm:spPr/>
      <dgm:t>
        <a:bodyPr/>
        <a:lstStyle/>
        <a:p>
          <a:r>
            <a:rPr lang="en-MY" sz="2400" b="1" dirty="0" smtClean="0"/>
            <a:t>Drug in body</a:t>
          </a:r>
          <a:endParaRPr lang="en-MY" sz="2400" b="1" dirty="0"/>
        </a:p>
      </dgm:t>
    </dgm:pt>
    <dgm:pt modelId="{433446CB-6672-4764-B630-7F94F28E1E46}" type="parTrans" cxnId="{03A1BF71-699A-4BDB-B5B8-3F85A1D99FEF}">
      <dgm:prSet/>
      <dgm:spPr/>
      <dgm:t>
        <a:bodyPr/>
        <a:lstStyle/>
        <a:p>
          <a:endParaRPr lang="en-MY"/>
        </a:p>
      </dgm:t>
    </dgm:pt>
    <dgm:pt modelId="{2220B8F2-6E27-41F7-9F28-1AE8D3FC38B2}" type="sibTrans" cxnId="{03A1BF71-699A-4BDB-B5B8-3F85A1D99FEF}">
      <dgm:prSet/>
      <dgm:spPr/>
      <dgm:t>
        <a:bodyPr/>
        <a:lstStyle/>
        <a:p>
          <a:endParaRPr lang="en-MY"/>
        </a:p>
      </dgm:t>
    </dgm:pt>
    <dgm:pt modelId="{17BC014C-38D5-4170-8B6C-20F63398C8FB}" type="pres">
      <dgm:prSet presAssocID="{71079342-F2AA-4035-9BD1-0E4B0AE58165}" presName="linearFlow" presStyleCnt="0">
        <dgm:presLayoutVars>
          <dgm:resizeHandles val="exact"/>
        </dgm:presLayoutVars>
      </dgm:prSet>
      <dgm:spPr/>
    </dgm:pt>
    <dgm:pt modelId="{F458CF1B-9085-4299-97CA-F00721205FB0}" type="pres">
      <dgm:prSet presAssocID="{9CF3DA79-BF7B-44BF-99BA-6BE4189A980A}" presName="node" presStyleLbl="node1" presStyleIdx="0" presStyleCnt="4" custScaleX="119327" custScaleY="9090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E05AEE7-F985-4327-BDFF-2591D7184BDF}" type="pres">
      <dgm:prSet presAssocID="{56301AFC-FB7C-4720-AB81-A7B2B49AA86A}" presName="sibTrans" presStyleLbl="sibTrans2D1" presStyleIdx="0" presStyleCnt="3"/>
      <dgm:spPr/>
      <dgm:t>
        <a:bodyPr/>
        <a:lstStyle/>
        <a:p>
          <a:endParaRPr lang="en-SG"/>
        </a:p>
      </dgm:t>
    </dgm:pt>
    <dgm:pt modelId="{01C27C52-A0B3-4B0D-ADC6-195DCC9862D9}" type="pres">
      <dgm:prSet presAssocID="{56301AFC-FB7C-4720-AB81-A7B2B49AA86A}" presName="connectorText" presStyleLbl="sibTrans2D1" presStyleIdx="0" presStyleCnt="3"/>
      <dgm:spPr/>
      <dgm:t>
        <a:bodyPr/>
        <a:lstStyle/>
        <a:p>
          <a:endParaRPr lang="en-SG"/>
        </a:p>
      </dgm:t>
    </dgm:pt>
    <dgm:pt modelId="{A1367912-9B8C-4010-B89B-0E96E21D028A}" type="pres">
      <dgm:prSet presAssocID="{51CA6623-C54D-4BE4-8DB0-F74D33A49889}" presName="node" presStyleLbl="node1" presStyleIdx="1" presStyleCnt="4" custScaleX="120316" custScaleY="8900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18985C1-55A7-4824-8486-C86AA990EDCB}" type="pres">
      <dgm:prSet presAssocID="{ED70C971-1511-4D87-BAD3-3AFAB3151934}" presName="sibTrans" presStyleLbl="sibTrans2D1" presStyleIdx="1" presStyleCnt="3"/>
      <dgm:spPr/>
      <dgm:t>
        <a:bodyPr/>
        <a:lstStyle/>
        <a:p>
          <a:endParaRPr lang="en-SG"/>
        </a:p>
      </dgm:t>
    </dgm:pt>
    <dgm:pt modelId="{9C562429-21DF-4A4C-8F34-32B64B6C4441}" type="pres">
      <dgm:prSet presAssocID="{ED70C971-1511-4D87-BAD3-3AFAB3151934}" presName="connectorText" presStyleLbl="sibTrans2D1" presStyleIdx="1" presStyleCnt="3"/>
      <dgm:spPr/>
      <dgm:t>
        <a:bodyPr/>
        <a:lstStyle/>
        <a:p>
          <a:endParaRPr lang="en-SG"/>
        </a:p>
      </dgm:t>
    </dgm:pt>
    <dgm:pt modelId="{0355283B-BD81-421A-B319-942173DA4A46}" type="pres">
      <dgm:prSet presAssocID="{6EF618B1-A877-4AA6-BEBF-7E1F18543A57}" presName="node" presStyleLbl="node1" presStyleIdx="2" presStyleCnt="4" custScaleX="121933" custLinFactNeighborY="-566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FAD5D6A-A5FA-4125-876F-91AF2B08D303}" type="pres">
      <dgm:prSet presAssocID="{7EC57B57-AA11-463C-B549-317724B49DE8}" presName="sibTrans" presStyleLbl="sibTrans2D1" presStyleIdx="2" presStyleCnt="3"/>
      <dgm:spPr/>
      <dgm:t>
        <a:bodyPr/>
        <a:lstStyle/>
        <a:p>
          <a:endParaRPr lang="en-SG"/>
        </a:p>
      </dgm:t>
    </dgm:pt>
    <dgm:pt modelId="{5765463B-86A6-4BD4-BF3B-502B20BD826C}" type="pres">
      <dgm:prSet presAssocID="{7EC57B57-AA11-463C-B549-317724B49DE8}" presName="connectorText" presStyleLbl="sibTrans2D1" presStyleIdx="2" presStyleCnt="3"/>
      <dgm:spPr/>
      <dgm:t>
        <a:bodyPr/>
        <a:lstStyle/>
        <a:p>
          <a:endParaRPr lang="en-SG"/>
        </a:p>
      </dgm:t>
    </dgm:pt>
    <dgm:pt modelId="{6FBC1C39-D9A3-4820-B90B-00E1B4F4F0D7}" type="pres">
      <dgm:prSet presAssocID="{E03808AE-D9C4-4AD6-BA89-ED1FDBE78B8B}" presName="node" presStyleLbl="node1" presStyleIdx="3" presStyleCnt="4" custScaleX="129838" custScaleY="8582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A7B5B9A-6C9B-2F4B-99E2-1DAD749FD3E6}" type="presOf" srcId="{56301AFC-FB7C-4720-AB81-A7B2B49AA86A}" destId="{DE05AEE7-F985-4327-BDFF-2591D7184BDF}" srcOrd="0" destOrd="0" presId="urn:microsoft.com/office/officeart/2005/8/layout/process2"/>
    <dgm:cxn modelId="{BB96ADAA-19DB-5B40-90C0-966D1C2BC5AA}" type="presOf" srcId="{56301AFC-FB7C-4720-AB81-A7B2B49AA86A}" destId="{01C27C52-A0B3-4B0D-ADC6-195DCC9862D9}" srcOrd="1" destOrd="0" presId="urn:microsoft.com/office/officeart/2005/8/layout/process2"/>
    <dgm:cxn modelId="{E8F01EE6-CD05-BF4F-8786-B8BF33BE1EC9}" type="presOf" srcId="{ED70C971-1511-4D87-BAD3-3AFAB3151934}" destId="{A18985C1-55A7-4824-8486-C86AA990EDCB}" srcOrd="0" destOrd="0" presId="urn:microsoft.com/office/officeart/2005/8/layout/process2"/>
    <dgm:cxn modelId="{03A1BF71-699A-4BDB-B5B8-3F85A1D99FEF}" srcId="{71079342-F2AA-4035-9BD1-0E4B0AE58165}" destId="{E03808AE-D9C4-4AD6-BA89-ED1FDBE78B8B}" srcOrd="3" destOrd="0" parTransId="{433446CB-6672-4764-B630-7F94F28E1E46}" sibTransId="{2220B8F2-6E27-41F7-9F28-1AE8D3FC38B2}"/>
    <dgm:cxn modelId="{1396BB18-CBC4-AD4A-B6A9-EEE9914D28A2}" type="presOf" srcId="{71079342-F2AA-4035-9BD1-0E4B0AE58165}" destId="{17BC014C-38D5-4170-8B6C-20F63398C8FB}" srcOrd="0" destOrd="0" presId="urn:microsoft.com/office/officeart/2005/8/layout/process2"/>
    <dgm:cxn modelId="{F8671701-88E7-134E-8C32-CCF91FC92D24}" type="presOf" srcId="{51CA6623-C54D-4BE4-8DB0-F74D33A49889}" destId="{A1367912-9B8C-4010-B89B-0E96E21D028A}" srcOrd="0" destOrd="0" presId="urn:microsoft.com/office/officeart/2005/8/layout/process2"/>
    <dgm:cxn modelId="{A361D8A2-C9F9-4D9A-9F85-2EC3D1BF78BE}" srcId="{71079342-F2AA-4035-9BD1-0E4B0AE58165}" destId="{51CA6623-C54D-4BE4-8DB0-F74D33A49889}" srcOrd="1" destOrd="0" parTransId="{E8C8C268-94AB-41FC-935F-581A2051E66C}" sibTransId="{ED70C971-1511-4D87-BAD3-3AFAB3151934}"/>
    <dgm:cxn modelId="{7DE78944-D273-454B-845A-57574267AB47}" type="presOf" srcId="{E03808AE-D9C4-4AD6-BA89-ED1FDBE78B8B}" destId="{6FBC1C39-D9A3-4820-B90B-00E1B4F4F0D7}" srcOrd="0" destOrd="0" presId="urn:microsoft.com/office/officeart/2005/8/layout/process2"/>
    <dgm:cxn modelId="{6B06E89A-9CA8-964D-9279-DA5001430575}" type="presOf" srcId="{7EC57B57-AA11-463C-B549-317724B49DE8}" destId="{5765463B-86A6-4BD4-BF3B-502B20BD826C}" srcOrd="1" destOrd="0" presId="urn:microsoft.com/office/officeart/2005/8/layout/process2"/>
    <dgm:cxn modelId="{77796632-C1AC-9D47-875C-19CB77F3ADA8}" type="presOf" srcId="{ED70C971-1511-4D87-BAD3-3AFAB3151934}" destId="{9C562429-21DF-4A4C-8F34-32B64B6C4441}" srcOrd="1" destOrd="0" presId="urn:microsoft.com/office/officeart/2005/8/layout/process2"/>
    <dgm:cxn modelId="{2C30C6A1-89E7-0B46-A3AA-83684106F09B}" type="presOf" srcId="{7EC57B57-AA11-463C-B549-317724B49DE8}" destId="{4FAD5D6A-A5FA-4125-876F-91AF2B08D303}" srcOrd="0" destOrd="0" presId="urn:microsoft.com/office/officeart/2005/8/layout/process2"/>
    <dgm:cxn modelId="{2401F375-FCDA-C445-93D4-AB7CCF1A951B}" type="presOf" srcId="{9CF3DA79-BF7B-44BF-99BA-6BE4189A980A}" destId="{F458CF1B-9085-4299-97CA-F00721205FB0}" srcOrd="0" destOrd="0" presId="urn:microsoft.com/office/officeart/2005/8/layout/process2"/>
    <dgm:cxn modelId="{B2EFA3B9-DBF2-4FB2-99A4-A5E0046E1486}" srcId="{71079342-F2AA-4035-9BD1-0E4B0AE58165}" destId="{9CF3DA79-BF7B-44BF-99BA-6BE4189A980A}" srcOrd="0" destOrd="0" parTransId="{55F201FB-0864-4BA7-A07A-F2A4F51CCB82}" sibTransId="{56301AFC-FB7C-4720-AB81-A7B2B49AA86A}"/>
    <dgm:cxn modelId="{F78114CD-6505-4CC9-956C-EB38A4E8B7B0}" srcId="{71079342-F2AA-4035-9BD1-0E4B0AE58165}" destId="{6EF618B1-A877-4AA6-BEBF-7E1F18543A57}" srcOrd="2" destOrd="0" parTransId="{D9725CD9-F4C9-4727-956C-7D4C8AEAA966}" sibTransId="{7EC57B57-AA11-463C-B549-317724B49DE8}"/>
    <dgm:cxn modelId="{4181B392-0FC3-C848-8CCC-C52279D804D4}" type="presOf" srcId="{6EF618B1-A877-4AA6-BEBF-7E1F18543A57}" destId="{0355283B-BD81-421A-B319-942173DA4A46}" srcOrd="0" destOrd="0" presId="urn:microsoft.com/office/officeart/2005/8/layout/process2"/>
    <dgm:cxn modelId="{5140E4E8-D37A-9743-9086-A15D636A7696}" type="presParOf" srcId="{17BC014C-38D5-4170-8B6C-20F63398C8FB}" destId="{F458CF1B-9085-4299-97CA-F00721205FB0}" srcOrd="0" destOrd="0" presId="urn:microsoft.com/office/officeart/2005/8/layout/process2"/>
    <dgm:cxn modelId="{0E740AE5-A034-0348-952C-6FD64E0770DE}" type="presParOf" srcId="{17BC014C-38D5-4170-8B6C-20F63398C8FB}" destId="{DE05AEE7-F985-4327-BDFF-2591D7184BDF}" srcOrd="1" destOrd="0" presId="urn:microsoft.com/office/officeart/2005/8/layout/process2"/>
    <dgm:cxn modelId="{DA22B67A-D610-794B-8DDE-D663D5CC2378}" type="presParOf" srcId="{DE05AEE7-F985-4327-BDFF-2591D7184BDF}" destId="{01C27C52-A0B3-4B0D-ADC6-195DCC9862D9}" srcOrd="0" destOrd="0" presId="urn:microsoft.com/office/officeart/2005/8/layout/process2"/>
    <dgm:cxn modelId="{420E3C8F-0A8D-F140-870F-03169DCC27EC}" type="presParOf" srcId="{17BC014C-38D5-4170-8B6C-20F63398C8FB}" destId="{A1367912-9B8C-4010-B89B-0E96E21D028A}" srcOrd="2" destOrd="0" presId="urn:microsoft.com/office/officeart/2005/8/layout/process2"/>
    <dgm:cxn modelId="{F9188D59-5266-4A4C-BB04-674AF5BAA902}" type="presParOf" srcId="{17BC014C-38D5-4170-8B6C-20F63398C8FB}" destId="{A18985C1-55A7-4824-8486-C86AA990EDCB}" srcOrd="3" destOrd="0" presId="urn:microsoft.com/office/officeart/2005/8/layout/process2"/>
    <dgm:cxn modelId="{5E885500-D91E-684F-BAA3-787B6D5DAF4A}" type="presParOf" srcId="{A18985C1-55A7-4824-8486-C86AA990EDCB}" destId="{9C562429-21DF-4A4C-8F34-32B64B6C4441}" srcOrd="0" destOrd="0" presId="urn:microsoft.com/office/officeart/2005/8/layout/process2"/>
    <dgm:cxn modelId="{CD1F481A-4980-1943-9E08-BAB7A18BA304}" type="presParOf" srcId="{17BC014C-38D5-4170-8B6C-20F63398C8FB}" destId="{0355283B-BD81-421A-B319-942173DA4A46}" srcOrd="4" destOrd="0" presId="urn:microsoft.com/office/officeart/2005/8/layout/process2"/>
    <dgm:cxn modelId="{64D5718F-218A-DF4D-8ABB-70FEF639890B}" type="presParOf" srcId="{17BC014C-38D5-4170-8B6C-20F63398C8FB}" destId="{4FAD5D6A-A5FA-4125-876F-91AF2B08D303}" srcOrd="5" destOrd="0" presId="urn:microsoft.com/office/officeart/2005/8/layout/process2"/>
    <dgm:cxn modelId="{AED5D776-6CA3-8549-AD68-CB6585181990}" type="presParOf" srcId="{4FAD5D6A-A5FA-4125-876F-91AF2B08D303}" destId="{5765463B-86A6-4BD4-BF3B-502B20BD826C}" srcOrd="0" destOrd="0" presId="urn:microsoft.com/office/officeart/2005/8/layout/process2"/>
    <dgm:cxn modelId="{12DCA164-FB68-9B40-8059-C12E5D42B8A5}" type="presParOf" srcId="{17BC014C-38D5-4170-8B6C-20F63398C8FB}" destId="{6FBC1C39-D9A3-4820-B90B-00E1B4F4F0D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1C985-21A9-4677-9D9A-F71B10DC2A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F86C8A65-E163-4A16-946B-3BA43B025A64}">
      <dgm:prSet phldrT="[Text]" custT="1"/>
      <dgm:spPr/>
      <dgm:t>
        <a:bodyPr/>
        <a:lstStyle/>
        <a:p>
          <a:r>
            <a:rPr lang="en-MY" sz="1600" b="1" dirty="0" smtClean="0"/>
            <a:t>High Absorption </a:t>
          </a:r>
          <a:endParaRPr lang="en-MY" sz="1600" b="1" dirty="0"/>
        </a:p>
      </dgm:t>
    </dgm:pt>
    <dgm:pt modelId="{1EFC709F-87E1-4B10-92AF-951F9166E910}" type="parTrans" cxnId="{3CB67244-B3C3-4972-B054-8EEFFE38B1B9}">
      <dgm:prSet/>
      <dgm:spPr/>
      <dgm:t>
        <a:bodyPr/>
        <a:lstStyle/>
        <a:p>
          <a:endParaRPr lang="en-MY"/>
        </a:p>
      </dgm:t>
    </dgm:pt>
    <dgm:pt modelId="{3EBDAA7B-31CE-4B06-BE28-F0F7FDF219E5}" type="sibTrans" cxnId="{3CB67244-B3C3-4972-B054-8EEFFE38B1B9}">
      <dgm:prSet/>
      <dgm:spPr/>
      <dgm:t>
        <a:bodyPr/>
        <a:lstStyle/>
        <a:p>
          <a:endParaRPr lang="en-MY"/>
        </a:p>
      </dgm:t>
    </dgm:pt>
    <dgm:pt modelId="{13197AC6-BE73-497D-9F40-C901948DE7D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b="1" dirty="0" smtClean="0"/>
            <a:t>Weak Acid pKa &gt; 8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b="1" dirty="0"/>
        </a:p>
      </dgm:t>
    </dgm:pt>
    <dgm:pt modelId="{7DC82CCF-E95C-4215-A789-587855A732D1}" type="parTrans" cxnId="{8C83D188-07C8-4CD1-9BD4-9CEF3C6220AD}">
      <dgm:prSet/>
      <dgm:spPr/>
      <dgm:t>
        <a:bodyPr/>
        <a:lstStyle/>
        <a:p>
          <a:endParaRPr lang="en-MY"/>
        </a:p>
      </dgm:t>
    </dgm:pt>
    <dgm:pt modelId="{69CCE26F-0BC9-4551-A313-11FF99601577}" type="sibTrans" cxnId="{8C83D188-07C8-4CD1-9BD4-9CEF3C6220AD}">
      <dgm:prSet/>
      <dgm:spPr/>
      <dgm:t>
        <a:bodyPr/>
        <a:lstStyle/>
        <a:p>
          <a:endParaRPr lang="en-MY"/>
        </a:p>
      </dgm:t>
    </dgm:pt>
    <dgm:pt modelId="{DA859C8E-BEF3-4821-B93E-5A9DE13FD20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b="1" dirty="0" smtClean="0"/>
            <a:t>Weak Base pKa &lt; 5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b="1" dirty="0"/>
        </a:p>
      </dgm:t>
    </dgm:pt>
    <dgm:pt modelId="{0788617A-4C41-4102-A453-2439042D11EC}" type="parTrans" cxnId="{14CC1E82-AD78-4C3E-A433-99C79A875E3F}">
      <dgm:prSet/>
      <dgm:spPr/>
      <dgm:t>
        <a:bodyPr/>
        <a:lstStyle/>
        <a:p>
          <a:endParaRPr lang="en-MY"/>
        </a:p>
      </dgm:t>
    </dgm:pt>
    <dgm:pt modelId="{909E0D81-048B-456D-BE8B-DC5DB202A5A7}" type="sibTrans" cxnId="{14CC1E82-AD78-4C3E-A433-99C79A875E3F}">
      <dgm:prSet/>
      <dgm:spPr/>
      <dgm:t>
        <a:bodyPr/>
        <a:lstStyle/>
        <a:p>
          <a:endParaRPr lang="en-MY"/>
        </a:p>
      </dgm:t>
    </dgm:pt>
    <dgm:pt modelId="{30B1F024-1ED9-4D54-9B5E-BA607C4A37BB}" type="pres">
      <dgm:prSet presAssocID="{DC11C985-21A9-4677-9D9A-F71B10DC2A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A2FD34BF-034D-430F-B72E-A39869F2E518}" type="pres">
      <dgm:prSet presAssocID="{F86C8A65-E163-4A16-946B-3BA43B025A64}" presName="centerShape" presStyleLbl="node0" presStyleIdx="0" presStyleCnt="1" custScaleX="108911" custScaleY="103901"/>
      <dgm:spPr/>
      <dgm:t>
        <a:bodyPr/>
        <a:lstStyle/>
        <a:p>
          <a:endParaRPr lang="en-MY"/>
        </a:p>
      </dgm:t>
    </dgm:pt>
    <dgm:pt modelId="{C021490B-6A29-4F6C-BF51-2B5E66026867}" type="pres">
      <dgm:prSet presAssocID="{7DC82CCF-E95C-4215-A789-587855A732D1}" presName="parTrans" presStyleLbl="bgSibTrans2D1" presStyleIdx="0" presStyleCnt="2"/>
      <dgm:spPr/>
      <dgm:t>
        <a:bodyPr/>
        <a:lstStyle/>
        <a:p>
          <a:endParaRPr lang="en-SG"/>
        </a:p>
      </dgm:t>
    </dgm:pt>
    <dgm:pt modelId="{2673CA42-0297-42F5-AA5A-D04F7C29A24D}" type="pres">
      <dgm:prSet presAssocID="{13197AC6-BE73-497D-9F40-C901948DE7D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BAAC966-9E53-4CE2-A0F3-FC2D6BC3C00A}" type="pres">
      <dgm:prSet presAssocID="{0788617A-4C41-4102-A453-2439042D11EC}" presName="parTrans" presStyleLbl="bgSibTrans2D1" presStyleIdx="1" presStyleCnt="2"/>
      <dgm:spPr/>
      <dgm:t>
        <a:bodyPr/>
        <a:lstStyle/>
        <a:p>
          <a:endParaRPr lang="en-SG"/>
        </a:p>
      </dgm:t>
    </dgm:pt>
    <dgm:pt modelId="{9B61DA90-EEDF-4F30-836B-ED2D59F8C2B6}" type="pres">
      <dgm:prSet presAssocID="{DA859C8E-BEF3-4821-B93E-5A9DE13FD20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8C83D188-07C8-4CD1-9BD4-9CEF3C6220AD}" srcId="{F86C8A65-E163-4A16-946B-3BA43B025A64}" destId="{13197AC6-BE73-497D-9F40-C901948DE7DF}" srcOrd="0" destOrd="0" parTransId="{7DC82CCF-E95C-4215-A789-587855A732D1}" sibTransId="{69CCE26F-0BC9-4551-A313-11FF99601577}"/>
    <dgm:cxn modelId="{3E2A8D2E-D543-AA47-9FD7-96F81A20EBB4}" type="presOf" srcId="{DC11C985-21A9-4677-9D9A-F71B10DC2A80}" destId="{30B1F024-1ED9-4D54-9B5E-BA607C4A37BB}" srcOrd="0" destOrd="0" presId="urn:microsoft.com/office/officeart/2005/8/layout/radial4"/>
    <dgm:cxn modelId="{1A01B982-9B6C-B248-816B-F27C47F09F1D}" type="presOf" srcId="{0788617A-4C41-4102-A453-2439042D11EC}" destId="{ABAAC966-9E53-4CE2-A0F3-FC2D6BC3C00A}" srcOrd="0" destOrd="0" presId="urn:microsoft.com/office/officeart/2005/8/layout/radial4"/>
    <dgm:cxn modelId="{001E263C-394B-1347-B93A-8C7D4BB464AD}" type="presOf" srcId="{DA859C8E-BEF3-4821-B93E-5A9DE13FD20F}" destId="{9B61DA90-EEDF-4F30-836B-ED2D59F8C2B6}" srcOrd="0" destOrd="0" presId="urn:microsoft.com/office/officeart/2005/8/layout/radial4"/>
    <dgm:cxn modelId="{C4364D56-20BD-AF43-ADF5-01AA74538ED2}" type="presOf" srcId="{7DC82CCF-E95C-4215-A789-587855A732D1}" destId="{C021490B-6A29-4F6C-BF51-2B5E66026867}" srcOrd="0" destOrd="0" presId="urn:microsoft.com/office/officeart/2005/8/layout/radial4"/>
    <dgm:cxn modelId="{39231FF5-3908-9446-9E4F-CC1AD25C971B}" type="presOf" srcId="{13197AC6-BE73-497D-9F40-C901948DE7DF}" destId="{2673CA42-0297-42F5-AA5A-D04F7C29A24D}" srcOrd="0" destOrd="0" presId="urn:microsoft.com/office/officeart/2005/8/layout/radial4"/>
    <dgm:cxn modelId="{2A50A52B-EE85-E147-BB50-AB14F93B58F4}" type="presOf" srcId="{F86C8A65-E163-4A16-946B-3BA43B025A64}" destId="{A2FD34BF-034D-430F-B72E-A39869F2E518}" srcOrd="0" destOrd="0" presId="urn:microsoft.com/office/officeart/2005/8/layout/radial4"/>
    <dgm:cxn modelId="{14CC1E82-AD78-4C3E-A433-99C79A875E3F}" srcId="{F86C8A65-E163-4A16-946B-3BA43B025A64}" destId="{DA859C8E-BEF3-4821-B93E-5A9DE13FD20F}" srcOrd="1" destOrd="0" parTransId="{0788617A-4C41-4102-A453-2439042D11EC}" sibTransId="{909E0D81-048B-456D-BE8B-DC5DB202A5A7}"/>
    <dgm:cxn modelId="{3CB67244-B3C3-4972-B054-8EEFFE38B1B9}" srcId="{DC11C985-21A9-4677-9D9A-F71B10DC2A80}" destId="{F86C8A65-E163-4A16-946B-3BA43B025A64}" srcOrd="0" destOrd="0" parTransId="{1EFC709F-87E1-4B10-92AF-951F9166E910}" sibTransId="{3EBDAA7B-31CE-4B06-BE28-F0F7FDF219E5}"/>
    <dgm:cxn modelId="{B9A7563C-306C-1147-B91C-C2F4361BE459}" type="presParOf" srcId="{30B1F024-1ED9-4D54-9B5E-BA607C4A37BB}" destId="{A2FD34BF-034D-430F-B72E-A39869F2E518}" srcOrd="0" destOrd="0" presId="urn:microsoft.com/office/officeart/2005/8/layout/radial4"/>
    <dgm:cxn modelId="{39945EEF-C4AD-6045-A51B-94CF977B9BDA}" type="presParOf" srcId="{30B1F024-1ED9-4D54-9B5E-BA607C4A37BB}" destId="{C021490B-6A29-4F6C-BF51-2B5E66026867}" srcOrd="1" destOrd="0" presId="urn:microsoft.com/office/officeart/2005/8/layout/radial4"/>
    <dgm:cxn modelId="{077324DE-7E9E-7544-B663-86417096C75C}" type="presParOf" srcId="{30B1F024-1ED9-4D54-9B5E-BA607C4A37BB}" destId="{2673CA42-0297-42F5-AA5A-D04F7C29A24D}" srcOrd="2" destOrd="0" presId="urn:microsoft.com/office/officeart/2005/8/layout/radial4"/>
    <dgm:cxn modelId="{E5328D23-BDE4-9742-B662-A86595B3EB6D}" type="presParOf" srcId="{30B1F024-1ED9-4D54-9B5E-BA607C4A37BB}" destId="{ABAAC966-9E53-4CE2-A0F3-FC2D6BC3C00A}" srcOrd="3" destOrd="0" presId="urn:microsoft.com/office/officeart/2005/8/layout/radial4"/>
    <dgm:cxn modelId="{ADE30758-6C80-BB43-9948-BD453BDB21A5}" type="presParOf" srcId="{30B1F024-1ED9-4D54-9B5E-BA607C4A37BB}" destId="{9B61DA90-EEDF-4F30-836B-ED2D59F8C2B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11C985-21A9-4677-9D9A-F71B10DC2A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F86C8A65-E163-4A16-946B-3BA43B025A64}">
      <dgm:prSet phldrT="[Text]" custT="1"/>
      <dgm:spPr/>
      <dgm:t>
        <a:bodyPr/>
        <a:lstStyle/>
        <a:p>
          <a:r>
            <a:rPr lang="en-MY" sz="1600" b="1" dirty="0" smtClean="0"/>
            <a:t>Low Absorption </a:t>
          </a:r>
          <a:endParaRPr lang="en-MY" sz="1600" b="1" dirty="0"/>
        </a:p>
      </dgm:t>
    </dgm:pt>
    <dgm:pt modelId="{1EFC709F-87E1-4B10-92AF-951F9166E910}" type="parTrans" cxnId="{3CB67244-B3C3-4972-B054-8EEFFE38B1B9}">
      <dgm:prSet/>
      <dgm:spPr/>
      <dgm:t>
        <a:bodyPr/>
        <a:lstStyle/>
        <a:p>
          <a:endParaRPr lang="en-MY"/>
        </a:p>
      </dgm:t>
    </dgm:pt>
    <dgm:pt modelId="{3EBDAA7B-31CE-4B06-BE28-F0F7FDF219E5}" type="sibTrans" cxnId="{3CB67244-B3C3-4972-B054-8EEFFE38B1B9}">
      <dgm:prSet/>
      <dgm:spPr/>
      <dgm:t>
        <a:bodyPr/>
        <a:lstStyle/>
        <a:p>
          <a:endParaRPr lang="en-MY"/>
        </a:p>
      </dgm:t>
    </dgm:pt>
    <dgm:pt modelId="{DA859C8E-BEF3-4821-B93E-5A9DE13FD20F}">
      <dgm:prSet phldrT="[Text]"/>
      <dgm:spPr/>
      <dgm:t>
        <a:bodyPr/>
        <a:lstStyle/>
        <a:p>
          <a:pPr marL="0" marR="0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MY" b="1" dirty="0" smtClean="0"/>
            <a:t>Strong Base pKa &gt; 11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b="1" dirty="0"/>
        </a:p>
      </dgm:t>
    </dgm:pt>
    <dgm:pt modelId="{0788617A-4C41-4102-A453-2439042D11EC}" type="parTrans" cxnId="{14CC1E82-AD78-4C3E-A433-99C79A875E3F}">
      <dgm:prSet/>
      <dgm:spPr/>
      <dgm:t>
        <a:bodyPr/>
        <a:lstStyle/>
        <a:p>
          <a:endParaRPr lang="en-MY"/>
        </a:p>
      </dgm:t>
    </dgm:pt>
    <dgm:pt modelId="{909E0D81-048B-456D-BE8B-DC5DB202A5A7}" type="sibTrans" cxnId="{14CC1E82-AD78-4C3E-A433-99C79A875E3F}">
      <dgm:prSet/>
      <dgm:spPr/>
      <dgm:t>
        <a:bodyPr/>
        <a:lstStyle/>
        <a:p>
          <a:endParaRPr lang="en-MY"/>
        </a:p>
      </dgm:t>
    </dgm:pt>
    <dgm:pt modelId="{37FAE6ED-DAC7-4CC1-BADF-67AC6E8B8DEA}">
      <dgm:prSet/>
      <dgm:spPr/>
      <dgm:t>
        <a:bodyPr/>
        <a:lstStyle/>
        <a:p>
          <a:r>
            <a:rPr lang="en-MY" b="1" dirty="0" smtClean="0"/>
            <a:t>Strong Acid pKa &lt; 2.5</a:t>
          </a:r>
          <a:endParaRPr lang="en-MY" b="1" dirty="0"/>
        </a:p>
      </dgm:t>
    </dgm:pt>
    <dgm:pt modelId="{37122C5A-FC2D-441B-A7E9-E4314441DC6A}" type="parTrans" cxnId="{2448792F-C1AB-4A94-B67A-2DD4D33B2BC1}">
      <dgm:prSet/>
      <dgm:spPr/>
      <dgm:t>
        <a:bodyPr/>
        <a:lstStyle/>
        <a:p>
          <a:endParaRPr lang="en-MY"/>
        </a:p>
      </dgm:t>
    </dgm:pt>
    <dgm:pt modelId="{C8236A78-B9B4-4FEF-A640-78001208DF25}" type="sibTrans" cxnId="{2448792F-C1AB-4A94-B67A-2DD4D33B2BC1}">
      <dgm:prSet/>
      <dgm:spPr/>
      <dgm:t>
        <a:bodyPr/>
        <a:lstStyle/>
        <a:p>
          <a:endParaRPr lang="en-MY"/>
        </a:p>
      </dgm:t>
    </dgm:pt>
    <dgm:pt modelId="{30B1F024-1ED9-4D54-9B5E-BA607C4A37BB}" type="pres">
      <dgm:prSet presAssocID="{DC11C985-21A9-4677-9D9A-F71B10DC2A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A2FD34BF-034D-430F-B72E-A39869F2E518}" type="pres">
      <dgm:prSet presAssocID="{F86C8A65-E163-4A16-946B-3BA43B025A64}" presName="centerShape" presStyleLbl="node0" presStyleIdx="0" presStyleCnt="1" custScaleX="116172" custScaleY="110585"/>
      <dgm:spPr/>
      <dgm:t>
        <a:bodyPr/>
        <a:lstStyle/>
        <a:p>
          <a:endParaRPr lang="en-MY"/>
        </a:p>
      </dgm:t>
    </dgm:pt>
    <dgm:pt modelId="{E52668AA-048A-4FB2-BB19-2594E699E2E7}" type="pres">
      <dgm:prSet presAssocID="{37122C5A-FC2D-441B-A7E9-E4314441DC6A}" presName="parTrans" presStyleLbl="bgSibTrans2D1" presStyleIdx="0" presStyleCnt="2"/>
      <dgm:spPr/>
      <dgm:t>
        <a:bodyPr/>
        <a:lstStyle/>
        <a:p>
          <a:endParaRPr lang="en-SG"/>
        </a:p>
      </dgm:t>
    </dgm:pt>
    <dgm:pt modelId="{C0A4422D-5179-42F2-B5CB-F3703B1FC385}" type="pres">
      <dgm:prSet presAssocID="{37FAE6ED-DAC7-4CC1-BADF-67AC6E8B8DE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BAAC966-9E53-4CE2-A0F3-FC2D6BC3C00A}" type="pres">
      <dgm:prSet presAssocID="{0788617A-4C41-4102-A453-2439042D11EC}" presName="parTrans" presStyleLbl="bgSibTrans2D1" presStyleIdx="1" presStyleCnt="2"/>
      <dgm:spPr/>
      <dgm:t>
        <a:bodyPr/>
        <a:lstStyle/>
        <a:p>
          <a:endParaRPr lang="en-SG"/>
        </a:p>
      </dgm:t>
    </dgm:pt>
    <dgm:pt modelId="{9B61DA90-EEDF-4F30-836B-ED2D59F8C2B6}" type="pres">
      <dgm:prSet presAssocID="{DA859C8E-BEF3-4821-B93E-5A9DE13FD20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E19DC153-523E-8F49-AB40-6864325ACCF4}" type="presOf" srcId="{DC11C985-21A9-4677-9D9A-F71B10DC2A80}" destId="{30B1F024-1ED9-4D54-9B5E-BA607C4A37BB}" srcOrd="0" destOrd="0" presId="urn:microsoft.com/office/officeart/2005/8/layout/radial4"/>
    <dgm:cxn modelId="{DC7F257D-296D-6347-BA6B-1EB8741A7866}" type="presOf" srcId="{F86C8A65-E163-4A16-946B-3BA43B025A64}" destId="{A2FD34BF-034D-430F-B72E-A39869F2E518}" srcOrd="0" destOrd="0" presId="urn:microsoft.com/office/officeart/2005/8/layout/radial4"/>
    <dgm:cxn modelId="{C0D13D0A-2E5F-9445-906E-F62E55F848F3}" type="presOf" srcId="{37FAE6ED-DAC7-4CC1-BADF-67AC6E8B8DEA}" destId="{C0A4422D-5179-42F2-B5CB-F3703B1FC385}" srcOrd="0" destOrd="0" presId="urn:microsoft.com/office/officeart/2005/8/layout/radial4"/>
    <dgm:cxn modelId="{4D7DAD62-6B07-3C4F-83DB-2F1262D92A88}" type="presOf" srcId="{DA859C8E-BEF3-4821-B93E-5A9DE13FD20F}" destId="{9B61DA90-EEDF-4F30-836B-ED2D59F8C2B6}" srcOrd="0" destOrd="0" presId="urn:microsoft.com/office/officeart/2005/8/layout/radial4"/>
    <dgm:cxn modelId="{4A60C382-F18A-9148-94A9-22CA4B18ADA6}" type="presOf" srcId="{0788617A-4C41-4102-A453-2439042D11EC}" destId="{ABAAC966-9E53-4CE2-A0F3-FC2D6BC3C00A}" srcOrd="0" destOrd="0" presId="urn:microsoft.com/office/officeart/2005/8/layout/radial4"/>
    <dgm:cxn modelId="{2448792F-C1AB-4A94-B67A-2DD4D33B2BC1}" srcId="{F86C8A65-E163-4A16-946B-3BA43B025A64}" destId="{37FAE6ED-DAC7-4CC1-BADF-67AC6E8B8DEA}" srcOrd="0" destOrd="0" parTransId="{37122C5A-FC2D-441B-A7E9-E4314441DC6A}" sibTransId="{C8236A78-B9B4-4FEF-A640-78001208DF25}"/>
    <dgm:cxn modelId="{5B39F025-DAC5-554D-9D51-DB29838CFCBB}" type="presOf" srcId="{37122C5A-FC2D-441B-A7E9-E4314441DC6A}" destId="{E52668AA-048A-4FB2-BB19-2594E699E2E7}" srcOrd="0" destOrd="0" presId="urn:microsoft.com/office/officeart/2005/8/layout/radial4"/>
    <dgm:cxn modelId="{14CC1E82-AD78-4C3E-A433-99C79A875E3F}" srcId="{F86C8A65-E163-4A16-946B-3BA43B025A64}" destId="{DA859C8E-BEF3-4821-B93E-5A9DE13FD20F}" srcOrd="1" destOrd="0" parTransId="{0788617A-4C41-4102-A453-2439042D11EC}" sibTransId="{909E0D81-048B-456D-BE8B-DC5DB202A5A7}"/>
    <dgm:cxn modelId="{3CB67244-B3C3-4972-B054-8EEFFE38B1B9}" srcId="{DC11C985-21A9-4677-9D9A-F71B10DC2A80}" destId="{F86C8A65-E163-4A16-946B-3BA43B025A64}" srcOrd="0" destOrd="0" parTransId="{1EFC709F-87E1-4B10-92AF-951F9166E910}" sibTransId="{3EBDAA7B-31CE-4B06-BE28-F0F7FDF219E5}"/>
    <dgm:cxn modelId="{8321CBD5-3EBC-C949-9DD1-44B56691DDAD}" type="presParOf" srcId="{30B1F024-1ED9-4D54-9B5E-BA607C4A37BB}" destId="{A2FD34BF-034D-430F-B72E-A39869F2E518}" srcOrd="0" destOrd="0" presId="urn:microsoft.com/office/officeart/2005/8/layout/radial4"/>
    <dgm:cxn modelId="{9BC05D68-BD05-E541-B5F3-AC61A1507C3D}" type="presParOf" srcId="{30B1F024-1ED9-4D54-9B5E-BA607C4A37BB}" destId="{E52668AA-048A-4FB2-BB19-2594E699E2E7}" srcOrd="1" destOrd="0" presId="urn:microsoft.com/office/officeart/2005/8/layout/radial4"/>
    <dgm:cxn modelId="{B4FB1FB2-FEAE-194B-8876-E40B5E381572}" type="presParOf" srcId="{30B1F024-1ED9-4D54-9B5E-BA607C4A37BB}" destId="{C0A4422D-5179-42F2-B5CB-F3703B1FC385}" srcOrd="2" destOrd="0" presId="urn:microsoft.com/office/officeart/2005/8/layout/radial4"/>
    <dgm:cxn modelId="{BFC935E8-245B-FC48-9FC3-51AB24014E1D}" type="presParOf" srcId="{30B1F024-1ED9-4D54-9B5E-BA607C4A37BB}" destId="{ABAAC966-9E53-4CE2-A0F3-FC2D6BC3C00A}" srcOrd="3" destOrd="0" presId="urn:microsoft.com/office/officeart/2005/8/layout/radial4"/>
    <dgm:cxn modelId="{5EDCD16E-FE30-4B4C-8245-F01B9F72B3CB}" type="presParOf" srcId="{30B1F024-1ED9-4D54-9B5E-BA607C4A37BB}" destId="{9B61DA90-EEDF-4F30-836B-ED2D59F8C2B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E3094-34D6-4287-8C7F-2F295E63E529}">
      <dsp:nvSpPr>
        <dsp:cNvPr id="0" name=""/>
        <dsp:cNvSpPr/>
      </dsp:nvSpPr>
      <dsp:spPr>
        <a:xfrm rot="5400000">
          <a:off x="-217553" y="218410"/>
          <a:ext cx="1450356" cy="10152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 smtClean="0"/>
            <a:t>1.</a:t>
          </a:r>
          <a:endParaRPr lang="en-MY" sz="2800" kern="1200" dirty="0"/>
        </a:p>
      </dsp:txBody>
      <dsp:txXfrm rot="-5400000">
        <a:off x="1" y="508482"/>
        <a:ext cx="1015249" cy="435107"/>
      </dsp:txXfrm>
    </dsp:sp>
    <dsp:sp modelId="{D8B8A55F-CD93-4874-B861-2BBBA4F7948D}">
      <dsp:nvSpPr>
        <dsp:cNvPr id="0" name=""/>
        <dsp:cNvSpPr/>
      </dsp:nvSpPr>
      <dsp:spPr>
        <a:xfrm rot="5400000">
          <a:off x="3888686" y="-2872580"/>
          <a:ext cx="942731" cy="6689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MY" sz="1800" kern="1200" dirty="0" smtClean="0"/>
            <a:t>Absorption process</a:t>
          </a:r>
        </a:p>
      </dsp:txBody>
      <dsp:txXfrm rot="-5400000">
        <a:off x="1015249" y="46877"/>
        <a:ext cx="6643586" cy="850691"/>
      </dsp:txXfrm>
    </dsp:sp>
    <dsp:sp modelId="{4EBAC2F8-68DA-4F9A-AF6F-7EB9878CB26B}">
      <dsp:nvSpPr>
        <dsp:cNvPr id="0" name=""/>
        <dsp:cNvSpPr/>
      </dsp:nvSpPr>
      <dsp:spPr>
        <a:xfrm rot="5400000">
          <a:off x="-217553" y="1472595"/>
          <a:ext cx="1450356" cy="10152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 smtClean="0"/>
            <a:t>2.</a:t>
          </a:r>
          <a:endParaRPr lang="en-MY" sz="2800" kern="1200" dirty="0"/>
        </a:p>
      </dsp:txBody>
      <dsp:txXfrm rot="-5400000">
        <a:off x="1" y="1762667"/>
        <a:ext cx="1015249" cy="435107"/>
      </dsp:txXfrm>
    </dsp:sp>
    <dsp:sp modelId="{4ED004E4-2640-458B-9B63-BA051A6E5C11}">
      <dsp:nvSpPr>
        <dsp:cNvPr id="0" name=""/>
        <dsp:cNvSpPr/>
      </dsp:nvSpPr>
      <dsp:spPr>
        <a:xfrm rot="5400000">
          <a:off x="3888686" y="-1618395"/>
          <a:ext cx="942731" cy="6689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MY" sz="1800" kern="1200" dirty="0" smtClean="0"/>
            <a:t>Membrane properties that inhibit drug passage</a:t>
          </a:r>
        </a:p>
      </dsp:txBody>
      <dsp:txXfrm rot="-5400000">
        <a:off x="1015249" y="1301062"/>
        <a:ext cx="6643586" cy="850691"/>
      </dsp:txXfrm>
    </dsp:sp>
    <dsp:sp modelId="{B1BB519D-CD56-4EE1-987E-A031B9271846}">
      <dsp:nvSpPr>
        <dsp:cNvPr id="0" name=""/>
        <dsp:cNvSpPr/>
      </dsp:nvSpPr>
      <dsp:spPr>
        <a:xfrm rot="5400000">
          <a:off x="-217553" y="2726779"/>
          <a:ext cx="1450356" cy="10152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 smtClean="0"/>
            <a:t>3.</a:t>
          </a:r>
          <a:endParaRPr lang="en-MY" sz="2800" kern="1200" dirty="0"/>
        </a:p>
      </dsp:txBody>
      <dsp:txXfrm rot="-5400000">
        <a:off x="1" y="3016851"/>
        <a:ext cx="1015249" cy="435107"/>
      </dsp:txXfrm>
    </dsp:sp>
    <dsp:sp modelId="{BF2468E1-2783-4496-B206-D238C9B8F9A5}">
      <dsp:nvSpPr>
        <dsp:cNvPr id="0" name=""/>
        <dsp:cNvSpPr/>
      </dsp:nvSpPr>
      <dsp:spPr>
        <a:xfrm rot="5400000">
          <a:off x="3888686" y="-364211"/>
          <a:ext cx="942731" cy="6689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MY" sz="1800" kern="1200" dirty="0" smtClean="0"/>
            <a:t>Physicochemical factors that influence drug passage</a:t>
          </a:r>
        </a:p>
      </dsp:txBody>
      <dsp:txXfrm rot="-5400000">
        <a:off x="1015249" y="2555246"/>
        <a:ext cx="6643586" cy="850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8CF1B-9085-4299-97CA-F00721205FB0}">
      <dsp:nvSpPr>
        <dsp:cNvPr id="0" name=""/>
        <dsp:cNvSpPr/>
      </dsp:nvSpPr>
      <dsp:spPr>
        <a:xfrm>
          <a:off x="3052291" y="813"/>
          <a:ext cx="2608385" cy="1103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b="1" kern="1200" dirty="0" smtClean="0"/>
            <a:t>Solid dosage form</a:t>
          </a:r>
          <a:endParaRPr lang="en-MY" sz="2400" b="1" kern="1200" dirty="0"/>
        </a:p>
      </dsp:txBody>
      <dsp:txXfrm>
        <a:off x="3084623" y="33145"/>
        <a:ext cx="2543721" cy="1039234"/>
      </dsp:txXfrm>
    </dsp:sp>
    <dsp:sp modelId="{DE05AEE7-F985-4327-BDFF-2591D7184BDF}">
      <dsp:nvSpPr>
        <dsp:cNvPr id="0" name=""/>
        <dsp:cNvSpPr/>
      </dsp:nvSpPr>
      <dsp:spPr>
        <a:xfrm rot="5400000">
          <a:off x="4128784" y="1135072"/>
          <a:ext cx="455398" cy="546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200" kern="1200"/>
        </a:p>
      </dsp:txBody>
      <dsp:txXfrm rot="-5400000">
        <a:off x="4192541" y="1180612"/>
        <a:ext cx="327886" cy="318779"/>
      </dsp:txXfrm>
    </dsp:sp>
    <dsp:sp modelId="{A1367912-9B8C-4010-B89B-0E96E21D028A}">
      <dsp:nvSpPr>
        <dsp:cNvPr id="0" name=""/>
        <dsp:cNvSpPr/>
      </dsp:nvSpPr>
      <dsp:spPr>
        <a:xfrm>
          <a:off x="3041481" y="1711910"/>
          <a:ext cx="2630004" cy="1080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b="1" kern="1200" dirty="0" smtClean="0"/>
            <a:t>Solid drug particle</a:t>
          </a:r>
          <a:endParaRPr lang="en-MY" sz="2400" b="1" kern="1200" dirty="0"/>
        </a:p>
      </dsp:txBody>
      <dsp:txXfrm>
        <a:off x="3073139" y="1743568"/>
        <a:ext cx="2566688" cy="1017582"/>
      </dsp:txXfrm>
    </dsp:sp>
    <dsp:sp modelId="{A18985C1-55A7-4824-8486-C86AA990EDCB}">
      <dsp:nvSpPr>
        <dsp:cNvPr id="0" name=""/>
        <dsp:cNvSpPr/>
      </dsp:nvSpPr>
      <dsp:spPr>
        <a:xfrm rot="5400000">
          <a:off x="4141674" y="2805981"/>
          <a:ext cx="429618" cy="546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100" kern="1200"/>
        </a:p>
      </dsp:txBody>
      <dsp:txXfrm rot="-5400000">
        <a:off x="4192541" y="2864411"/>
        <a:ext cx="327886" cy="300733"/>
      </dsp:txXfrm>
    </dsp:sp>
    <dsp:sp modelId="{0355283B-BD81-421A-B319-942173DA4A46}">
      <dsp:nvSpPr>
        <dsp:cNvPr id="0" name=""/>
        <dsp:cNvSpPr/>
      </dsp:nvSpPr>
      <dsp:spPr>
        <a:xfrm>
          <a:off x="3023808" y="3365633"/>
          <a:ext cx="2665350" cy="1214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b="1" kern="1200" dirty="0" smtClean="0"/>
            <a:t>Drug in solution at absorption site</a:t>
          </a:r>
        </a:p>
      </dsp:txBody>
      <dsp:txXfrm>
        <a:off x="3059376" y="3401201"/>
        <a:ext cx="2594214" cy="1143260"/>
      </dsp:txXfrm>
    </dsp:sp>
    <dsp:sp modelId="{4FAD5D6A-A5FA-4125-876F-91AF2B08D303}">
      <dsp:nvSpPr>
        <dsp:cNvPr id="0" name=""/>
        <dsp:cNvSpPr/>
      </dsp:nvSpPr>
      <dsp:spPr>
        <a:xfrm rot="5400000">
          <a:off x="4115894" y="4627576"/>
          <a:ext cx="481178" cy="546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400" kern="1200"/>
        </a:p>
      </dsp:txBody>
      <dsp:txXfrm rot="-5400000">
        <a:off x="4192540" y="4660227"/>
        <a:ext cx="327886" cy="336825"/>
      </dsp:txXfrm>
    </dsp:sp>
    <dsp:sp modelId="{6FBC1C39-D9A3-4820-B90B-00E1B4F4F0D7}">
      <dsp:nvSpPr>
        <dsp:cNvPr id="0" name=""/>
        <dsp:cNvSpPr/>
      </dsp:nvSpPr>
      <dsp:spPr>
        <a:xfrm>
          <a:off x="2937410" y="5221602"/>
          <a:ext cx="2838146" cy="1042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b="1" kern="1200" dirty="0" smtClean="0"/>
            <a:t>Drug in body</a:t>
          </a:r>
          <a:endParaRPr lang="en-MY" sz="2400" b="1" kern="1200" dirty="0"/>
        </a:p>
      </dsp:txBody>
      <dsp:txXfrm>
        <a:off x="2967937" y="5252129"/>
        <a:ext cx="2777092" cy="981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D34BF-034D-430F-B72E-A39869F2E518}">
      <dsp:nvSpPr>
        <dsp:cNvPr id="0" name=""/>
        <dsp:cNvSpPr/>
      </dsp:nvSpPr>
      <dsp:spPr>
        <a:xfrm>
          <a:off x="1535794" y="1322016"/>
          <a:ext cx="1608930" cy="1534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b="1" kern="1200" dirty="0" smtClean="0"/>
            <a:t>High Absorption </a:t>
          </a:r>
          <a:endParaRPr lang="en-MY" sz="1600" b="1" kern="1200" dirty="0"/>
        </a:p>
      </dsp:txBody>
      <dsp:txXfrm>
        <a:off x="1771416" y="1546800"/>
        <a:ext cx="1137686" cy="1085350"/>
      </dsp:txXfrm>
    </dsp:sp>
    <dsp:sp modelId="{C021490B-6A29-4F6C-BF51-2B5E66026867}">
      <dsp:nvSpPr>
        <dsp:cNvPr id="0" name=""/>
        <dsp:cNvSpPr/>
      </dsp:nvSpPr>
      <dsp:spPr>
        <a:xfrm rot="12900000">
          <a:off x="602604" y="1060578"/>
          <a:ext cx="1137765" cy="4210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3CA42-0297-42F5-AA5A-D04F7C29A24D}">
      <dsp:nvSpPr>
        <dsp:cNvPr id="0" name=""/>
        <dsp:cNvSpPr/>
      </dsp:nvSpPr>
      <dsp:spPr>
        <a:xfrm>
          <a:off x="3773" y="383425"/>
          <a:ext cx="1403424" cy="1122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sz="2100" b="1" kern="1200" dirty="0" smtClean="0"/>
            <a:t>Weak Acid pKa &gt; 8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100" b="1" kern="1200" dirty="0"/>
        </a:p>
      </dsp:txBody>
      <dsp:txXfrm>
        <a:off x="36657" y="416309"/>
        <a:ext cx="1337656" cy="1056971"/>
      </dsp:txXfrm>
    </dsp:sp>
    <dsp:sp modelId="{ABAAC966-9E53-4CE2-A0F3-FC2D6BC3C00A}">
      <dsp:nvSpPr>
        <dsp:cNvPr id="0" name=""/>
        <dsp:cNvSpPr/>
      </dsp:nvSpPr>
      <dsp:spPr>
        <a:xfrm rot="19500000">
          <a:off x="2940149" y="1060578"/>
          <a:ext cx="1137765" cy="4210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1DA90-EEDF-4F30-836B-ED2D59F8C2B6}">
      <dsp:nvSpPr>
        <dsp:cNvPr id="0" name=""/>
        <dsp:cNvSpPr/>
      </dsp:nvSpPr>
      <dsp:spPr>
        <a:xfrm>
          <a:off x="3273321" y="383425"/>
          <a:ext cx="1403424" cy="1122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sz="2100" b="1" kern="1200" dirty="0" smtClean="0"/>
            <a:t>Weak Base pKa &lt; 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100" b="1" kern="1200" dirty="0"/>
        </a:p>
      </dsp:txBody>
      <dsp:txXfrm>
        <a:off x="3306205" y="416309"/>
        <a:ext cx="1337656" cy="1056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D34BF-034D-430F-B72E-A39869F2E518}">
      <dsp:nvSpPr>
        <dsp:cNvPr id="0" name=""/>
        <dsp:cNvSpPr/>
      </dsp:nvSpPr>
      <dsp:spPr>
        <a:xfrm>
          <a:off x="1504964" y="1423923"/>
          <a:ext cx="1742599" cy="165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b="1" kern="1200" dirty="0" smtClean="0"/>
            <a:t>Low Absorption </a:t>
          </a:r>
          <a:endParaRPr lang="en-MY" sz="1600" b="1" kern="1200" dirty="0"/>
        </a:p>
      </dsp:txBody>
      <dsp:txXfrm>
        <a:off x="1760162" y="1666848"/>
        <a:ext cx="1232203" cy="1172943"/>
      </dsp:txXfrm>
    </dsp:sp>
    <dsp:sp modelId="{E52668AA-048A-4FB2-BB19-2594E699E2E7}">
      <dsp:nvSpPr>
        <dsp:cNvPr id="0" name=""/>
        <dsp:cNvSpPr/>
      </dsp:nvSpPr>
      <dsp:spPr>
        <a:xfrm rot="12900000">
          <a:off x="618471" y="1194941"/>
          <a:ext cx="1103080" cy="4275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4422D-5179-42F2-B5CB-F3703B1FC385}">
      <dsp:nvSpPr>
        <dsp:cNvPr id="0" name=""/>
        <dsp:cNvSpPr/>
      </dsp:nvSpPr>
      <dsp:spPr>
        <a:xfrm>
          <a:off x="5708" y="522336"/>
          <a:ext cx="1425015" cy="1140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b="1" kern="1200" dirty="0" smtClean="0"/>
            <a:t>Strong Acid pKa &lt; 2.5</a:t>
          </a:r>
          <a:endParaRPr lang="en-MY" sz="2000" b="1" kern="1200" dirty="0"/>
        </a:p>
      </dsp:txBody>
      <dsp:txXfrm>
        <a:off x="39098" y="555726"/>
        <a:ext cx="1358235" cy="1073232"/>
      </dsp:txXfrm>
    </dsp:sp>
    <dsp:sp modelId="{ABAAC966-9E53-4CE2-A0F3-FC2D6BC3C00A}">
      <dsp:nvSpPr>
        <dsp:cNvPr id="0" name=""/>
        <dsp:cNvSpPr/>
      </dsp:nvSpPr>
      <dsp:spPr>
        <a:xfrm rot="19500000">
          <a:off x="3030975" y="1194941"/>
          <a:ext cx="1103080" cy="4275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1DA90-EEDF-4F30-836B-ED2D59F8C2B6}">
      <dsp:nvSpPr>
        <dsp:cNvPr id="0" name=""/>
        <dsp:cNvSpPr/>
      </dsp:nvSpPr>
      <dsp:spPr>
        <a:xfrm>
          <a:off x="3321803" y="522336"/>
          <a:ext cx="1425015" cy="1140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MY" sz="2000" b="1" kern="1200" dirty="0" smtClean="0"/>
            <a:t>Strong Base pKa &gt; 11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000" b="1" kern="1200" dirty="0"/>
        </a:p>
      </dsp:txBody>
      <dsp:txXfrm>
        <a:off x="3355193" y="555726"/>
        <a:ext cx="1358235" cy="107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C1:</a:t>
            </a:r>
            <a:r>
              <a:rPr lang="en-US" baseline="0" dirty="0" smtClean="0"/>
              <a:t> higher concentration</a:t>
            </a:r>
          </a:p>
          <a:p>
            <a:r>
              <a:rPr lang="en-US" baseline="0" dirty="0" smtClean="0"/>
              <a:t>C2: lower concentration</a:t>
            </a:r>
          </a:p>
          <a:p>
            <a:r>
              <a:rPr lang="en-US" baseline="0" dirty="0" smtClean="0"/>
              <a:t>A: diffusion surface area</a:t>
            </a:r>
          </a:p>
          <a:p>
            <a:r>
              <a:rPr lang="en-US" baseline="0" dirty="0" smtClean="0"/>
              <a:t>T: thickness of the membrane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4AC80-684D-488D-8EA1-B3BBFCB319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6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52" y="6126163"/>
            <a:ext cx="889548" cy="3113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092280" y="6126163"/>
            <a:ext cx="2051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Dr. Arshad Ali Khan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Chapter 3</a:t>
            </a:r>
            <a:br>
              <a:rPr lang="en-US" b="1" dirty="0" smtClean="0"/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MY" b="1" dirty="0"/>
              <a:t> Absorption of drug</a:t>
            </a:r>
            <a:endParaRPr lang="en-SG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Arshad Ali Khan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Engineering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arshad@ump.edu.my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2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Membrane properties that inhibit drug passage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826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Structure and Properties of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Membrane is made up of 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Lipid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Protein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Carbohydrate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876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949349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Lipid 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Amphipathic: consist hydrophilic and hydrophobic region.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M</a:t>
            </a:r>
            <a:r>
              <a:rPr lang="en-US" dirty="0" smtClean="0"/>
              <a:t>embrane lipids: </a:t>
            </a:r>
          </a:p>
          <a:p>
            <a:pPr marL="514350" indent="-514350">
              <a:buAutoNum type="arabicPeriod"/>
            </a:pPr>
            <a:r>
              <a:rPr lang="en-US" dirty="0" smtClean="0"/>
              <a:t>Phospholipid bilayer </a:t>
            </a:r>
          </a:p>
          <a:p>
            <a:pPr marL="514350" indent="-514350">
              <a:buAutoNum type="arabicPeriod"/>
            </a:pPr>
            <a:r>
              <a:rPr lang="en-US" dirty="0" smtClean="0"/>
              <a:t>2. cholesterol.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4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864" y="6096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Lipid 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Phospholipid bilayer - made up of phosphates and lipids. It is semi permeable which is allow certain molecule to pass through the membrane.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Cholesterol - selectively dispersed between membrane phospholipids in order to maintains the fluidity of cell surface membrane.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657601"/>
            <a:ext cx="40386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2"/>
            <a:ext cx="3048000" cy="24176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58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56" y="332656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Protein :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Channel protein- it allows free passage for some specific moiety and ions.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Carrier protein </a:t>
            </a:r>
            <a:r>
              <a:rPr lang="en-US" sz="2600" dirty="0"/>
              <a:t>– it </a:t>
            </a:r>
            <a:r>
              <a:rPr lang="en-US" sz="2600" dirty="0" smtClean="0"/>
              <a:t>allows to cross the </a:t>
            </a:r>
            <a:r>
              <a:rPr lang="en-US" sz="2600" dirty="0"/>
              <a:t>plasma membrane </a:t>
            </a:r>
            <a:r>
              <a:rPr lang="en-US" sz="2600" dirty="0" smtClean="0"/>
              <a:t>by interact selectively with some specific moiety </a:t>
            </a:r>
            <a:r>
              <a:rPr lang="en-US" sz="2600" dirty="0"/>
              <a:t>and ions (Na</a:t>
            </a:r>
            <a:r>
              <a:rPr lang="en-US" sz="2600" baseline="30000" dirty="0"/>
              <a:t>+</a:t>
            </a:r>
            <a:r>
              <a:rPr lang="en-US" sz="2600" dirty="0"/>
              <a:t> or K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6330280" cy="29523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718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836712"/>
            <a:ext cx="8229600" cy="5287963"/>
          </a:xfrm>
        </p:spPr>
        <p:txBody>
          <a:bodyPr/>
          <a:lstStyle/>
          <a:p>
            <a:pPr marL="114300" indent="0">
              <a:buNone/>
            </a:pPr>
            <a:r>
              <a:rPr lang="en-US" sz="2800" b="1" dirty="0" smtClean="0"/>
              <a:t>Integral protein: 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Penetrate the lipid bilayer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Amphipathic: hydrophilic</a:t>
            </a:r>
            <a:r>
              <a:rPr lang="en-US" dirty="0"/>
              <a:t> </a:t>
            </a:r>
            <a:r>
              <a:rPr lang="en-US" dirty="0" smtClean="0"/>
              <a:t>and hydrophobic portions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Preserved the permeability barrier of the membrane.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1370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56" y="724941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Carbohydrate 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Carbohydrate in the plasma </a:t>
            </a:r>
            <a:r>
              <a:rPr lang="en-US" dirty="0"/>
              <a:t>membrane </a:t>
            </a:r>
            <a:r>
              <a:rPr lang="en-US" dirty="0" smtClean="0"/>
              <a:t>exists at the outer extracellular space.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Carbohydrate link to both protein and lipid to form glycoprotein and glycolipid respectively.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8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35757"/>
            <a:ext cx="8229600" cy="43735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Permeability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only lipid soluble drug can cross the membrane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molecular size</a:t>
            </a:r>
            <a:endParaRPr lang="en-US" dirty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solubility in water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ionized and non-ionized</a:t>
            </a:r>
            <a:endParaRPr lang="en-US" dirty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dirty="0" smtClean="0"/>
              <a:t>concentration</a:t>
            </a:r>
          </a:p>
        </p:txBody>
      </p:sp>
    </p:spTree>
    <p:extLst>
      <p:ext uri="{BB962C8B-B14F-4D97-AF65-F5344CB8AC3E}">
        <p14:creationId xmlns:p14="http://schemas.microsoft.com/office/powerpoint/2010/main" val="74740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Passage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05000"/>
            <a:ext cx="7873009" cy="3900264"/>
          </a:xfrm>
        </p:spPr>
      </p:pic>
    </p:spTree>
    <p:extLst>
      <p:ext uri="{BB962C8B-B14F-4D97-AF65-F5344CB8AC3E}">
        <p14:creationId xmlns:p14="http://schemas.microsoft.com/office/powerpoint/2010/main" val="102764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diffusion -  a drug with a high partition coefficient like a lipophilic drug is readily enters the lipid phase of the membrane.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93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Absorption of drug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b="1" dirty="0" smtClean="0"/>
              <a:t>Content: </a:t>
            </a:r>
          </a:p>
          <a:p>
            <a:pPr marL="0" indent="0">
              <a:buNone/>
            </a:pPr>
            <a:endParaRPr lang="en-MY" dirty="0" smtClean="0"/>
          </a:p>
          <a:p>
            <a:endParaRPr lang="en-MY" sz="2800" dirty="0" smtClean="0"/>
          </a:p>
          <a:p>
            <a:endParaRPr lang="en-MY" sz="2800" dirty="0" smtClean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83568" y="2420888"/>
          <a:ext cx="770485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77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Inhibit Drug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 solubility</a:t>
            </a:r>
          </a:p>
          <a:p>
            <a:r>
              <a:rPr lang="en-US" dirty="0" smtClean="0"/>
              <a:t>Large molecular size of drug</a:t>
            </a:r>
          </a:p>
          <a:p>
            <a:r>
              <a:rPr lang="en-US" dirty="0" smtClean="0"/>
              <a:t>Water solubility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67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3200" dirty="0"/>
              <a:t>Physicochemical factors that influence drug passage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4774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Physicochemical factors that influence drug passage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b="1" dirty="0" smtClean="0">
                <a:solidFill>
                  <a:srgbClr val="00B0F0"/>
                </a:solidFill>
              </a:rPr>
              <a:t>1. Drug solubility and dissolution rate</a:t>
            </a:r>
          </a:p>
          <a:p>
            <a:pPr marL="0" indent="0">
              <a:buNone/>
            </a:pPr>
            <a:r>
              <a:rPr lang="en-MY" sz="2400" dirty="0" smtClean="0"/>
              <a:t>In to the biological system, a drug get absorbed when it solubilized in to the physiological fluids.</a:t>
            </a:r>
          </a:p>
          <a:p>
            <a:pPr marL="0" indent="0">
              <a:buNone/>
            </a:pPr>
            <a:endParaRPr lang="en-MY" sz="2400" dirty="0" smtClean="0"/>
          </a:p>
          <a:p>
            <a:pPr marL="0" indent="0">
              <a:buNone/>
            </a:pPr>
            <a:r>
              <a:rPr lang="en-MY" sz="2400" dirty="0"/>
              <a:t> </a:t>
            </a:r>
            <a:r>
              <a:rPr lang="en-MY" sz="2400" dirty="0" smtClean="0"/>
              <a:t>3 theory</a:t>
            </a:r>
            <a:endParaRPr lang="en-MY" sz="2400" dirty="0"/>
          </a:p>
          <a:p>
            <a:r>
              <a:rPr lang="en-MY" sz="2400" dirty="0" smtClean="0"/>
              <a:t>Diffusion layer model/film theory</a:t>
            </a:r>
          </a:p>
          <a:p>
            <a:r>
              <a:rPr lang="en-MY" sz="2400" dirty="0" smtClean="0"/>
              <a:t>Danckwert’s model /penetration or surface renewal theory</a:t>
            </a:r>
          </a:p>
          <a:p>
            <a:r>
              <a:rPr lang="en-MY" sz="2400" dirty="0" smtClean="0"/>
              <a:t>Interfacial barrier model/Double-barrier or Limited solvation theory</a:t>
            </a:r>
          </a:p>
        </p:txBody>
      </p:sp>
    </p:spTree>
    <p:extLst>
      <p:ext uri="{BB962C8B-B14F-4D97-AF65-F5344CB8AC3E}">
        <p14:creationId xmlns:p14="http://schemas.microsoft.com/office/powerpoint/2010/main" val="1893071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79512" y="260648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48478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 smtClean="0"/>
              <a:t>Disintegration</a:t>
            </a:r>
            <a:r>
              <a:rPr lang="en-MY" dirty="0" smtClean="0"/>
              <a:t> </a:t>
            </a:r>
            <a:endParaRPr lang="en-MY" dirty="0"/>
          </a:p>
        </p:txBody>
      </p:sp>
      <p:sp>
        <p:nvSpPr>
          <p:cNvPr id="6" name="Right Arrow 5"/>
          <p:cNvSpPr/>
          <p:nvPr/>
        </p:nvSpPr>
        <p:spPr>
          <a:xfrm>
            <a:off x="2411760" y="1628800"/>
            <a:ext cx="1656184" cy="128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755576" y="317290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 smtClean="0"/>
              <a:t>Dissolution</a:t>
            </a:r>
            <a:r>
              <a:rPr lang="en-MY" dirty="0" smtClean="0"/>
              <a:t> </a:t>
            </a:r>
            <a:endParaRPr lang="en-MY" dirty="0"/>
          </a:p>
        </p:txBody>
      </p:sp>
      <p:sp>
        <p:nvSpPr>
          <p:cNvPr id="8" name="Right Arrow 7"/>
          <p:cNvSpPr/>
          <p:nvPr/>
        </p:nvSpPr>
        <p:spPr>
          <a:xfrm>
            <a:off x="2483768" y="3284984"/>
            <a:ext cx="1656184" cy="128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179512" y="479715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 smtClean="0"/>
              <a:t>Permeation </a:t>
            </a:r>
          </a:p>
          <a:p>
            <a:r>
              <a:rPr lang="en-MY" sz="2000" b="1" dirty="0" smtClean="0"/>
              <a:t>across membrane</a:t>
            </a:r>
            <a:endParaRPr lang="en-MY" sz="2000" b="1" dirty="0"/>
          </a:p>
        </p:txBody>
      </p:sp>
      <p:sp>
        <p:nvSpPr>
          <p:cNvPr id="10" name="Right Arrow 9"/>
          <p:cNvSpPr/>
          <p:nvPr/>
        </p:nvSpPr>
        <p:spPr>
          <a:xfrm>
            <a:off x="2483768" y="5013176"/>
            <a:ext cx="1656184" cy="128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9714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620688"/>
            <a:ext cx="8424936" cy="583264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MY" dirty="0" smtClean="0">
                <a:solidFill>
                  <a:srgbClr val="FF0000"/>
                </a:solidFill>
              </a:rPr>
              <a:t>Rate determining step (RDS) </a:t>
            </a:r>
            <a:r>
              <a:rPr lang="en-MY" dirty="0" smtClean="0"/>
              <a:t>in absorption of oral administration;</a:t>
            </a:r>
          </a:p>
          <a:p>
            <a:r>
              <a:rPr lang="en-MY" b="1" dirty="0" smtClean="0"/>
              <a:t>Rate of dissolution </a:t>
            </a:r>
            <a:endParaRPr lang="en-MY" b="1" dirty="0"/>
          </a:p>
          <a:p>
            <a:endParaRPr lang="en-MY" dirty="0" smtClean="0"/>
          </a:p>
          <a:p>
            <a:pPr marL="114300" indent="0" algn="just">
              <a:buNone/>
            </a:pPr>
            <a:r>
              <a:rPr lang="en-MY" dirty="0"/>
              <a:t>Dissolution is the RDS for </a:t>
            </a:r>
            <a:r>
              <a:rPr lang="en-MY" dirty="0" smtClean="0"/>
              <a:t>water insoluble </a:t>
            </a:r>
            <a:r>
              <a:rPr lang="en-MY" dirty="0"/>
              <a:t>drugs (hydrophobic &amp; poorly aqueous soluble drugs) such </a:t>
            </a:r>
            <a:r>
              <a:rPr lang="en-MY" dirty="0" smtClean="0"/>
              <a:t>as </a:t>
            </a:r>
            <a:r>
              <a:rPr lang="en-MY" dirty="0" err="1" smtClean="0"/>
              <a:t>Griesiofulvin</a:t>
            </a:r>
            <a:r>
              <a:rPr lang="en-MY" dirty="0" smtClean="0"/>
              <a:t> </a:t>
            </a:r>
            <a:r>
              <a:rPr lang="en-MY" dirty="0"/>
              <a:t>&amp; Spironolactone. </a:t>
            </a:r>
          </a:p>
          <a:p>
            <a:pPr marL="114300" indent="0">
              <a:buNone/>
            </a:pPr>
            <a:endParaRPr lang="en-MY" dirty="0" smtClean="0"/>
          </a:p>
          <a:p>
            <a:r>
              <a:rPr lang="en-MY" b="1" dirty="0" smtClean="0"/>
              <a:t>Rate of drug permeation via biological membrane</a:t>
            </a:r>
          </a:p>
          <a:p>
            <a:pPr marL="114300" indent="0">
              <a:buNone/>
            </a:pPr>
            <a:endParaRPr lang="en-MY" dirty="0"/>
          </a:p>
          <a:p>
            <a:pPr marL="114300" indent="0">
              <a:buNone/>
            </a:pPr>
            <a:r>
              <a:rPr lang="en-MY" dirty="0" smtClean="0"/>
              <a:t>Permeation </a:t>
            </a:r>
            <a:r>
              <a:rPr lang="en-MY" dirty="0"/>
              <a:t>is the </a:t>
            </a:r>
            <a:r>
              <a:rPr lang="en-MY" dirty="0" smtClean="0"/>
              <a:t>RDS for </a:t>
            </a:r>
            <a:r>
              <a:rPr lang="en-MY" dirty="0"/>
              <a:t>hydrophilic &amp; high aqueous soluble drugs</a:t>
            </a:r>
            <a:r>
              <a:rPr lang="en-MY" dirty="0" smtClean="0"/>
              <a:t>.</a:t>
            </a:r>
          </a:p>
          <a:p>
            <a:pPr marL="114300" indent="0">
              <a:buNone/>
            </a:pPr>
            <a:r>
              <a:rPr lang="en-MY" dirty="0"/>
              <a:t>	</a:t>
            </a:r>
            <a:r>
              <a:rPr lang="en-MY" dirty="0" smtClean="0"/>
              <a:t> </a:t>
            </a:r>
            <a:r>
              <a:rPr lang="en-MY" dirty="0"/>
              <a:t>E.g. </a:t>
            </a:r>
            <a:r>
              <a:rPr lang="en-MY" dirty="0" err="1"/>
              <a:t>Cromolyn</a:t>
            </a:r>
            <a:r>
              <a:rPr lang="en-MY" dirty="0"/>
              <a:t> sodium OR Neomycin.</a:t>
            </a:r>
          </a:p>
        </p:txBody>
      </p:sp>
    </p:spTree>
    <p:extLst>
      <p:ext uri="{BB962C8B-B14F-4D97-AF65-F5344CB8AC3E}">
        <p14:creationId xmlns:p14="http://schemas.microsoft.com/office/powerpoint/2010/main" val="1287744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Physicochemical factors that influence drug passage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2800" b="1" dirty="0" smtClean="0">
                <a:solidFill>
                  <a:srgbClr val="00B0F0"/>
                </a:solidFill>
              </a:rPr>
              <a:t>2. Particle size &amp; effective surface area</a:t>
            </a:r>
            <a:endParaRPr lang="en-MY" dirty="0"/>
          </a:p>
          <a:p>
            <a:pPr marL="0" indent="0">
              <a:buNone/>
            </a:pPr>
            <a:r>
              <a:rPr lang="en-MY" dirty="0" smtClean="0"/>
              <a:t>Types of surface area</a:t>
            </a:r>
          </a:p>
          <a:p>
            <a:r>
              <a:rPr lang="en-MY" b="1" dirty="0" smtClean="0"/>
              <a:t>Absolute surface area</a:t>
            </a:r>
          </a:p>
          <a:p>
            <a:pPr marL="114300" indent="0">
              <a:buNone/>
            </a:pPr>
            <a:r>
              <a:rPr lang="en-MY" dirty="0" smtClean="0"/>
              <a:t>	- total area of solid surface of particle </a:t>
            </a:r>
          </a:p>
          <a:p>
            <a:r>
              <a:rPr lang="en-MY" b="1" dirty="0" smtClean="0"/>
              <a:t>Effective surface area</a:t>
            </a:r>
          </a:p>
          <a:p>
            <a:pPr marL="114300" indent="0">
              <a:buNone/>
            </a:pPr>
            <a:r>
              <a:rPr lang="en-MY" dirty="0"/>
              <a:t>	</a:t>
            </a:r>
            <a:r>
              <a:rPr lang="en-MY" dirty="0" smtClean="0"/>
              <a:t>- Exposed area of the solid surface to the dissolution medium</a:t>
            </a:r>
            <a:endParaRPr lang="en-MY" dirty="0"/>
          </a:p>
          <a:p>
            <a:pPr marL="11430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76591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620688"/>
            <a:ext cx="612068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23528" y="188640"/>
                <a:ext cx="8532000" cy="6120680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endParaRPr lang="en-MY" dirty="0"/>
              </a:p>
              <a:p>
                <a:pPr marL="114300" indent="0">
                  <a:spcBef>
                    <a:spcPts val="0"/>
                  </a:spcBef>
                  <a:buNone/>
                </a:pPr>
                <a:r>
                  <a:rPr lang="en-MY" dirty="0" smtClean="0"/>
                  <a:t>   </a:t>
                </a:r>
                <a:r>
                  <a:rPr lang="en-MY" sz="2600" dirty="0" smtClean="0"/>
                  <a:t>                  Dissolution </a:t>
                </a:r>
                <a:r>
                  <a:rPr lang="en-MY" sz="2600" dirty="0"/>
                  <a:t>rate </a:t>
                </a:r>
                <a14:m>
                  <m:oMath xmlns:m="http://schemas.openxmlformats.org/officeDocument/2006/math">
                    <m:r>
                      <a:rPr lang="en-MY" sz="26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MY" sz="2600" dirty="0" smtClean="0"/>
                  <a:t> surface area </a:t>
                </a:r>
              </a:p>
              <a:p>
                <a:pPr marL="114300" indent="0">
                  <a:buNone/>
                </a:pPr>
                <a:endParaRPr lang="en-MY" sz="2600" dirty="0"/>
              </a:p>
              <a:p>
                <a:r>
                  <a:rPr lang="en-MY" sz="2600" dirty="0" smtClean="0"/>
                  <a:t>Smaller </a:t>
                </a:r>
                <a:r>
                  <a:rPr lang="en-MY" sz="2600" dirty="0"/>
                  <a:t>particle </a:t>
                </a:r>
                <a:r>
                  <a:rPr lang="en-MY" sz="2600" dirty="0" smtClean="0"/>
                  <a:t>size – higher surface </a:t>
                </a:r>
                <a:r>
                  <a:rPr lang="en-MY" sz="2600" dirty="0"/>
                  <a:t>area </a:t>
                </a:r>
                <a:r>
                  <a:rPr lang="en-MY" sz="2600" dirty="0" smtClean="0"/>
                  <a:t>– increased dissolution rate – better absorption </a:t>
                </a:r>
              </a:p>
              <a:p>
                <a:pPr marL="114300" indent="0">
                  <a:buNone/>
                </a:pPr>
                <a:endParaRPr lang="en-MY" sz="2600" dirty="0" smtClean="0"/>
              </a:p>
              <a:p>
                <a:r>
                  <a:rPr lang="en-MY" sz="2600" dirty="0" smtClean="0"/>
                  <a:t>Particle </a:t>
                </a:r>
                <a:r>
                  <a:rPr lang="en-MY" sz="2600" dirty="0"/>
                  <a:t>size reduction </a:t>
                </a:r>
                <a:r>
                  <a:rPr lang="en-MY" sz="2600" dirty="0" smtClean="0"/>
                  <a:t>– increased absorption of the </a:t>
                </a:r>
                <a:r>
                  <a:rPr lang="en-MY" sz="2600" u="sng" dirty="0" smtClean="0"/>
                  <a:t>poorly </a:t>
                </a:r>
                <a:r>
                  <a:rPr lang="en-MY" sz="2600" u="sng" dirty="0"/>
                  <a:t>soluble drugs </a:t>
                </a:r>
                <a:endParaRPr lang="en-MY" sz="2600" u="sng" dirty="0" smtClean="0"/>
              </a:p>
              <a:p>
                <a:pPr marL="114300" indent="0">
                  <a:buNone/>
                </a:pPr>
                <a:r>
                  <a:rPr lang="en-MY" sz="2600" dirty="0" smtClean="0"/>
                  <a:t>E.g</a:t>
                </a:r>
                <a:r>
                  <a:rPr lang="en-MY" sz="2600" dirty="0"/>
                  <a:t>. </a:t>
                </a:r>
                <a:r>
                  <a:rPr lang="en-MY" sz="2600" dirty="0" err="1"/>
                  <a:t>Bis-hydroxycoumarin</a:t>
                </a:r>
                <a:r>
                  <a:rPr lang="en-MY" sz="2600" dirty="0"/>
                  <a:t>, </a:t>
                </a:r>
                <a:r>
                  <a:rPr lang="en-MY" sz="2600" dirty="0" smtClean="0"/>
                  <a:t>digoxin and griseofulvin</a:t>
                </a:r>
              </a:p>
              <a:p>
                <a:pPr marL="114300" indent="0">
                  <a:buNone/>
                </a:pPr>
                <a:endParaRPr lang="en-MY" sz="2600" dirty="0" smtClean="0"/>
              </a:p>
              <a:p>
                <a:pPr marL="114300" indent="0">
                  <a:buNone/>
                </a:pPr>
                <a:r>
                  <a:rPr lang="en-MY" sz="2600" dirty="0" smtClean="0"/>
                  <a:t>The reduction of particle size in to micron size known as the “</a:t>
                </a:r>
                <a:r>
                  <a:rPr lang="en-MY" sz="2600" dirty="0" err="1" smtClean="0"/>
                  <a:t>micronisation</a:t>
                </a:r>
                <a:r>
                  <a:rPr lang="en-MY" sz="2600" dirty="0" smtClean="0"/>
                  <a:t> process”</a:t>
                </a:r>
              </a:p>
              <a:p>
                <a:pPr marL="114300" indent="0">
                  <a:buNone/>
                </a:pP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3528" y="188640"/>
                <a:ext cx="8532000" cy="6120680"/>
              </a:xfrm>
              <a:blipFill rotWithShape="0">
                <a:blip r:embed="rId2"/>
                <a:stretch>
                  <a:fillRect l="-1071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268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729272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000" b="1" dirty="0" smtClean="0">
                <a:solidFill>
                  <a:srgbClr val="FF0000"/>
                </a:solidFill>
              </a:rPr>
              <a:t>HYDROPHILIC DRUGS</a:t>
            </a:r>
            <a:r>
              <a:rPr lang="en-MY" sz="2000" dirty="0" smtClean="0"/>
              <a:t>: small </a:t>
            </a:r>
            <a:r>
              <a:rPr lang="en-MY" sz="2000" dirty="0"/>
              <a:t>particles have higher energy than the bulk of the solid resulting </a:t>
            </a:r>
            <a:r>
              <a:rPr lang="en-MY" sz="2000" dirty="0" smtClean="0"/>
              <a:t>- increased </a:t>
            </a:r>
            <a:r>
              <a:rPr lang="en-MY" sz="2000" dirty="0"/>
              <a:t>interaction with the solvent. </a:t>
            </a:r>
            <a:r>
              <a:rPr lang="en-MY" sz="2000" dirty="0" smtClean="0"/>
              <a:t>Micronisation results – highly increased absorption efficiency.</a:t>
            </a:r>
          </a:p>
          <a:p>
            <a:endParaRPr lang="en-MY" sz="2000" dirty="0" smtClean="0"/>
          </a:p>
          <a:p>
            <a:r>
              <a:rPr lang="en-MY" sz="2000" dirty="0" err="1" smtClean="0"/>
              <a:t>Eg</a:t>
            </a:r>
            <a:r>
              <a:rPr lang="en-MY" sz="2000" dirty="0" smtClean="0"/>
              <a:t>.	1.Griesiofulvin </a:t>
            </a:r>
            <a:r>
              <a:rPr lang="en-MY" sz="2000" dirty="0"/>
              <a:t>– Dose reduced </a:t>
            </a:r>
            <a:r>
              <a:rPr lang="en-MY" sz="2000" dirty="0" smtClean="0"/>
              <a:t> </a:t>
            </a:r>
            <a:r>
              <a:rPr lang="en-MY" sz="2000" dirty="0"/>
              <a:t>half </a:t>
            </a:r>
            <a:r>
              <a:rPr lang="en-MY" sz="2000" dirty="0" smtClean="0"/>
              <a:t>after micronisation</a:t>
            </a:r>
            <a:r>
              <a:rPr lang="en-MY" sz="2000" dirty="0"/>
              <a:t>. </a:t>
            </a:r>
            <a:endParaRPr lang="en-MY" sz="2000" dirty="0" smtClean="0"/>
          </a:p>
          <a:p>
            <a:r>
              <a:rPr lang="en-MY" sz="2000" dirty="0" smtClean="0"/>
              <a:t>	2. Spironolactone </a:t>
            </a:r>
            <a:r>
              <a:rPr lang="en-MY" sz="2000" dirty="0"/>
              <a:t>– </a:t>
            </a:r>
            <a:r>
              <a:rPr lang="en-MY" sz="2000" dirty="0" smtClean="0"/>
              <a:t>dose decreased </a:t>
            </a:r>
            <a:r>
              <a:rPr lang="en-MY" sz="2000" dirty="0"/>
              <a:t>to 20 times. </a:t>
            </a:r>
          </a:p>
          <a:p>
            <a:r>
              <a:rPr lang="en-MY" sz="2000" dirty="0"/>
              <a:t>	</a:t>
            </a:r>
            <a:r>
              <a:rPr lang="en-MY" sz="2000" dirty="0" smtClean="0"/>
              <a:t>3. Digoxin </a:t>
            </a:r>
            <a:r>
              <a:rPr lang="en-MY" sz="2000" dirty="0"/>
              <a:t>– </a:t>
            </a:r>
            <a:r>
              <a:rPr lang="en-MY" sz="2000" dirty="0" smtClean="0"/>
              <a:t>BA found </a:t>
            </a:r>
            <a:r>
              <a:rPr lang="en-MY" sz="2000" dirty="0"/>
              <a:t>to </a:t>
            </a:r>
            <a:r>
              <a:rPr lang="en-MY" sz="2000" dirty="0" smtClean="0"/>
              <a:t>be 100</a:t>
            </a:r>
            <a:r>
              <a:rPr lang="en-MY" sz="2000" dirty="0"/>
              <a:t>% in </a:t>
            </a:r>
            <a:r>
              <a:rPr lang="en-MY" sz="2000" dirty="0" smtClean="0"/>
              <a:t>micronized tablets </a:t>
            </a:r>
          </a:p>
          <a:p>
            <a:endParaRPr lang="en-MY" sz="2000" dirty="0" smtClean="0"/>
          </a:p>
          <a:p>
            <a:r>
              <a:rPr lang="en-MY" sz="2000" b="1" dirty="0" smtClean="0">
                <a:solidFill>
                  <a:srgbClr val="FF0000"/>
                </a:solidFill>
              </a:rPr>
              <a:t>HYDROPHOBIC </a:t>
            </a:r>
            <a:r>
              <a:rPr lang="en-MY" sz="2000" b="1" dirty="0">
                <a:solidFill>
                  <a:srgbClr val="FF0000"/>
                </a:solidFill>
              </a:rPr>
              <a:t>DRUGS</a:t>
            </a:r>
            <a:r>
              <a:rPr lang="en-MY" sz="2000" dirty="0"/>
              <a:t>: </a:t>
            </a:r>
            <a:r>
              <a:rPr lang="en-MY" sz="2000" dirty="0" smtClean="0"/>
              <a:t>micronisation </a:t>
            </a:r>
            <a:r>
              <a:rPr lang="en-MY" sz="2000" dirty="0"/>
              <a:t>results -</a:t>
            </a:r>
            <a:r>
              <a:rPr lang="en-MY" sz="2000" dirty="0" smtClean="0"/>
              <a:t> </a:t>
            </a:r>
            <a:r>
              <a:rPr lang="en-MY" sz="2000" dirty="0"/>
              <a:t>decreased effective surface area &amp; thus fall in dissolution rate. </a:t>
            </a:r>
            <a:endParaRPr lang="en-MY" sz="2000" dirty="0" smtClean="0"/>
          </a:p>
          <a:p>
            <a:r>
              <a:rPr lang="en-MY" sz="2000" dirty="0" smtClean="0"/>
              <a:t>Due to;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MY" sz="2000" dirty="0" smtClean="0"/>
              <a:t>Air </a:t>
            </a:r>
            <a:r>
              <a:rPr lang="en-MY" sz="2000" dirty="0"/>
              <a:t>entrapment – wettability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MY" sz="2000" dirty="0" smtClean="0"/>
              <a:t>Surface </a:t>
            </a:r>
            <a:r>
              <a:rPr lang="en-MY" sz="2000" dirty="0"/>
              <a:t>free energy – float or sink </a:t>
            </a:r>
            <a:endParaRPr lang="en-MY" sz="2000" dirty="0" smtClean="0"/>
          </a:p>
          <a:p>
            <a:r>
              <a:rPr lang="en-MY" sz="2000" dirty="0"/>
              <a:t>P</a:t>
            </a:r>
            <a:r>
              <a:rPr lang="en-MY" sz="2000" dirty="0" smtClean="0"/>
              <a:t>revented </a:t>
            </a:r>
            <a:r>
              <a:rPr lang="en-MY" sz="2000" dirty="0"/>
              <a:t>by: </a:t>
            </a:r>
            <a:endParaRPr lang="en-MY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MY" sz="2000" dirty="0" smtClean="0"/>
              <a:t>Use </a:t>
            </a:r>
            <a:r>
              <a:rPr lang="en-MY" sz="2000" dirty="0"/>
              <a:t>of surfactant as a wetting agent which - decreases the interfacial tension. - displaces the absorbed air with the solvent. </a:t>
            </a:r>
            <a:r>
              <a:rPr lang="en-MY" sz="2000" dirty="0" smtClean="0"/>
              <a:t>(</a:t>
            </a:r>
            <a:r>
              <a:rPr lang="en-MY" sz="2000" dirty="0"/>
              <a:t>Ex: Phenacetin) </a:t>
            </a:r>
            <a:endParaRPr lang="en-MY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MY" sz="2000" dirty="0" smtClean="0"/>
              <a:t>Add </a:t>
            </a:r>
            <a:r>
              <a:rPr lang="en-MY" sz="2000" dirty="0"/>
              <a:t>hydrophilic diluents like PEG, PVP, dextrose </a:t>
            </a:r>
            <a:r>
              <a:rPr lang="en-MY" sz="2000" dirty="0" err="1" smtClean="0"/>
              <a:t>etc</a:t>
            </a:r>
            <a:endParaRPr lang="en-MY" sz="2000" dirty="0" smtClean="0"/>
          </a:p>
          <a:p>
            <a:pPr lvl="1"/>
            <a:r>
              <a:rPr lang="en-MY" sz="2000" dirty="0" smtClean="0"/>
              <a:t>            (convert absolute </a:t>
            </a:r>
            <a:r>
              <a:rPr lang="en-MY" sz="2000" dirty="0" err="1" smtClean="0"/>
              <a:t>s.a</a:t>
            </a:r>
            <a:r>
              <a:rPr lang="en-MY" sz="2000" dirty="0" smtClean="0"/>
              <a:t> to effective </a:t>
            </a:r>
            <a:r>
              <a:rPr lang="en-MY" sz="2000" dirty="0" err="1" smtClean="0"/>
              <a:t>s.a</a:t>
            </a:r>
            <a:r>
              <a:rPr lang="en-MY" sz="2000" dirty="0" smtClean="0"/>
              <a:t>)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1935721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Physicochemical factors that influence drug passage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78497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MY" sz="2400" b="1" dirty="0" smtClean="0">
                <a:solidFill>
                  <a:srgbClr val="00B0F0"/>
                </a:solidFill>
              </a:rPr>
              <a:t>3. Polymorphism and Amorphism</a:t>
            </a:r>
            <a:endParaRPr lang="en-MY" sz="2400" dirty="0" smtClean="0"/>
          </a:p>
          <a:p>
            <a:pPr marL="0" indent="0">
              <a:buNone/>
            </a:pPr>
            <a:r>
              <a:rPr lang="en-MY" sz="2400" b="1" dirty="0" smtClean="0"/>
              <a:t>POLYMORPHISM</a:t>
            </a:r>
            <a:endParaRPr lang="en-MY" sz="2400" dirty="0" smtClean="0"/>
          </a:p>
          <a:p>
            <a:pPr indent="-342900"/>
            <a:r>
              <a:rPr lang="en-MY" sz="2400" dirty="0" smtClean="0"/>
              <a:t>Polymorphism influence formulation </a:t>
            </a:r>
            <a:r>
              <a:rPr lang="en-MY" sz="2400" dirty="0"/>
              <a:t>development </a:t>
            </a:r>
            <a:r>
              <a:rPr lang="en-MY" sz="2400" dirty="0" smtClean="0"/>
              <a:t>- exhibit </a:t>
            </a:r>
            <a:r>
              <a:rPr lang="en-MY" sz="2400" dirty="0"/>
              <a:t>different solubility, dissolution </a:t>
            </a:r>
            <a:r>
              <a:rPr lang="en-MY" sz="2400" dirty="0" smtClean="0"/>
              <a:t>rate,  melting point, compactibility, hygroscopicity, etc.</a:t>
            </a:r>
          </a:p>
          <a:p>
            <a:pPr indent="-342900"/>
            <a:r>
              <a:rPr lang="en-MY" sz="2400" dirty="0" smtClean="0"/>
              <a:t>Depending at relative stability, one of the various polymorph formed will be physically stable in comparison to others.</a:t>
            </a:r>
            <a:endParaRPr lang="en-MY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MY" sz="2400" b="1" dirty="0" smtClean="0">
                <a:solidFill>
                  <a:srgbClr val="FF0000"/>
                </a:solidFill>
              </a:rPr>
              <a:t>STABLE POLYMORPH </a:t>
            </a:r>
            <a:r>
              <a:rPr lang="en-MY" sz="2400" dirty="0" smtClean="0"/>
              <a:t>– </a:t>
            </a:r>
            <a:r>
              <a:rPr lang="en-MY" sz="2400" dirty="0"/>
              <a:t>lowest energy state, higher melting </a:t>
            </a:r>
            <a:r>
              <a:rPr lang="en-MY" sz="2400" dirty="0" smtClean="0"/>
              <a:t>point, least </a:t>
            </a:r>
            <a:r>
              <a:rPr lang="en-MY" sz="2400" dirty="0"/>
              <a:t>aqueous solubility</a:t>
            </a:r>
          </a:p>
          <a:p>
            <a:pPr marL="0" indent="0">
              <a:buNone/>
            </a:pPr>
            <a:r>
              <a:rPr lang="en-MY" sz="2400" b="1" dirty="0" smtClean="0">
                <a:solidFill>
                  <a:srgbClr val="FF0000"/>
                </a:solidFill>
              </a:rPr>
              <a:t>METASTABLE POLYMORPH </a:t>
            </a:r>
            <a:r>
              <a:rPr lang="en-MY" sz="2400" dirty="0" smtClean="0"/>
              <a:t> </a:t>
            </a:r>
            <a:r>
              <a:rPr lang="en-MY" sz="2400" dirty="0"/>
              <a:t>- higher energy state, lower melting point, higher aqueous solubility – better BA</a:t>
            </a:r>
          </a:p>
          <a:p>
            <a:pPr marL="0" indent="0">
              <a:buNone/>
            </a:pP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443767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677009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en-MY" sz="2400" dirty="0"/>
          </a:p>
          <a:p>
            <a:pPr marL="114300" indent="0">
              <a:buNone/>
            </a:pPr>
            <a:r>
              <a:rPr lang="en-MY" sz="2400" b="1" dirty="0" smtClean="0"/>
              <a:t>AMORPHISM</a:t>
            </a:r>
            <a:endParaRPr lang="en-MY" sz="2400" b="1" dirty="0"/>
          </a:p>
          <a:p>
            <a:pPr marL="114300" indent="0">
              <a:buNone/>
            </a:pPr>
            <a:endParaRPr lang="en-MY" sz="2400" dirty="0" smtClean="0"/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MY" sz="2400" dirty="0" smtClean="0"/>
              <a:t>Internal </a:t>
            </a:r>
            <a:r>
              <a:rPr lang="en-MY" sz="2400" dirty="0"/>
              <a:t>crystal </a:t>
            </a:r>
            <a:r>
              <a:rPr lang="en-MY" sz="2400" dirty="0" smtClean="0"/>
              <a:t>structure absent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MY" sz="2400" dirty="0"/>
              <a:t>H</a:t>
            </a:r>
            <a:r>
              <a:rPr lang="en-MY" sz="2400" dirty="0" smtClean="0"/>
              <a:t>ighest </a:t>
            </a:r>
            <a:r>
              <a:rPr lang="en-MY" sz="2400" dirty="0"/>
              <a:t>energy </a:t>
            </a:r>
            <a:r>
              <a:rPr lang="en-MY" sz="2400" dirty="0" smtClean="0"/>
              <a:t>state – increased aqueous </a:t>
            </a:r>
            <a:r>
              <a:rPr lang="en-MY" sz="2400" dirty="0"/>
              <a:t>solubility than the </a:t>
            </a:r>
            <a:r>
              <a:rPr lang="en-MY" sz="2400" dirty="0" smtClean="0"/>
              <a:t>crystalline states</a:t>
            </a:r>
          </a:p>
          <a:p>
            <a:pPr marL="114300" indent="0">
              <a:buNone/>
            </a:pPr>
            <a:endParaRPr lang="en-MY" sz="2400" dirty="0" smtClean="0"/>
          </a:p>
          <a:p>
            <a:pPr marL="114300" indent="0">
              <a:buNone/>
            </a:pPr>
            <a:r>
              <a:rPr lang="en-MY" sz="2400" dirty="0" smtClean="0"/>
              <a:t>Thus</a:t>
            </a:r>
            <a:r>
              <a:rPr lang="en-MY" sz="2400" dirty="0"/>
              <a:t>, the order </a:t>
            </a:r>
            <a:r>
              <a:rPr lang="en-MY" sz="2400" dirty="0" smtClean="0"/>
              <a:t>for dissolution of </a:t>
            </a:r>
            <a:r>
              <a:rPr lang="en-MY" sz="2400" dirty="0"/>
              <a:t>different solid dosage forms </a:t>
            </a:r>
            <a:r>
              <a:rPr lang="en-MY" sz="2400" dirty="0" smtClean="0"/>
              <a:t>drugs</a:t>
            </a:r>
          </a:p>
          <a:p>
            <a:pPr marL="114300" indent="0">
              <a:buNone/>
            </a:pPr>
            <a:r>
              <a:rPr lang="en-MY" sz="2400" dirty="0" smtClean="0"/>
              <a:t> </a:t>
            </a:r>
          </a:p>
          <a:p>
            <a:pPr marL="114300" indent="0">
              <a:buNone/>
            </a:pPr>
            <a:r>
              <a:rPr lang="en-MY" sz="2400" dirty="0"/>
              <a:t>	</a:t>
            </a:r>
            <a:r>
              <a:rPr lang="en-MY" sz="2400" dirty="0" smtClean="0"/>
              <a:t>	  Amorphous </a:t>
            </a:r>
            <a:r>
              <a:rPr lang="en-MY" sz="2400" dirty="0"/>
              <a:t>&gt; Meta-stable &gt; stable</a:t>
            </a: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98851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7150" dist="38100" dir="5400000" algn="ctr" rotWithShape="0">
              <a:schemeClr val="dk1">
                <a:shade val="9000"/>
                <a:alpha val="48000"/>
                <a:satMod val="105000"/>
              </a:schemeClr>
            </a:outerShdw>
            <a:softEdge rad="635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r>
              <a:rPr lang="en-US" sz="5400" b="1" i="1" spc="-642" dirty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Drug </a:t>
            </a:r>
            <a:r>
              <a:rPr lang="en-US" sz="5400" b="1" i="1" spc="-642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absorption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628800"/>
            <a:ext cx="8795320" cy="5184576"/>
          </a:xfrm>
        </p:spPr>
        <p:txBody>
          <a:bodyPr>
            <a:noAutofit/>
          </a:bodyPr>
          <a:lstStyle/>
          <a:p>
            <a:r>
              <a:rPr lang="en-MY" sz="1800" b="1" dirty="0" smtClean="0"/>
              <a:t>Definition</a:t>
            </a:r>
            <a:r>
              <a:rPr lang="en-MY" sz="1800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MY" sz="1800" dirty="0" smtClean="0"/>
              <a:t>The transportation of unchanged medicinal agent from route of administration to the blood circulation.</a:t>
            </a:r>
            <a:endParaRPr lang="en-US" sz="1800" dirty="0" smtClean="0"/>
          </a:p>
          <a:p>
            <a:pPr algn="just"/>
            <a:r>
              <a:rPr lang="en-US" sz="1800" dirty="0" smtClean="0"/>
              <a:t> Drug needs to cross of the cell membrane for absorption to occur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algn="just"/>
            <a:r>
              <a:rPr lang="en-US" sz="1800" b="1" dirty="0"/>
              <a:t>D</a:t>
            </a:r>
            <a:r>
              <a:rPr lang="en-US" sz="1800" b="1" dirty="0" smtClean="0"/>
              <a:t>rug absorption mechanism;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/>
              <a:t> Simple diffusion also known as Passive diffusion),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/>
              <a:t>Filtration,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/>
              <a:t>Facilitated diffusion,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/>
              <a:t>Active transport, and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/>
              <a:t>P</a:t>
            </a:r>
            <a:r>
              <a:rPr lang="en-US" sz="1800" dirty="0" smtClean="0"/>
              <a:t>inocytosis (Endocytosis)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r>
              <a:rPr lang="en-MY" sz="1800" dirty="0" smtClean="0"/>
              <a:t>Effectiveness – determine by concentration of drug at site of action</a:t>
            </a:r>
            <a:r>
              <a:rPr lang="en-US" sz="1800" dirty="0" smtClean="0"/>
              <a:t>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2408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Physicochemical factors that influence drug passage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b="1" dirty="0" smtClean="0">
                <a:solidFill>
                  <a:srgbClr val="00B0F0"/>
                </a:solidFill>
              </a:rPr>
              <a:t>4. </a:t>
            </a:r>
            <a:r>
              <a:rPr lang="en-MY" sz="2400" b="1" dirty="0">
                <a:solidFill>
                  <a:srgbClr val="00B0F0"/>
                </a:solidFill>
              </a:rPr>
              <a:t>H</a:t>
            </a:r>
            <a:r>
              <a:rPr lang="en-MY" sz="2400" b="1" dirty="0" smtClean="0">
                <a:solidFill>
                  <a:srgbClr val="00B0F0"/>
                </a:solidFill>
              </a:rPr>
              <a:t>ydrates/solvates (Pseudopolymorphism)</a:t>
            </a:r>
            <a:endParaRPr lang="en-MY" sz="2400" dirty="0" smtClean="0"/>
          </a:p>
          <a:p>
            <a:pPr marL="0" indent="0">
              <a:buNone/>
            </a:pPr>
            <a:r>
              <a:rPr lang="en-MY" sz="2400" b="1" dirty="0" smtClean="0"/>
              <a:t>Pseudopolymorphism</a:t>
            </a:r>
            <a:r>
              <a:rPr lang="en-MY" sz="2400" dirty="0"/>
              <a:t> </a:t>
            </a:r>
            <a:r>
              <a:rPr lang="en-MY" sz="2400" dirty="0" smtClean="0"/>
              <a:t>- phenomenon where </a:t>
            </a:r>
            <a:r>
              <a:rPr lang="en-MY" sz="2400" dirty="0"/>
              <a:t>the solvent molecules are entrapped in the crystalline structure of the </a:t>
            </a:r>
            <a:r>
              <a:rPr lang="en-MY" sz="2400" dirty="0" smtClean="0"/>
              <a:t>polymorph</a:t>
            </a:r>
          </a:p>
          <a:p>
            <a:pPr marL="0" indent="0">
              <a:buNone/>
            </a:pPr>
            <a:endParaRPr lang="en-MY" sz="2400" dirty="0" smtClean="0"/>
          </a:p>
          <a:p>
            <a:pPr marL="0" indent="0">
              <a:buNone/>
            </a:pPr>
            <a:r>
              <a:rPr lang="en-MY" sz="2400" b="1" dirty="0" smtClean="0"/>
              <a:t>Solvates</a:t>
            </a:r>
            <a:r>
              <a:rPr lang="en-MY" sz="2400" dirty="0" smtClean="0"/>
              <a:t> - the </a:t>
            </a:r>
            <a:r>
              <a:rPr lang="en-MY" sz="2400" dirty="0"/>
              <a:t>stoichiometric type of adducts where the solvent molecules are incorporated in the crystal lattice of the solid are called as the solvates, and the trapped solvent as solvent of crystallization</a:t>
            </a:r>
            <a:r>
              <a:rPr lang="en-MY" sz="2400" dirty="0" smtClean="0"/>
              <a:t> </a:t>
            </a:r>
          </a:p>
          <a:p>
            <a:pPr marL="0" indent="0">
              <a:buNone/>
            </a:pPr>
            <a:endParaRPr lang="en-MY" sz="2400" dirty="0"/>
          </a:p>
          <a:p>
            <a:pPr marL="0" indent="0">
              <a:buNone/>
            </a:pPr>
            <a:r>
              <a:rPr lang="en-MY" sz="2400" b="1" dirty="0" smtClean="0"/>
              <a:t>Hydrates</a:t>
            </a:r>
            <a:r>
              <a:rPr lang="en-MY" sz="2400" dirty="0" smtClean="0"/>
              <a:t> – common solvate forms of drug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9656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512" y="908720"/>
            <a:ext cx="7833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000" dirty="0" smtClean="0"/>
              <a:t>Anhydrous form of drug – greater aqueous solubility than hydrate, due to higher energy state</a:t>
            </a:r>
          </a:p>
          <a:p>
            <a:pPr marL="342900" indent="-342900">
              <a:buFontTx/>
              <a:buChar char="-"/>
            </a:pPr>
            <a:r>
              <a:rPr lang="en-MY" sz="2000" dirty="0" smtClean="0"/>
              <a:t>Dissolve at faster rate, show better BA</a:t>
            </a:r>
          </a:p>
          <a:p>
            <a:r>
              <a:rPr lang="en-MY" sz="2000" dirty="0" smtClean="0"/>
              <a:t>	e.g. anhydrous form of ampicillin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MY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000" dirty="0" smtClean="0"/>
              <a:t>Organic solvate – greater aqueous solubility than non-solvate</a:t>
            </a:r>
          </a:p>
          <a:p>
            <a:r>
              <a:rPr lang="en-MY" sz="2000" dirty="0" smtClean="0"/>
              <a:t>	e.g. chloroform solvates of griseofulvin – more water-	soluble than their non-solvate form. 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1542913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Physiochemical factors that influence drug passage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MY" sz="2800" b="1" dirty="0" smtClean="0">
                <a:solidFill>
                  <a:srgbClr val="00B0F0"/>
                </a:solidFill>
              </a:rPr>
              <a:t>5. Salt form of drug</a:t>
            </a:r>
          </a:p>
          <a:p>
            <a:pPr marL="0" indent="0">
              <a:buNone/>
            </a:pPr>
            <a:endParaRPr lang="en-MY" sz="2800" b="1" dirty="0" smtClean="0">
              <a:solidFill>
                <a:srgbClr val="00B0F0"/>
              </a:solidFill>
            </a:endParaRPr>
          </a:p>
          <a:p>
            <a:pPr marL="457200" indent="-457200"/>
            <a:r>
              <a:rPr lang="en-MY" dirty="0" smtClean="0"/>
              <a:t>Converting weak </a:t>
            </a:r>
            <a:r>
              <a:rPr lang="en-MY" dirty="0"/>
              <a:t>acidic or basic drug </a:t>
            </a:r>
            <a:r>
              <a:rPr lang="en-MY" dirty="0" smtClean="0"/>
              <a:t>into </a:t>
            </a:r>
            <a:r>
              <a:rPr lang="en-MY" dirty="0"/>
              <a:t>its salt form </a:t>
            </a:r>
            <a:r>
              <a:rPr lang="en-MY" dirty="0" smtClean="0"/>
              <a:t>-- improves the </a:t>
            </a:r>
            <a:r>
              <a:rPr lang="en-MY" dirty="0"/>
              <a:t>solubility and dissolution rate of the drug</a:t>
            </a:r>
            <a:r>
              <a:rPr lang="en-MY" dirty="0" smtClean="0"/>
              <a:t>.</a:t>
            </a:r>
          </a:p>
          <a:p>
            <a:pPr marL="0" indent="0">
              <a:buNone/>
            </a:pPr>
            <a:endParaRPr lang="en-MY" dirty="0" smtClean="0"/>
          </a:p>
          <a:p>
            <a:pPr marL="457200" indent="-457200"/>
            <a:r>
              <a:rPr lang="en-MY" dirty="0" smtClean="0">
                <a:solidFill>
                  <a:schemeClr val="tx1"/>
                </a:solidFill>
              </a:rPr>
              <a:t>Increased in solubility and dissolution rate – increase absorption</a:t>
            </a:r>
          </a:p>
          <a:p>
            <a:pPr marL="457200" indent="-457200"/>
            <a:endParaRPr lang="en-MY" b="1" dirty="0">
              <a:solidFill>
                <a:schemeClr val="tx1"/>
              </a:solidFill>
            </a:endParaRPr>
          </a:p>
          <a:p>
            <a:pPr marL="457200" indent="-457200"/>
            <a:r>
              <a:rPr lang="en-MY" b="1" dirty="0" smtClean="0">
                <a:solidFill>
                  <a:schemeClr val="tx1"/>
                </a:solidFill>
              </a:rPr>
              <a:t>pH of diffusion layer </a:t>
            </a:r>
            <a:r>
              <a:rPr lang="en-MY" dirty="0" smtClean="0">
                <a:solidFill>
                  <a:schemeClr val="tx1"/>
                </a:solidFill>
              </a:rPr>
              <a:t>of salt important to be considered.</a:t>
            </a:r>
            <a:endParaRPr lang="en-MY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MY" sz="2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MY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 smtClean="0"/>
              <a:t>Eg</a:t>
            </a:r>
            <a:r>
              <a:rPr lang="en-MY" sz="2400" dirty="0" smtClean="0"/>
              <a:t>:  Salt of weak acid drug – increases pH of diffusion layer – increase solubility and dissolution </a:t>
            </a:r>
          </a:p>
          <a:p>
            <a:endParaRPr lang="en-MY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u="sng" dirty="0" smtClean="0"/>
              <a:t>In-situ salt formation</a:t>
            </a:r>
            <a:r>
              <a:rPr lang="en-MY" sz="2400" dirty="0" smtClean="0"/>
              <a:t> principle – also enhance absorption - increase pH of microenvironment of drug by incorporation buffer agents – promote dissolution rate 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807968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4482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 smtClean="0">
                <a:solidFill>
                  <a:srgbClr val="00B0F0"/>
                </a:solidFill>
              </a:rPr>
              <a:t>6. pH Partition Hypothesis</a:t>
            </a:r>
          </a:p>
          <a:p>
            <a:endParaRPr lang="en-MY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000" dirty="0" smtClean="0"/>
              <a:t>States - </a:t>
            </a:r>
            <a:r>
              <a:rPr lang="en-MY" sz="2000" dirty="0"/>
              <a:t>absorption of drug compounds of molecular weight greater than 100 Daltons transported across the </a:t>
            </a:r>
            <a:r>
              <a:rPr lang="en-MY" sz="2000" dirty="0" smtClean="0"/>
              <a:t>biological membrane </a:t>
            </a:r>
            <a:r>
              <a:rPr lang="en-MY" sz="2000" dirty="0"/>
              <a:t>by passive diffusion depend </a:t>
            </a:r>
            <a:r>
              <a:rPr lang="en-MY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MY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2000" dirty="0" smtClean="0"/>
              <a:t>Dissociation </a:t>
            </a:r>
            <a:r>
              <a:rPr lang="en-MY" sz="2000" dirty="0"/>
              <a:t>constant of the </a:t>
            </a:r>
            <a:r>
              <a:rPr lang="en-MY" sz="2000" dirty="0" smtClean="0"/>
              <a:t>drug, pK</a:t>
            </a:r>
            <a:r>
              <a:rPr lang="en-MY" sz="1600" dirty="0" smtClean="0"/>
              <a:t>a</a:t>
            </a:r>
            <a:r>
              <a:rPr lang="en-MY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2000" dirty="0" smtClean="0"/>
              <a:t>Lipid </a:t>
            </a:r>
            <a:r>
              <a:rPr lang="en-MY" sz="2000" dirty="0"/>
              <a:t>solubility of the unionized drug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2000" dirty="0" smtClean="0"/>
              <a:t>pH </a:t>
            </a:r>
            <a:r>
              <a:rPr lang="en-MY" sz="2000" dirty="0"/>
              <a:t>at the absorption </a:t>
            </a:r>
            <a:r>
              <a:rPr lang="en-MY" sz="2000" dirty="0" smtClean="0"/>
              <a:t>site</a:t>
            </a:r>
            <a:endParaRPr lang="en-MY" sz="2000" dirty="0"/>
          </a:p>
          <a:p>
            <a:endParaRPr lang="en-MY" sz="2000" dirty="0" smtClean="0"/>
          </a:p>
          <a:p>
            <a:r>
              <a:rPr lang="en-MY" sz="2000" dirty="0"/>
              <a:t>pH‐partition theory: The interrelationship of dissociation constant, lipid solubility ,</a:t>
            </a:r>
            <a:r>
              <a:rPr lang="en-MY" sz="2000" dirty="0" smtClean="0"/>
              <a:t>pH </a:t>
            </a:r>
            <a:r>
              <a:rPr lang="en-MY" sz="2000" dirty="0"/>
              <a:t>at the absorption site and absorption characteristics of various drugs throughout the GIT.</a:t>
            </a:r>
          </a:p>
          <a:p>
            <a:endParaRPr lang="en-MY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n-MY" sz="2800" b="1" dirty="0"/>
              <a:t>Physicochemical factors that influence drug passage</a:t>
            </a:r>
          </a:p>
        </p:txBody>
      </p:sp>
    </p:spTree>
    <p:extLst>
      <p:ext uri="{BB962C8B-B14F-4D97-AF65-F5344CB8AC3E}">
        <p14:creationId xmlns:p14="http://schemas.microsoft.com/office/powerpoint/2010/main" val="995782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Physicochemical factors that influence drug passage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MY" sz="2800" b="1" dirty="0" smtClean="0">
                <a:solidFill>
                  <a:srgbClr val="00B0F0"/>
                </a:solidFill>
              </a:rPr>
              <a:t>6a) pK</a:t>
            </a:r>
            <a:r>
              <a:rPr lang="en-MY" sz="2000" b="1" dirty="0" smtClean="0">
                <a:solidFill>
                  <a:srgbClr val="00B0F0"/>
                </a:solidFill>
              </a:rPr>
              <a:t>a</a:t>
            </a:r>
            <a:r>
              <a:rPr lang="en-MY" sz="2800" b="1" dirty="0" smtClean="0">
                <a:solidFill>
                  <a:srgbClr val="00B0F0"/>
                </a:solidFill>
              </a:rPr>
              <a:t> of drug &amp; GI pH</a:t>
            </a:r>
          </a:p>
          <a:p>
            <a:pPr marL="0" indent="0">
              <a:buNone/>
            </a:pPr>
            <a:endParaRPr lang="en-MY" sz="1600" b="1" dirty="0">
              <a:solidFill>
                <a:srgbClr val="00B0F0"/>
              </a:solidFill>
            </a:endParaRPr>
          </a:p>
          <a:p>
            <a:r>
              <a:rPr lang="en-MY" sz="1800" dirty="0"/>
              <a:t>The amount of drug that exist in unionized form is a function of dissociation constant(</a:t>
            </a:r>
            <a:r>
              <a:rPr lang="en-MY" sz="1800" dirty="0" err="1"/>
              <a:t>pK</a:t>
            </a:r>
            <a:r>
              <a:rPr lang="en-MY" sz="1400" dirty="0" err="1"/>
              <a:t>a</a:t>
            </a:r>
            <a:r>
              <a:rPr lang="en-MY" sz="1800" dirty="0"/>
              <a:t>) of the drug and pH of the fluid at </a:t>
            </a:r>
            <a:r>
              <a:rPr lang="en-MY" sz="1800" dirty="0" smtClean="0"/>
              <a:t>the </a:t>
            </a:r>
            <a:r>
              <a:rPr lang="en-MY" sz="1800" dirty="0"/>
              <a:t>absorption site</a:t>
            </a:r>
            <a:r>
              <a:rPr lang="en-MY" sz="1800" dirty="0" smtClean="0"/>
              <a:t>.</a:t>
            </a:r>
          </a:p>
          <a:p>
            <a:pPr marL="0" indent="0">
              <a:buNone/>
            </a:pPr>
            <a:endParaRPr lang="en-MY" sz="1800" dirty="0" smtClean="0"/>
          </a:p>
          <a:p>
            <a:pPr marL="0" indent="0">
              <a:buNone/>
            </a:pPr>
            <a:r>
              <a:rPr lang="en-MY" sz="1800" dirty="0" smtClean="0"/>
              <a:t>Weakly </a:t>
            </a:r>
            <a:r>
              <a:rPr lang="en-MY" sz="1800" dirty="0"/>
              <a:t>acidic drugs (</a:t>
            </a:r>
            <a:r>
              <a:rPr lang="en-MY" sz="1800" dirty="0" err="1"/>
              <a:t>eg</a:t>
            </a:r>
            <a:r>
              <a:rPr lang="en-MY" sz="1800" dirty="0"/>
              <a:t> :aspirin) dissolve faster in gastric fluids. </a:t>
            </a:r>
          </a:p>
          <a:p>
            <a:pPr marL="0" indent="0">
              <a:buNone/>
            </a:pPr>
            <a:r>
              <a:rPr lang="en-MY" sz="1800" dirty="0" smtClean="0"/>
              <a:t>Weakly </a:t>
            </a:r>
            <a:r>
              <a:rPr lang="en-MY" sz="1800" dirty="0"/>
              <a:t>basic drugs (</a:t>
            </a:r>
            <a:r>
              <a:rPr lang="en-MY" sz="1800" dirty="0" err="1"/>
              <a:t>eg</a:t>
            </a:r>
            <a:r>
              <a:rPr lang="en-MY" sz="1800" dirty="0"/>
              <a:t> :quinine) dissolve faster in intestinal fluids. </a:t>
            </a:r>
            <a:endParaRPr lang="en-MY" sz="1800" dirty="0" smtClean="0"/>
          </a:p>
          <a:p>
            <a:pPr marL="0" indent="0">
              <a:buNone/>
            </a:pPr>
            <a:r>
              <a:rPr lang="en-MY" sz="1800" dirty="0" smtClean="0"/>
              <a:t>Acidification </a:t>
            </a:r>
            <a:r>
              <a:rPr lang="en-MY" sz="1800" dirty="0"/>
              <a:t>or basification of both stomach and intestine will produce converse effects.</a:t>
            </a:r>
          </a:p>
          <a:p>
            <a:pPr marL="0" indent="0">
              <a:buNone/>
            </a:pPr>
            <a:r>
              <a:rPr lang="en-MY" sz="1800" dirty="0"/>
              <a:t>• Deviations from this theory include </a:t>
            </a:r>
            <a:endParaRPr lang="en-MY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1800" dirty="0"/>
              <a:t>P</a:t>
            </a:r>
            <a:r>
              <a:rPr lang="en-MY" sz="1800" dirty="0" smtClean="0"/>
              <a:t>resence </a:t>
            </a:r>
            <a:r>
              <a:rPr lang="en-MY" sz="1800" dirty="0"/>
              <a:t>of virtual membrane pH </a:t>
            </a:r>
            <a:endParaRPr lang="en-MY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1800" dirty="0"/>
              <a:t>A</a:t>
            </a:r>
            <a:r>
              <a:rPr lang="en-MY" sz="1800" dirty="0" smtClean="0"/>
              <a:t>bsorption </a:t>
            </a:r>
            <a:r>
              <a:rPr lang="en-MY" sz="1800" dirty="0"/>
              <a:t>of ionized drug </a:t>
            </a:r>
            <a:endParaRPr lang="en-MY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1800" dirty="0" smtClean="0"/>
              <a:t>GI </a:t>
            </a:r>
            <a:r>
              <a:rPr lang="en-MY" sz="1800" dirty="0"/>
              <a:t>surface area and residence time of </a:t>
            </a:r>
            <a:r>
              <a:rPr lang="en-MY" sz="1800" dirty="0" smtClean="0"/>
              <a:t>drug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1800" dirty="0"/>
              <a:t>P</a:t>
            </a:r>
            <a:r>
              <a:rPr lang="en-MY" sz="1800" dirty="0" smtClean="0"/>
              <a:t>resence </a:t>
            </a:r>
            <a:r>
              <a:rPr lang="en-MY" sz="1800" dirty="0"/>
              <a:t>of aqueous unstirred diffusion layer</a:t>
            </a:r>
          </a:p>
        </p:txBody>
      </p:sp>
    </p:spTree>
    <p:extLst>
      <p:ext uri="{BB962C8B-B14F-4D97-AF65-F5344CB8AC3E}">
        <p14:creationId xmlns:p14="http://schemas.microsoft.com/office/powerpoint/2010/main" val="7709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16632"/>
            <a:ext cx="8640960" cy="6552728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MY" sz="3100" b="1" dirty="0">
                <a:solidFill>
                  <a:srgbClr val="0070C0"/>
                </a:solidFill>
              </a:rPr>
              <a:t>PREDICTION BASED ON </a:t>
            </a:r>
            <a:r>
              <a:rPr lang="en-MY" sz="3100" b="1" dirty="0" smtClean="0">
                <a:solidFill>
                  <a:srgbClr val="0070C0"/>
                </a:solidFill>
              </a:rPr>
              <a:t>THEORY</a:t>
            </a:r>
          </a:p>
          <a:p>
            <a:pPr marL="114300" indent="0">
              <a:buNone/>
            </a:pPr>
            <a:endParaRPr lang="en-MY" dirty="0" smtClean="0"/>
          </a:p>
          <a:p>
            <a:pPr marL="114300" indent="0">
              <a:buNone/>
            </a:pPr>
            <a:r>
              <a:rPr lang="en-MY" b="1" u="sng" dirty="0" smtClean="0">
                <a:solidFill>
                  <a:srgbClr val="FF0000"/>
                </a:solidFill>
              </a:rPr>
              <a:t>FOR </a:t>
            </a:r>
            <a:r>
              <a:rPr lang="en-MY" b="1" u="sng" dirty="0">
                <a:solidFill>
                  <a:srgbClr val="FF0000"/>
                </a:solidFill>
              </a:rPr>
              <a:t>WEAK </a:t>
            </a:r>
            <a:r>
              <a:rPr lang="en-MY" b="1" u="sng" dirty="0" smtClean="0">
                <a:solidFill>
                  <a:srgbClr val="FF0000"/>
                </a:solidFill>
              </a:rPr>
              <a:t>ACIDS</a:t>
            </a:r>
          </a:p>
          <a:p>
            <a:pPr marL="571500" indent="-457200">
              <a:buFont typeface="+mj-lt"/>
              <a:buAutoNum type="arabicPeriod"/>
            </a:pPr>
            <a:r>
              <a:rPr lang="en-MY" b="1" dirty="0"/>
              <a:t>V</a:t>
            </a:r>
            <a:r>
              <a:rPr lang="en-MY" b="1" dirty="0" smtClean="0"/>
              <a:t>ery </a:t>
            </a:r>
            <a:r>
              <a:rPr lang="en-MY" b="1" dirty="0"/>
              <a:t>weak </a:t>
            </a:r>
            <a:r>
              <a:rPr lang="en-MY" b="1" dirty="0" smtClean="0"/>
              <a:t>acids (</a:t>
            </a:r>
            <a:r>
              <a:rPr lang="en-MY" b="1" dirty="0" err="1"/>
              <a:t>pKa</a:t>
            </a:r>
            <a:r>
              <a:rPr lang="en-MY" b="1" dirty="0"/>
              <a:t>&gt;8)– </a:t>
            </a:r>
            <a:r>
              <a:rPr lang="en-MY" dirty="0"/>
              <a:t>unionized at all </a:t>
            </a:r>
            <a:r>
              <a:rPr lang="en-MY" dirty="0" smtClean="0"/>
              <a:t>pH—absorption </a:t>
            </a:r>
            <a:r>
              <a:rPr lang="en-MY" dirty="0"/>
              <a:t>is rapid— </a:t>
            </a:r>
            <a:r>
              <a:rPr lang="en-MY" dirty="0" smtClean="0"/>
              <a:t>independent of </a:t>
            </a:r>
            <a:r>
              <a:rPr lang="en-MY" dirty="0"/>
              <a:t>GI </a:t>
            </a:r>
            <a:r>
              <a:rPr lang="en-MY" dirty="0" smtClean="0"/>
              <a:t>pH. E.g</a:t>
            </a:r>
            <a:r>
              <a:rPr lang="en-MY" dirty="0"/>
              <a:t>.</a:t>
            </a:r>
            <a:r>
              <a:rPr lang="en-MY" dirty="0" smtClean="0"/>
              <a:t>-phenytoin </a:t>
            </a:r>
            <a:r>
              <a:rPr lang="en-MY" dirty="0"/>
              <a:t>, </a:t>
            </a:r>
            <a:r>
              <a:rPr lang="en-MY" dirty="0" err="1" smtClean="0"/>
              <a:t>ethosuximide</a:t>
            </a:r>
            <a:endParaRPr lang="en-MY" dirty="0" smtClean="0"/>
          </a:p>
          <a:p>
            <a:pPr marL="571500" indent="-457200">
              <a:buFont typeface="+mj-lt"/>
              <a:buAutoNum type="arabicPeriod"/>
            </a:pPr>
            <a:endParaRPr lang="en-MY" dirty="0"/>
          </a:p>
          <a:p>
            <a:pPr marL="571500" indent="-457200">
              <a:buFont typeface="+mj-lt"/>
              <a:buAutoNum type="arabicPeriod"/>
            </a:pPr>
            <a:r>
              <a:rPr lang="en-MY" dirty="0"/>
              <a:t>A</a:t>
            </a:r>
            <a:r>
              <a:rPr lang="en-MY" dirty="0" smtClean="0"/>
              <a:t>cids in the </a:t>
            </a:r>
            <a:r>
              <a:rPr lang="en-MY" b="1" dirty="0" smtClean="0"/>
              <a:t>pKa range 2.5 - 7.5 </a:t>
            </a:r>
            <a:r>
              <a:rPr lang="en-MY" dirty="0" smtClean="0"/>
              <a:t>- absorption pH dependant—better absorbed from acidic conditions of stomach (</a:t>
            </a:r>
            <a:r>
              <a:rPr lang="en-MY" dirty="0" err="1" smtClean="0"/>
              <a:t>ph</a:t>
            </a:r>
            <a:r>
              <a:rPr lang="en-MY" dirty="0" smtClean="0"/>
              <a:t>&lt;pKa)where they largely exist in unionized form E.g. aspirin , ibuprofen</a:t>
            </a:r>
          </a:p>
          <a:p>
            <a:pPr marL="571500" indent="-457200">
              <a:buFont typeface="+mj-lt"/>
              <a:buAutoNum type="arabicPeriod"/>
            </a:pPr>
            <a:endParaRPr lang="en-MY" dirty="0" smtClean="0"/>
          </a:p>
          <a:p>
            <a:pPr marL="571500" indent="-457200">
              <a:buFont typeface="+mj-lt"/>
              <a:buAutoNum type="arabicPeriod"/>
            </a:pPr>
            <a:r>
              <a:rPr lang="en-MY" b="1" dirty="0" smtClean="0"/>
              <a:t>Strong acids (</a:t>
            </a:r>
            <a:r>
              <a:rPr lang="en-MY" b="1" dirty="0" err="1" smtClean="0"/>
              <a:t>pKa</a:t>
            </a:r>
            <a:r>
              <a:rPr lang="en-MY" b="1" dirty="0" smtClean="0"/>
              <a:t>&lt;2.5</a:t>
            </a:r>
            <a:r>
              <a:rPr lang="en-MY" dirty="0" smtClean="0"/>
              <a:t>) ionized at entire pH range of GIT ---remain poorly absorbed. E.g. </a:t>
            </a:r>
            <a:r>
              <a:rPr lang="en-MY" dirty="0" err="1" smtClean="0"/>
              <a:t>cromolyn</a:t>
            </a:r>
            <a:r>
              <a:rPr lang="en-MY" dirty="0" smtClean="0"/>
              <a:t> sodium</a:t>
            </a:r>
          </a:p>
          <a:p>
            <a:pPr marL="114300" indent="0">
              <a:buNone/>
            </a:pPr>
            <a:endParaRPr lang="en-MY" sz="2600" b="1" u="sng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MY" sz="2500" b="1" u="sng" dirty="0" smtClean="0">
                <a:solidFill>
                  <a:srgbClr val="FF0000"/>
                </a:solidFill>
              </a:rPr>
              <a:t>FOR BASIC DRUGS</a:t>
            </a:r>
          </a:p>
          <a:p>
            <a:pPr marL="571500" indent="-457200">
              <a:buFont typeface="+mj-lt"/>
              <a:buAutoNum type="arabicPeriod"/>
            </a:pPr>
            <a:r>
              <a:rPr lang="en-MY" b="1" dirty="0" smtClean="0"/>
              <a:t>Very </a:t>
            </a:r>
            <a:r>
              <a:rPr lang="en-MY" b="1" dirty="0"/>
              <a:t>weak bases(</a:t>
            </a:r>
            <a:r>
              <a:rPr lang="en-MY" b="1" dirty="0" err="1"/>
              <a:t>pKa</a:t>
            </a:r>
            <a:r>
              <a:rPr lang="en-MY" b="1" dirty="0"/>
              <a:t>&lt;5) </a:t>
            </a:r>
            <a:r>
              <a:rPr lang="en-MY" dirty="0"/>
              <a:t>unionized at all pH values ---absorption is rapid and pH </a:t>
            </a:r>
            <a:r>
              <a:rPr lang="en-MY" dirty="0" smtClean="0"/>
              <a:t>independent. E.g.</a:t>
            </a:r>
            <a:r>
              <a:rPr lang="en-MY" dirty="0"/>
              <a:t> </a:t>
            </a:r>
            <a:r>
              <a:rPr lang="en-MY" dirty="0" smtClean="0"/>
              <a:t>diazepam </a:t>
            </a:r>
            <a:r>
              <a:rPr lang="en-MY" dirty="0"/>
              <a:t>, </a:t>
            </a:r>
            <a:r>
              <a:rPr lang="en-MY" dirty="0" err="1" smtClean="0"/>
              <a:t>nitrazepam</a:t>
            </a:r>
            <a:endParaRPr lang="en-MY" dirty="0" smtClean="0"/>
          </a:p>
          <a:p>
            <a:pPr marL="571500" indent="-457200">
              <a:buFont typeface="+mj-lt"/>
              <a:buAutoNum type="arabicPeriod"/>
            </a:pPr>
            <a:endParaRPr lang="en-MY" dirty="0" smtClean="0"/>
          </a:p>
          <a:p>
            <a:pPr marL="571500" indent="-457200">
              <a:buFont typeface="+mj-lt"/>
              <a:buAutoNum type="arabicPeriod"/>
            </a:pPr>
            <a:r>
              <a:rPr lang="en-MY" b="1" dirty="0" smtClean="0"/>
              <a:t>Bases </a:t>
            </a:r>
            <a:r>
              <a:rPr lang="en-MY" b="1" dirty="0"/>
              <a:t>in pKa range 5 </a:t>
            </a:r>
            <a:r>
              <a:rPr lang="en-MY" b="1" dirty="0" smtClean="0"/>
              <a:t>- 11 </a:t>
            </a:r>
            <a:r>
              <a:rPr lang="en-MY" dirty="0"/>
              <a:t>is pH dependant –</a:t>
            </a:r>
            <a:r>
              <a:rPr lang="en-MY" dirty="0" smtClean="0"/>
              <a:t>better absorbed </a:t>
            </a:r>
            <a:r>
              <a:rPr lang="en-MY" dirty="0"/>
              <a:t>from </a:t>
            </a:r>
            <a:r>
              <a:rPr lang="en-MY" dirty="0" smtClean="0"/>
              <a:t>the relatively </a:t>
            </a:r>
            <a:r>
              <a:rPr lang="en-MY" dirty="0"/>
              <a:t>alkaline conditions of the </a:t>
            </a:r>
            <a:r>
              <a:rPr lang="en-MY" dirty="0" smtClean="0"/>
              <a:t>intestine. </a:t>
            </a:r>
            <a:r>
              <a:rPr lang="en-MY" dirty="0" err="1" smtClean="0"/>
              <a:t>E.g.chloroquine</a:t>
            </a:r>
            <a:r>
              <a:rPr lang="en-MY" dirty="0" smtClean="0"/>
              <a:t> </a:t>
            </a:r>
            <a:r>
              <a:rPr lang="en-MY" dirty="0"/>
              <a:t>, </a:t>
            </a:r>
            <a:r>
              <a:rPr lang="en-MY" dirty="0" smtClean="0"/>
              <a:t>imipramine</a:t>
            </a:r>
          </a:p>
          <a:p>
            <a:pPr marL="571500" indent="-457200">
              <a:buFont typeface="+mj-lt"/>
              <a:buAutoNum type="arabicPeriod"/>
            </a:pPr>
            <a:endParaRPr lang="en-MY" dirty="0" smtClean="0"/>
          </a:p>
          <a:p>
            <a:pPr marL="571500" indent="-457200">
              <a:buFont typeface="+mj-lt"/>
              <a:buAutoNum type="arabicPeriod"/>
            </a:pPr>
            <a:r>
              <a:rPr lang="en-MY" b="1" dirty="0" smtClean="0"/>
              <a:t>Strong </a:t>
            </a:r>
            <a:r>
              <a:rPr lang="en-MY" b="1" dirty="0"/>
              <a:t>bases (</a:t>
            </a:r>
            <a:r>
              <a:rPr lang="en-MY" b="1" dirty="0" err="1"/>
              <a:t>pKa</a:t>
            </a:r>
            <a:r>
              <a:rPr lang="en-MY" b="1" dirty="0"/>
              <a:t>&gt;11) </a:t>
            </a:r>
            <a:r>
              <a:rPr lang="en-MY" dirty="0"/>
              <a:t>ionized at entire pH range –poorly </a:t>
            </a:r>
            <a:r>
              <a:rPr lang="en-MY" dirty="0" smtClean="0"/>
              <a:t>absorbed. E.g. </a:t>
            </a:r>
            <a:r>
              <a:rPr lang="en-MY" dirty="0" err="1" smtClean="0"/>
              <a:t>mecamylamine</a:t>
            </a:r>
            <a:r>
              <a:rPr lang="en-MY" dirty="0" smtClean="0"/>
              <a:t> </a:t>
            </a:r>
            <a:r>
              <a:rPr lang="en-MY" dirty="0" err="1" smtClean="0"/>
              <a:t>guanethidine</a:t>
            </a:r>
            <a:endParaRPr lang="en-MY" dirty="0" smtClean="0"/>
          </a:p>
          <a:p>
            <a:pPr marL="11430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5090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 smtClean="0"/>
              <a:t>SUMMARY</a:t>
            </a:r>
          </a:p>
          <a:p>
            <a:endParaRPr lang="en-MY" dirty="0"/>
          </a:p>
          <a:p>
            <a:endParaRPr lang="en-MY" dirty="0" smtClean="0"/>
          </a:p>
          <a:p>
            <a:endParaRPr lang="en-MY" dirty="0"/>
          </a:p>
          <a:p>
            <a:endParaRPr lang="en-MY" dirty="0" smtClean="0"/>
          </a:p>
          <a:p>
            <a:endParaRPr lang="en-MY" dirty="0"/>
          </a:p>
          <a:p>
            <a:endParaRPr lang="en-MY" dirty="0" smtClean="0"/>
          </a:p>
          <a:p>
            <a:endParaRPr lang="en-MY" dirty="0"/>
          </a:p>
          <a:p>
            <a:endParaRPr lang="en-MY" dirty="0" smtClean="0"/>
          </a:p>
          <a:p>
            <a:endParaRPr lang="en-MY" dirty="0"/>
          </a:p>
          <a:p>
            <a:endParaRPr lang="en-MY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MY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MY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MY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MY" dirty="0"/>
          </a:p>
          <a:p>
            <a:r>
              <a:rPr lang="en-MY" sz="2000" b="1" u="sng" dirty="0"/>
              <a:t>pH-partition Hypothesis Simplest principle: </a:t>
            </a:r>
          </a:p>
          <a:p>
            <a:endParaRPr lang="en-MY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2000" dirty="0"/>
              <a:t>Unionised Drug: Higher Absorption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MY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2000" dirty="0"/>
              <a:t>Ionised Drug: Low Absorption</a:t>
            </a:r>
          </a:p>
          <a:p>
            <a:endParaRPr lang="en-MY" dirty="0" smtClean="0"/>
          </a:p>
          <a:p>
            <a:r>
              <a:rPr lang="en-MY" dirty="0" smtClean="0"/>
              <a:t>*Degree of ionization of drug – determined by surrounding pH &amp; their pK</a:t>
            </a:r>
            <a:r>
              <a:rPr lang="en-MY" sz="1600" dirty="0" smtClean="0"/>
              <a:t>a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51520" y="548680"/>
          <a:ext cx="468052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4211960" y="1700808"/>
          <a:ext cx="4752528" cy="360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7805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Physicochemical factors that influence drug passage</a:t>
            </a:r>
            <a:endParaRPr lang="en-MY" dirty="0"/>
          </a:p>
        </p:txBody>
      </p:sp>
      <p:sp>
        <p:nvSpPr>
          <p:cNvPr id="2" name="Rectangle 1"/>
          <p:cNvSpPr/>
          <p:nvPr/>
        </p:nvSpPr>
        <p:spPr>
          <a:xfrm>
            <a:off x="1979712" y="3933056"/>
            <a:ext cx="5616624" cy="10320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75717"/>
            <a:ext cx="8424936" cy="47336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MY" sz="2800" b="1" dirty="0" smtClean="0">
                <a:solidFill>
                  <a:srgbClr val="00B0F0"/>
                </a:solidFill>
              </a:rPr>
              <a:t>6b) Lipophilicity &amp; drug absorption</a:t>
            </a:r>
          </a:p>
          <a:p>
            <a:pPr marL="0" indent="0">
              <a:buNone/>
            </a:pPr>
            <a:endParaRPr lang="en-MY" sz="1800" dirty="0"/>
          </a:p>
          <a:p>
            <a:pPr indent="-342900"/>
            <a:r>
              <a:rPr lang="en-MY" sz="2000" dirty="0" smtClean="0"/>
              <a:t>Lipophilic drug – easily across membrane</a:t>
            </a:r>
          </a:p>
          <a:p>
            <a:pPr indent="-342900"/>
            <a:r>
              <a:rPr lang="en-MY" sz="2000" dirty="0" smtClean="0"/>
              <a:t>Only </a:t>
            </a:r>
            <a:r>
              <a:rPr lang="en-MY" sz="2000" dirty="0"/>
              <a:t>unionized </a:t>
            </a:r>
            <a:r>
              <a:rPr lang="en-MY" sz="2000" dirty="0" smtClean="0"/>
              <a:t>(non-polar)</a:t>
            </a:r>
            <a:r>
              <a:rPr lang="en-MY" sz="2000" dirty="0"/>
              <a:t> drug </a:t>
            </a:r>
            <a:r>
              <a:rPr lang="en-MY" sz="2000" dirty="0" smtClean="0"/>
              <a:t> </a:t>
            </a:r>
            <a:r>
              <a:rPr lang="en-MY" sz="2000" dirty="0"/>
              <a:t>having sufficient lipid </a:t>
            </a:r>
            <a:r>
              <a:rPr lang="en-MY" sz="2000" dirty="0" smtClean="0"/>
              <a:t>solubility is absorbed </a:t>
            </a:r>
          </a:p>
          <a:p>
            <a:pPr indent="-342900"/>
            <a:r>
              <a:rPr lang="en-MY" sz="2000" dirty="0" smtClean="0"/>
              <a:t>Lipid soluble drug = unionised drug - better absorption </a:t>
            </a:r>
          </a:p>
          <a:p>
            <a:pPr indent="-342900"/>
            <a:endParaRPr lang="en-MY" sz="2000" dirty="0"/>
          </a:p>
          <a:p>
            <a:pPr marL="0" indent="0">
              <a:buNone/>
            </a:pPr>
            <a:r>
              <a:rPr lang="en-MY" sz="2000" dirty="0"/>
              <a:t> </a:t>
            </a:r>
            <a:r>
              <a:rPr lang="en-MY" sz="2000" dirty="0" smtClean="0"/>
              <a:t>		</a:t>
            </a:r>
            <a:r>
              <a:rPr lang="en-MY" sz="2000" smtClean="0"/>
              <a:t>                        More </a:t>
            </a:r>
            <a:r>
              <a:rPr lang="en-MY" sz="2000" dirty="0" smtClean="0"/>
              <a:t>lipid soluble of drug – more absorption </a:t>
            </a:r>
          </a:p>
          <a:p>
            <a:pPr marL="0" indent="0">
              <a:buNone/>
            </a:pPr>
            <a:r>
              <a:rPr lang="en-MY" sz="2000" dirty="0" smtClean="0"/>
              <a:t> 		                        More water soluble of drug – less absorption  </a:t>
            </a:r>
          </a:p>
          <a:p>
            <a:pPr marL="285750" indent="-285750"/>
            <a:endParaRPr lang="en-MY" sz="2000" dirty="0" smtClean="0"/>
          </a:p>
          <a:p>
            <a:pPr marL="285750" indent="-285750"/>
            <a:r>
              <a:rPr lang="en-MY" sz="2000" dirty="0" smtClean="0"/>
              <a:t>Lipid solubility – determined from drug’s oil/water partition coefficient (</a:t>
            </a:r>
            <a:r>
              <a:rPr lang="en-MY" sz="2000" dirty="0" err="1" smtClean="0"/>
              <a:t>PC</a:t>
            </a:r>
            <a:r>
              <a:rPr lang="en-MY" sz="1200" dirty="0" err="1" smtClean="0"/>
              <a:t>o</a:t>
            </a:r>
            <a:r>
              <a:rPr lang="en-MY" sz="1200" dirty="0" smtClean="0"/>
              <a:t>/w</a:t>
            </a:r>
            <a:r>
              <a:rPr lang="en-MY" sz="2000" dirty="0" smtClean="0"/>
              <a:t>) value. </a:t>
            </a:r>
          </a:p>
          <a:p>
            <a:pPr marL="285750" indent="-285750"/>
            <a:r>
              <a:rPr lang="en-MY" sz="2000" dirty="0" smtClean="0"/>
              <a:t>Increase in </a:t>
            </a:r>
            <a:r>
              <a:rPr lang="en-MY" sz="2000" dirty="0" err="1" smtClean="0"/>
              <a:t>PC</a:t>
            </a:r>
            <a:r>
              <a:rPr lang="en-MY" sz="1400" dirty="0" err="1" smtClean="0"/>
              <a:t>o</a:t>
            </a:r>
            <a:r>
              <a:rPr lang="en-MY" sz="1400" dirty="0" smtClean="0"/>
              <a:t>/w</a:t>
            </a:r>
            <a:r>
              <a:rPr lang="en-MY" sz="2000" dirty="0" smtClean="0"/>
              <a:t> – increase in % of drug absorbed</a:t>
            </a:r>
          </a:p>
          <a:p>
            <a:pPr marL="0" indent="0">
              <a:buNone/>
            </a:pPr>
            <a:endParaRPr lang="en-MY" sz="1800" dirty="0" smtClean="0"/>
          </a:p>
        </p:txBody>
      </p:sp>
    </p:spTree>
    <p:extLst>
      <p:ext uri="{BB962C8B-B14F-4D97-AF65-F5344CB8AC3E}">
        <p14:creationId xmlns:p14="http://schemas.microsoft.com/office/powerpoint/2010/main" val="18212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Physicochemical factors that influence drug passage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844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MY" sz="2800" b="1" dirty="0">
                <a:solidFill>
                  <a:srgbClr val="00B0F0"/>
                </a:solidFill>
              </a:rPr>
              <a:t>7</a:t>
            </a:r>
            <a:r>
              <a:rPr lang="en-MY" sz="2800" b="1" dirty="0" smtClean="0">
                <a:solidFill>
                  <a:srgbClr val="00B0F0"/>
                </a:solidFill>
              </a:rPr>
              <a:t>. Drug stability</a:t>
            </a:r>
            <a:endParaRPr lang="en-MY" sz="2800" b="1" dirty="0">
              <a:solidFill>
                <a:srgbClr val="00B0F0"/>
              </a:solidFill>
            </a:endParaRPr>
          </a:p>
          <a:p>
            <a:pPr marL="457200" indent="-457200"/>
            <a:r>
              <a:rPr lang="en-MY" sz="2800" dirty="0" smtClean="0">
                <a:solidFill>
                  <a:schemeClr val="tx1"/>
                </a:solidFill>
              </a:rPr>
              <a:t>Stability problem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MY" sz="2800" dirty="0" smtClean="0">
                <a:solidFill>
                  <a:schemeClr val="tx1"/>
                </a:solidFill>
              </a:rPr>
              <a:t> Degradation into inactive form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MY" sz="2800" dirty="0">
                <a:solidFill>
                  <a:schemeClr val="tx1"/>
                </a:solidFill>
              </a:rPr>
              <a:t> I</a:t>
            </a:r>
            <a:r>
              <a:rPr lang="en-MY" sz="2800" dirty="0" smtClean="0">
                <a:solidFill>
                  <a:schemeClr val="tx1"/>
                </a:solidFill>
              </a:rPr>
              <a:t>nteraction with different components of the dosage form or those in GIT – form poorly soluble / </a:t>
            </a:r>
            <a:r>
              <a:rPr lang="en-MY" sz="2800" dirty="0" err="1" smtClean="0">
                <a:solidFill>
                  <a:schemeClr val="tx1"/>
                </a:solidFill>
              </a:rPr>
              <a:t>unabsorbable</a:t>
            </a:r>
            <a:r>
              <a:rPr lang="en-MY" sz="2800" dirty="0" smtClean="0">
                <a:solidFill>
                  <a:schemeClr val="tx1"/>
                </a:solidFill>
              </a:rPr>
              <a:t> complex </a:t>
            </a:r>
            <a:endParaRPr lang="en-MY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MY" sz="2800" dirty="0" smtClean="0">
                <a:solidFill>
                  <a:schemeClr val="tx1"/>
                </a:solidFill>
              </a:rPr>
              <a:t> – result poor BA of orally administered drug</a:t>
            </a:r>
            <a:endParaRPr lang="en-MY" sz="2800" b="1" dirty="0">
              <a:solidFill>
                <a:schemeClr val="tx1"/>
              </a:solidFill>
            </a:endParaRPr>
          </a:p>
          <a:p>
            <a:pPr marL="457200" indent="-457200"/>
            <a:r>
              <a:rPr lang="en-MY" sz="2800" b="1" dirty="0" smtClean="0">
                <a:solidFill>
                  <a:srgbClr val="00B0F0"/>
                </a:solidFill>
              </a:rPr>
              <a:t> </a:t>
            </a:r>
            <a:r>
              <a:rPr lang="en-MY" sz="2800" dirty="0">
                <a:solidFill>
                  <a:schemeClr val="tx1"/>
                </a:solidFill>
              </a:rPr>
              <a:t>S</a:t>
            </a:r>
            <a:r>
              <a:rPr lang="en-MY" sz="2800" dirty="0" smtClean="0">
                <a:solidFill>
                  <a:schemeClr val="tx1"/>
                </a:solidFill>
              </a:rPr>
              <a:t>tability profile of drug in GI condition – must be studied – to improve dissolution</a:t>
            </a:r>
            <a:endParaRPr lang="en-MY" sz="28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MY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564904"/>
            <a:ext cx="5328592" cy="1362075"/>
          </a:xfrm>
        </p:spPr>
        <p:txBody>
          <a:bodyPr/>
          <a:lstStyle/>
          <a:p>
            <a:r>
              <a:rPr lang="en-MY" dirty="0" smtClean="0"/>
              <a:t>Absorption process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22925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Physiochemical factors that influence drug passage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2800" b="1" dirty="0">
                <a:solidFill>
                  <a:srgbClr val="00B0F0"/>
                </a:solidFill>
              </a:rPr>
              <a:t>8</a:t>
            </a:r>
            <a:r>
              <a:rPr lang="en-MY" sz="2800" b="1" dirty="0" smtClean="0">
                <a:solidFill>
                  <a:srgbClr val="00B0F0"/>
                </a:solidFill>
              </a:rPr>
              <a:t>. Drug permeability and absorption</a:t>
            </a:r>
          </a:p>
          <a:p>
            <a:pPr marL="0" indent="0">
              <a:buNone/>
            </a:pPr>
            <a:endParaRPr lang="en-MY" sz="2800" dirty="0"/>
          </a:p>
          <a:p>
            <a:pPr indent="-342900"/>
            <a:r>
              <a:rPr lang="en-MY" sz="2800" dirty="0" smtClean="0"/>
              <a:t>3 major drug characteristics that determine passive transport/permeability of drug across intestinal epithelium;</a:t>
            </a:r>
          </a:p>
          <a:p>
            <a:pPr indent="-342900"/>
            <a:endParaRPr lang="en-MY" sz="2800" dirty="0" smtClean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en-MY" sz="2800" dirty="0" smtClean="0"/>
              <a:t>Lipophilicity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en-MY" sz="2800" dirty="0" smtClean="0"/>
              <a:t>Polarity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en-MY" sz="2800" dirty="0" smtClean="0"/>
              <a:t>Molecular size</a:t>
            </a:r>
            <a:endParaRPr lang="en-MY" sz="2800" dirty="0"/>
          </a:p>
          <a:p>
            <a:pPr marL="0" indent="0">
              <a:buNone/>
            </a:pP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5066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/>
          </a:bodyPr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175"/>
          <a:effectLst>
            <a:outerShdw blurRad="57150" dist="38100" dir="5400000" algn="ctr" rotWithShape="0">
              <a:schemeClr val="dk1">
                <a:shade val="9000"/>
                <a:alpha val="48000"/>
                <a:satMod val="105000"/>
              </a:schemeClr>
            </a:outerShdw>
            <a:softEdge rad="635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r>
              <a:rPr lang="en-US" sz="4800" b="1" i="1" spc="-642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Drug  transport  process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22" y="1628800"/>
            <a:ext cx="6089294" cy="778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PASSIVE </a:t>
            </a:r>
            <a:r>
              <a:rPr lang="en-US" sz="36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DIFFUSION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402825" y="2492896"/>
            <a:ext cx="821925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3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 </a:t>
            </a:r>
            <a:r>
              <a:rPr lang="en-US" sz="2400" dirty="0" smtClean="0"/>
              <a:t>Transportation of </a:t>
            </a:r>
            <a:r>
              <a:rPr lang="en-US" sz="2400" dirty="0"/>
              <a:t>solute from high concentration to low concentration</a:t>
            </a:r>
          </a:p>
          <a:p>
            <a:pPr marL="457200" lvl="0" indent="-457200" defTabSz="9143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 No carrier protein</a:t>
            </a:r>
          </a:p>
          <a:p>
            <a:pPr marL="457200" lvl="0" indent="-457200" defTabSz="9143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 No energy required</a:t>
            </a:r>
          </a:p>
          <a:p>
            <a:pPr marL="457200" lvl="0" indent="-457200" defTabSz="9143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Occurs; passive aqueous diffusion, passive lipid diffusion</a:t>
            </a:r>
          </a:p>
          <a:p>
            <a:pPr lvl="0" defTabSz="914363"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399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  <a:effectLst>
            <a:outerShdw blurRad="57150" dist="38100" dir="5400000" algn="ctr" rotWithShape="0">
              <a:schemeClr val="dk1">
                <a:shade val="9000"/>
                <a:alpha val="48000"/>
                <a:satMod val="105000"/>
              </a:schemeClr>
            </a:outerShdw>
            <a:softEdge rad="635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Passive aqueous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lvl="0" indent="-396875" defTabSz="914363"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</a:rPr>
              <a:t>It is a process of absorption </a:t>
            </a:r>
            <a:r>
              <a:rPr lang="en-US" dirty="0"/>
              <a:t>of ionized or polar water </a:t>
            </a:r>
            <a:r>
              <a:rPr lang="en-US" dirty="0">
                <a:solidFill>
                  <a:schemeClr val="tx1"/>
                </a:solidFill>
              </a:rPr>
              <a:t>soluble drug </a:t>
            </a:r>
            <a:r>
              <a:rPr lang="en-US" dirty="0" smtClean="0">
                <a:solidFill>
                  <a:schemeClr val="tx1"/>
                </a:solidFill>
              </a:rPr>
              <a:t>through cellular channels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chemeClr val="tx1"/>
                </a:solidFill>
              </a:rPr>
              <a:t>pores.</a:t>
            </a:r>
            <a:endParaRPr lang="en-US" dirty="0">
              <a:solidFill>
                <a:schemeClr val="tx1"/>
              </a:solidFill>
            </a:endParaRPr>
          </a:p>
          <a:p>
            <a:pPr marL="396875" lvl="0" indent="-396875" defTabSz="914363">
              <a:lnSpc>
                <a:spcPct val="90000"/>
              </a:lnSpc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</a:rPr>
              <a:t>Moves from high to low concentration area</a:t>
            </a:r>
          </a:p>
          <a:p>
            <a:pPr marL="396875" lvl="0" indent="-396875" defTabSz="914363">
              <a:lnSpc>
                <a:spcPct val="90000"/>
              </a:lnSpc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</a:rPr>
              <a:t>Faster absorption from organ with large surface area</a:t>
            </a:r>
          </a:p>
          <a:p>
            <a:pPr marL="396875" lvl="0" indent="-396875" defTabSz="914363">
              <a:lnSpc>
                <a:spcPct val="90000"/>
              </a:lnSpc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</a:rPr>
              <a:t>Follows </a:t>
            </a:r>
            <a:r>
              <a:rPr lang="en-US" dirty="0" err="1">
                <a:solidFill>
                  <a:schemeClr val="tx1"/>
                </a:solidFill>
              </a:rPr>
              <a:t>Fick’s</a:t>
            </a:r>
            <a:r>
              <a:rPr lang="en-US" dirty="0">
                <a:solidFill>
                  <a:schemeClr val="tx1"/>
                </a:solidFill>
              </a:rPr>
              <a:t> Law</a:t>
            </a:r>
          </a:p>
          <a:p>
            <a:pPr marL="396875" lvl="0" indent="-396875" defTabSz="914363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96875" lvl="0" indent="-396875" defTabSz="914363">
              <a:lnSpc>
                <a:spcPct val="90000"/>
              </a:lnSpc>
              <a:buBlip>
                <a:blip r:embed="rId3"/>
              </a:buBlip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shot 2016-10-01 00.22.14.png"/>
          <p:cNvPicPr>
            <a:picLocks noChangeAspect="1"/>
          </p:cNvPicPr>
          <p:nvPr/>
        </p:nvPicPr>
        <p:blipFill>
          <a:blip r:embed="rId4" cstate="print"/>
          <a:srcRect l="19167" t="26285" r="23333" b="58893"/>
          <a:stretch>
            <a:fillRect/>
          </a:stretch>
        </p:blipFill>
        <p:spPr>
          <a:xfrm>
            <a:off x="1259632" y="5013176"/>
            <a:ext cx="6816482" cy="9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08" y="476672"/>
            <a:ext cx="8371656" cy="1008112"/>
          </a:xfrm>
          <a:effectLst>
            <a:outerShdw blurRad="57150" dist="38100" dir="5400000" algn="ctr" rotWithShape="0">
              <a:schemeClr val="dk1">
                <a:shade val="9000"/>
                <a:alpha val="48000"/>
                <a:satMod val="105000"/>
              </a:schemeClr>
            </a:outerShdw>
            <a:softEdge rad="635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Passive lipid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699592"/>
            <a:ext cx="8686800" cy="5257800"/>
          </a:xfrm>
        </p:spPr>
        <p:txBody>
          <a:bodyPr>
            <a:noAutofit/>
          </a:bodyPr>
          <a:lstStyle/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</a:rPr>
              <a:t>The lipid soluble drug (non-ionized or non polar) is diffused via cell membrane.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</a:rPr>
              <a:t>Non-ionized / ionized fraction is determined by pH and </a:t>
            </a:r>
            <a:r>
              <a:rPr lang="en-US" sz="2200" dirty="0" err="1" smtClean="0">
                <a:solidFill>
                  <a:schemeClr val="tx1"/>
                </a:solidFill>
              </a:rPr>
              <a:t>pKa</a:t>
            </a:r>
            <a:r>
              <a:rPr lang="en-US" sz="2200" dirty="0" smtClean="0">
                <a:solidFill>
                  <a:schemeClr val="tx1"/>
                </a:solidFill>
              </a:rPr>
              <a:t> accordingly to Henderson-</a:t>
            </a:r>
            <a:r>
              <a:rPr lang="en-US" sz="2200" dirty="0" err="1" smtClean="0">
                <a:solidFill>
                  <a:schemeClr val="tx1"/>
                </a:solidFill>
              </a:rPr>
              <a:t>Hasselbach</a:t>
            </a:r>
            <a:r>
              <a:rPr lang="en-US" sz="2200" dirty="0" smtClean="0">
                <a:solidFill>
                  <a:schemeClr val="tx1"/>
                </a:solidFill>
              </a:rPr>
              <a:t> law’s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396875" lvl="0" indent="-396875" algn="just" defTabSz="914363">
              <a:lnSpc>
                <a:spcPct val="90000"/>
              </a:lnSpc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pKa</a:t>
            </a:r>
            <a:r>
              <a:rPr lang="en-US" sz="2200" dirty="0" smtClean="0">
                <a:solidFill>
                  <a:schemeClr val="tx1"/>
                </a:solidFill>
              </a:rPr>
              <a:t> of drug is the dissociation or ionization constant 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</a:rPr>
              <a:t>pH of medium, on the other will affects the ionization of the drugs.</a:t>
            </a:r>
          </a:p>
          <a:p>
            <a:pPr marL="396875" lvl="0" indent="-396875" algn="just" defTabSz="914363">
              <a:lnSpc>
                <a:spcPct val="90000"/>
              </a:lnSpc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*weak acids: best absorbed in stomach. (</a:t>
            </a:r>
            <a:r>
              <a:rPr lang="en-US" sz="2200" dirty="0" err="1" smtClean="0">
                <a:solidFill>
                  <a:schemeClr val="tx1"/>
                </a:solidFill>
              </a:rPr>
              <a:t>e.g</a:t>
            </a:r>
            <a:r>
              <a:rPr lang="en-US" sz="2200" dirty="0" smtClean="0">
                <a:solidFill>
                  <a:schemeClr val="tx1"/>
                </a:solidFill>
              </a:rPr>
              <a:t>: Aspirin, </a:t>
            </a:r>
            <a:r>
              <a:rPr lang="en-US" sz="2200" dirty="0" err="1" smtClean="0">
                <a:solidFill>
                  <a:schemeClr val="tx1"/>
                </a:solidFill>
              </a:rPr>
              <a:t>Phenobarbitone</a:t>
            </a:r>
            <a:r>
              <a:rPr lang="en-US" sz="2200" dirty="0" smtClean="0">
                <a:solidFill>
                  <a:schemeClr val="tx1"/>
                </a:solidFill>
              </a:rPr>
              <a:t>..)</a:t>
            </a:r>
          </a:p>
          <a:p>
            <a:pPr marL="396875" lvl="0" indent="-396875" algn="just" defTabSz="914363">
              <a:lnSpc>
                <a:spcPct val="90000"/>
              </a:lnSpc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*weak bases: excellent </a:t>
            </a:r>
            <a:r>
              <a:rPr lang="en-US" sz="2200" dirty="0" err="1" smtClean="0">
                <a:solidFill>
                  <a:schemeClr val="tx1"/>
                </a:solidFill>
              </a:rPr>
              <a:t>absrobance</a:t>
            </a:r>
            <a:r>
              <a:rPr lang="en-US" sz="2200" dirty="0" smtClean="0">
                <a:solidFill>
                  <a:schemeClr val="tx1"/>
                </a:solidFill>
              </a:rPr>
              <a:t> in intestine. (</a:t>
            </a:r>
            <a:r>
              <a:rPr lang="en-US" sz="2200" dirty="0" err="1" smtClean="0">
                <a:solidFill>
                  <a:schemeClr val="tx1"/>
                </a:solidFill>
              </a:rPr>
              <a:t>E.g</a:t>
            </a:r>
            <a:r>
              <a:rPr lang="en-US" sz="2200" dirty="0" smtClean="0">
                <a:solidFill>
                  <a:schemeClr val="tx1"/>
                </a:solidFill>
              </a:rPr>
              <a:t>: </a:t>
            </a:r>
            <a:r>
              <a:rPr lang="en-US" sz="2200" dirty="0" err="1" smtClean="0">
                <a:solidFill>
                  <a:schemeClr val="tx1"/>
                </a:solidFill>
              </a:rPr>
              <a:t>Astropine</a:t>
            </a:r>
            <a:r>
              <a:rPr lang="en-US" sz="2200" dirty="0" smtClean="0">
                <a:solidFill>
                  <a:schemeClr val="tx1"/>
                </a:solidFill>
              </a:rPr>
              <a:t>, ephedrine) </a:t>
            </a:r>
          </a:p>
          <a:p>
            <a:pPr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henderson-hasselbalch equ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068960"/>
            <a:ext cx="24003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0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914363">
              <a:lnSpc>
                <a:spcPct val="90000"/>
              </a:lnSpc>
              <a:spcBef>
                <a:spcPct val="20000"/>
              </a:spcBef>
            </a:pPr>
            <a:r>
              <a:rPr lang="en-US" sz="4800" b="1" i="1" spc="-642" dirty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Drug transport </a:t>
            </a:r>
            <a:r>
              <a:rPr lang="en-US" sz="4800" b="1" i="1" spc="-642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process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36"/>
            <a:ext cx="8229600" cy="6682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ACTIVE TRANSPORT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382798" y="2348880"/>
            <a:ext cx="8437673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3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R</a:t>
            </a:r>
            <a:r>
              <a:rPr lang="en-US" sz="2400" dirty="0" smtClean="0"/>
              <a:t>equires carrier and energy</a:t>
            </a:r>
          </a:p>
          <a:p>
            <a:pPr marL="342900" lvl="0" indent="-342900" algn="just" defTabSz="9143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The drug transportation can occurs against the concentration gradient</a:t>
            </a:r>
          </a:p>
          <a:p>
            <a:pPr marL="342900" lvl="0" indent="-342900" algn="just" defTabSz="9143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Competitive inhibition is feasible</a:t>
            </a:r>
          </a:p>
          <a:p>
            <a:pPr marL="342900" lvl="0" indent="-342900" algn="just" defTabSz="9143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Limited to drugs which has structural similarity to endogenous compound such as vitamins</a:t>
            </a:r>
            <a:r>
              <a:rPr lang="en-US" sz="2400" dirty="0"/>
              <a:t> </a:t>
            </a:r>
            <a:r>
              <a:rPr lang="en-US" sz="2400" dirty="0" smtClean="0"/>
              <a:t>and sugars.</a:t>
            </a:r>
          </a:p>
          <a:p>
            <a:pPr lvl="0" defTabSz="914363">
              <a:lnSpc>
                <a:spcPct val="150000"/>
              </a:lnSpc>
            </a:pPr>
            <a:endParaRPr lang="en-US" sz="2800" dirty="0"/>
          </a:p>
          <a:p>
            <a:pPr lvl="0" defTabSz="914363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784" y="445357"/>
            <a:ext cx="8260672" cy="1039427"/>
          </a:xfrm>
          <a:prstGeom prst="rect">
            <a:avLst/>
          </a:prstGeom>
          <a:ln w="317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</a:ln>
          <a:effectLst>
            <a:outerShdw blurRad="57150" dist="38100" dir="5400000" algn="ctr" rotWithShape="0">
              <a:schemeClr val="dk1">
                <a:shade val="9000"/>
                <a:alpha val="48000"/>
                <a:satMod val="105000"/>
              </a:schemeClr>
            </a:outerShdw>
            <a:softEdge rad="635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3">
              <a:lnSpc>
                <a:spcPct val="90000"/>
              </a:lnSpc>
              <a:spcBef>
                <a:spcPct val="20000"/>
              </a:spcBef>
            </a:pPr>
            <a:r>
              <a:rPr lang="en-US" sz="4800" b="1" i="1" spc="-642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Drug  transport  process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9403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7150" dist="38100" dir="5400000" algn="ctr" rotWithShape="0">
              <a:schemeClr val="dk1">
                <a:shade val="9000"/>
                <a:alpha val="48000"/>
                <a:satMod val="105000"/>
              </a:schemeClr>
            </a:outerShdw>
            <a:softEdge rad="635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Comparison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21086"/>
            <a:ext cx="4040188" cy="639762"/>
          </a:xfr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sz="2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PASSIVE DIFFUSION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9773"/>
            <a:ext cx="4040188" cy="4373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atin typeface="Gill Sans MT Condensed" pitchFamily="34" charset="0"/>
              </a:rPr>
              <a:t>From high to low concentration</a:t>
            </a:r>
          </a:p>
          <a:p>
            <a:pPr marL="396875" lvl="0" indent="-396875" algn="just" defTabSz="914363">
              <a:lnSpc>
                <a:spcPct val="90000"/>
              </a:lnSpc>
              <a:buNone/>
            </a:pPr>
            <a:r>
              <a:rPr lang="en-US" sz="2800" dirty="0" smtClean="0">
                <a:latin typeface="Gill Sans MT Condensed" pitchFamily="34" charset="0"/>
              </a:rPr>
              <a:t>	(Along concentration gradient)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atin typeface="Gill Sans MT Condensed" pitchFamily="34" charset="0"/>
              </a:rPr>
              <a:t>No carriers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atin typeface="Gill Sans MT Condensed" pitchFamily="34" charset="0"/>
              </a:rPr>
              <a:t>Not selectively, not </a:t>
            </a:r>
            <a:r>
              <a:rPr lang="en-US" sz="2800" dirty="0" err="1" smtClean="0">
                <a:latin typeface="Gill Sans MT Condensed" pitchFamily="34" charset="0"/>
              </a:rPr>
              <a:t>saturatable</a:t>
            </a:r>
            <a:endParaRPr lang="en-US" sz="2800" dirty="0" smtClean="0">
              <a:latin typeface="Gill Sans MT Condensed" pitchFamily="34" charset="0"/>
            </a:endParaRP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atin typeface="Gill Sans MT Condensed" pitchFamily="34" charset="0"/>
              </a:rPr>
              <a:t>No energy required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atin typeface="Gill Sans MT Condensed" pitchFamily="34" charset="0"/>
              </a:rPr>
              <a:t>Commonly  used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>
                <a:latin typeface="Gill Sans MT Condensed" pitchFamily="34" charset="0"/>
              </a:rPr>
              <a:t>L</a:t>
            </a:r>
            <a:r>
              <a:rPr lang="en-US" sz="2800" dirty="0" smtClean="0">
                <a:latin typeface="Gill Sans MT Condensed" pitchFamily="34" charset="0"/>
              </a:rPr>
              <a:t>ipid solubility dependency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atin typeface="Gill Sans MT Condensed" pitchFamily="34" charset="0"/>
              </a:rPr>
              <a:t>Drug </a:t>
            </a:r>
            <a:r>
              <a:rPr lang="en-US" sz="2800" dirty="0" err="1">
                <a:latin typeface="Gill Sans MT Condensed" pitchFamily="34" charset="0"/>
              </a:rPr>
              <a:t>pKa</a:t>
            </a:r>
            <a:r>
              <a:rPr lang="en-US" sz="2800" dirty="0">
                <a:latin typeface="Gill Sans MT Condensed" pitchFamily="34" charset="0"/>
              </a:rPr>
              <a:t> </a:t>
            </a:r>
            <a:r>
              <a:rPr lang="en-US" sz="2800" dirty="0" smtClean="0">
                <a:latin typeface="Gill Sans MT Condensed" pitchFamily="34" charset="0"/>
              </a:rPr>
              <a:t>– medium pH </a:t>
            </a:r>
            <a:r>
              <a:rPr lang="en-US" sz="2800" dirty="0">
                <a:latin typeface="Gill Sans MT Condensed" pitchFamily="34" charset="0"/>
              </a:rPr>
              <a:t>dependency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421086"/>
            <a:ext cx="4032448" cy="639762"/>
          </a:xfr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sz="2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ACTIVE TRANSPORT</a:t>
            </a:r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75581"/>
            <a:ext cx="4038600" cy="4449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atin typeface="Gill Sans MT Condensed" pitchFamily="34" charset="0"/>
              </a:rPr>
              <a:t>From low to high concentration</a:t>
            </a:r>
          </a:p>
          <a:p>
            <a:pPr marL="396875" lvl="0" indent="-396875" algn="just" defTabSz="914363">
              <a:lnSpc>
                <a:spcPct val="90000"/>
              </a:lnSpc>
              <a:buNone/>
            </a:pPr>
            <a:r>
              <a:rPr lang="en-US" sz="2800" dirty="0" smtClean="0">
                <a:latin typeface="Gill Sans MT Condensed" pitchFamily="34" charset="0"/>
              </a:rPr>
              <a:t>	(Against concentration gradient)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atin typeface="Gill Sans MT Condensed" pitchFamily="34" charset="0"/>
              </a:rPr>
              <a:t>Need carriers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atin typeface="Gill Sans MT Condensed" pitchFamily="34" charset="0"/>
              </a:rPr>
              <a:t>Selective, </a:t>
            </a:r>
            <a:r>
              <a:rPr lang="en-US" sz="2800" dirty="0" err="1" smtClean="0">
                <a:latin typeface="Gill Sans MT Condensed" pitchFamily="34" charset="0"/>
              </a:rPr>
              <a:t>saturatable</a:t>
            </a:r>
            <a:endParaRPr lang="en-US" sz="2800" dirty="0" smtClean="0">
              <a:latin typeface="Gill Sans MT Condensed" pitchFamily="34" charset="0"/>
            </a:endParaRP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atin typeface="Gill Sans MT Condensed" pitchFamily="34" charset="0"/>
              </a:rPr>
              <a:t>Energy is required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 err="1" smtClean="0">
                <a:latin typeface="Gill Sans MT Condensed" pitchFamily="34" charset="0"/>
              </a:rPr>
              <a:t>Realtively</a:t>
            </a:r>
            <a:r>
              <a:rPr lang="en-US" sz="2800" dirty="0" smtClean="0">
                <a:latin typeface="Gill Sans MT Condensed" pitchFamily="34" charset="0"/>
              </a:rPr>
              <a:t> unusual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atin typeface="Gill Sans MT Condensed" pitchFamily="34" charset="0"/>
              </a:rPr>
              <a:t>Iron absorption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latin typeface="Gill Sans MT Condensed" pitchFamily="34" charset="0"/>
              </a:rPr>
              <a:t>Uptake of </a:t>
            </a:r>
            <a:r>
              <a:rPr lang="en-US" sz="2800" dirty="0" err="1" smtClean="0">
                <a:latin typeface="Gill Sans MT Condensed" pitchFamily="34" charset="0"/>
              </a:rPr>
              <a:t>levodopa</a:t>
            </a:r>
            <a:r>
              <a:rPr lang="en-US" sz="2800" dirty="0" smtClean="0">
                <a:latin typeface="Gill Sans MT Condensed" pitchFamily="34" charset="0"/>
              </a:rPr>
              <a:t> by brain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endParaRPr lang="en-US" dirty="0" smtClean="0"/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endParaRPr lang="en-US" dirty="0" smtClean="0"/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0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1651</Words>
  <Application>Microsoft Macintosh PowerPoint</Application>
  <PresentationFormat>On-screen Show (4:3)</PresentationFormat>
  <Paragraphs>313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Cambria Math</vt:lpstr>
      <vt:lpstr>Gill Sans MT Condensed</vt:lpstr>
      <vt:lpstr>Helvetica</vt:lpstr>
      <vt:lpstr>Wingdings</vt:lpstr>
      <vt:lpstr>Arial</vt:lpstr>
      <vt:lpstr>Office Theme</vt:lpstr>
      <vt:lpstr>Chapter 3   Absorption of drug</vt:lpstr>
      <vt:lpstr>Absorption of drug</vt:lpstr>
      <vt:lpstr>Drug absorption</vt:lpstr>
      <vt:lpstr>Absorption process</vt:lpstr>
      <vt:lpstr>Drug  transport  process</vt:lpstr>
      <vt:lpstr>Passive aqueous diffusion</vt:lpstr>
      <vt:lpstr>Passive lipid diffusion</vt:lpstr>
      <vt:lpstr>Drug transport process</vt:lpstr>
      <vt:lpstr>Comparison </vt:lpstr>
      <vt:lpstr>Membrane properties that inhibit drug passage</vt:lpstr>
      <vt:lpstr>Structure and Properties of Cell Membrane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Membrane</vt:lpstr>
      <vt:lpstr>Drug Passage</vt:lpstr>
      <vt:lpstr>Drug Passage</vt:lpstr>
      <vt:lpstr>Factor Inhibit Drug Passage</vt:lpstr>
      <vt:lpstr>Physicochemical factors that influence drug passage</vt:lpstr>
      <vt:lpstr>Physicochemical factors that influence drug passage</vt:lpstr>
      <vt:lpstr>PowerPoint Presentation</vt:lpstr>
      <vt:lpstr>PowerPoint Presentation</vt:lpstr>
      <vt:lpstr>Physicochemical factors that influence drug passage</vt:lpstr>
      <vt:lpstr>PowerPoint Presentation</vt:lpstr>
      <vt:lpstr>PowerPoint Presentation</vt:lpstr>
      <vt:lpstr>Physicochemical factors that influence drug passage</vt:lpstr>
      <vt:lpstr>PowerPoint Presentation</vt:lpstr>
      <vt:lpstr>Physicochemical factors that influence drug passage</vt:lpstr>
      <vt:lpstr>PowerPoint Presentation</vt:lpstr>
      <vt:lpstr>Physiochemical factors that influence drug passage</vt:lpstr>
      <vt:lpstr>PowerPoint Presentation</vt:lpstr>
      <vt:lpstr>Physicochemical factors that influence drug passage</vt:lpstr>
      <vt:lpstr>Physicochemical factors that influence drug passage</vt:lpstr>
      <vt:lpstr>PowerPoint Presentation</vt:lpstr>
      <vt:lpstr>PowerPoint Presentation</vt:lpstr>
      <vt:lpstr>Physicochemical factors that influence drug passage</vt:lpstr>
      <vt:lpstr>Physicochemical factors that influence drug passage</vt:lpstr>
      <vt:lpstr>Physiochemical factors that influence drug passage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0164056411</cp:lastModifiedBy>
  <cp:revision>216</cp:revision>
  <cp:lastPrinted>2017-07-24T03:54:17Z</cp:lastPrinted>
  <dcterms:created xsi:type="dcterms:W3CDTF">2016-03-03T08:04:10Z</dcterms:created>
  <dcterms:modified xsi:type="dcterms:W3CDTF">2017-08-27T00:33:53Z</dcterms:modified>
</cp:coreProperties>
</file>