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66" r:id="rId2"/>
    <p:sldId id="360" r:id="rId3"/>
    <p:sldId id="367" r:id="rId4"/>
    <p:sldId id="379" r:id="rId5"/>
    <p:sldId id="380" r:id="rId6"/>
    <p:sldId id="381" r:id="rId7"/>
    <p:sldId id="378" r:id="rId8"/>
    <p:sldId id="373" r:id="rId9"/>
    <p:sldId id="376" r:id="rId10"/>
  </p:sldIdLst>
  <p:sldSz cx="9144000" cy="6858000" type="screen4x3"/>
  <p:notesSz cx="6797675" cy="9926638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66CC"/>
    <a:srgbClr val="009999"/>
    <a:srgbClr val="00AFA7"/>
    <a:srgbClr val="CCFFFF"/>
    <a:srgbClr val="00FFCC"/>
    <a:srgbClr val="99FFCC"/>
    <a:srgbClr val="33CCCC"/>
    <a:srgbClr val="006699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74" d="100"/>
          <a:sy n="74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ocw.ump.edu.my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2F22EC3-676D-465E-9D9E-BF1E75227CF4}"/>
              </a:ext>
            </a:extLst>
          </p:cNvPr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>
                <a:solidFill>
                  <a:schemeClr val="bg1"/>
                </a:solidFill>
                <a:hlinkClick r:id="rId3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1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8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3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7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91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1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39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3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95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1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69FD85A-EBF6-4353-AA31-26D96E111899}"/>
              </a:ext>
            </a:extLst>
          </p:cNvPr>
          <p:cNvGrpSpPr/>
          <p:nvPr userDrawn="1"/>
        </p:nvGrpSpPr>
        <p:grpSpPr>
          <a:xfrm>
            <a:off x="3266338" y="6398008"/>
            <a:ext cx="2611324" cy="275116"/>
            <a:chOff x="3483162" y="6313955"/>
            <a:chExt cx="2611324" cy="275116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xmlns="" id="{C2B98131-9974-4A20-83B6-E1A1BC8D265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4"/>
            <a:srcRect l="50065" t="-361" b="69252"/>
            <a:stretch/>
          </p:blipFill>
          <p:spPr>
            <a:xfrm>
              <a:off x="3483162" y="6313955"/>
              <a:ext cx="798534" cy="27511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8810A855-2D5E-4F02-A424-E4EF5614191D}"/>
                </a:ext>
              </a:extLst>
            </p:cNvPr>
            <p:cNvSpPr txBox="1"/>
            <p:nvPr userDrawn="1"/>
          </p:nvSpPr>
          <p:spPr>
            <a:xfrm>
              <a:off x="4228269" y="6342850"/>
              <a:ext cx="186621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By: 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Dr.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Fatkhiddin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Mansurov</a:t>
              </a:r>
              <a:endParaRPr lang="en-US" sz="1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863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TURKISH 1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(UHF1271)</a:t>
            </a:r>
            <a:b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GENİŞ ZAMAN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&amp; </a:t>
            </a:r>
            <a:r>
              <a:rPr lang="tr-TR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ÜNLÜ UYUMU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7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PRESENT TENSE</a:t>
            </a:r>
            <a:r>
              <a:rPr lang="en-US" sz="27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&amp; VOWEL HARMONY</a:t>
            </a:r>
            <a:endParaRPr lang="en-GB" sz="27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66409" y="3886200"/>
            <a:ext cx="6400800" cy="1752600"/>
          </a:xfrm>
        </p:spPr>
        <p:txBody>
          <a:bodyPr>
            <a:normAutofit fontScale="775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Centre </a:t>
            </a:r>
            <a: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Modern Languages and Human Sciences</a:t>
            </a:r>
            <a:b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Fatkhiddin Mansurov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fatkhiddin@ump.edu.my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502"/>
            <a:ext cx="4068862" cy="133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96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GENİŞ ZAMAN</a:t>
            </a:r>
            <a:r>
              <a:rPr lang="en-US" sz="2800" dirty="0" smtClean="0"/>
              <a:t>-</a:t>
            </a:r>
            <a:r>
              <a:rPr lang="tr-TR" sz="2800" dirty="0" smtClean="0"/>
              <a:t>PRESENT TENSE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Swis721CnBT"/>
              </a:rPr>
              <a:t>“</a:t>
            </a:r>
            <a:r>
              <a:rPr lang="en-US" sz="2000" dirty="0" err="1">
                <a:solidFill>
                  <a:srgbClr val="FF0000"/>
                </a:solidFill>
                <a:latin typeface="Swis721CnBT"/>
              </a:rPr>
              <a:t>Ek</a:t>
            </a:r>
            <a:r>
              <a:rPr lang="en-US" sz="2000" dirty="0">
                <a:solidFill>
                  <a:srgbClr val="FF0000"/>
                </a:solidFill>
                <a:latin typeface="Swis721CnB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Swis721CnBT"/>
              </a:rPr>
              <a:t>fiil</a:t>
            </a:r>
            <a:r>
              <a:rPr lang="en-US" sz="2000" dirty="0">
                <a:solidFill>
                  <a:srgbClr val="FF0000"/>
                </a:solidFill>
                <a:latin typeface="Swis721CnBT"/>
              </a:rPr>
              <a:t>” </a:t>
            </a:r>
            <a:r>
              <a:rPr lang="en-US" sz="2000" dirty="0" smtClean="0">
                <a:solidFill>
                  <a:srgbClr val="0033CC"/>
                </a:solidFill>
                <a:latin typeface="Swis721CnBT"/>
              </a:rPr>
              <a:t>(TO BE) </a:t>
            </a:r>
            <a:r>
              <a:rPr lang="en-US" sz="2000" dirty="0" smtClean="0">
                <a:latin typeface="Swis721CnBT"/>
              </a:rPr>
              <a:t>is </a:t>
            </a:r>
            <a:r>
              <a:rPr lang="en-US" sz="2000" dirty="0">
                <a:latin typeface="Swis721CnBT"/>
              </a:rPr>
              <a:t>added after nouns to make them proper noun sentences. It is the equivalent of </a:t>
            </a:r>
            <a:r>
              <a:rPr lang="en-US" sz="2000" dirty="0">
                <a:solidFill>
                  <a:srgbClr val="FF0000"/>
                </a:solidFill>
                <a:latin typeface="Swis721CnBT"/>
              </a:rPr>
              <a:t>am</a:t>
            </a:r>
            <a:r>
              <a:rPr lang="en-US" sz="2000" dirty="0">
                <a:latin typeface="Swis721CnBT"/>
              </a:rPr>
              <a:t>, </a:t>
            </a:r>
            <a:r>
              <a:rPr lang="en-US" sz="2000" dirty="0">
                <a:solidFill>
                  <a:srgbClr val="FF0000"/>
                </a:solidFill>
                <a:latin typeface="Swis721CnBT"/>
              </a:rPr>
              <a:t>is</a:t>
            </a:r>
            <a:r>
              <a:rPr lang="en-US" sz="2000" dirty="0">
                <a:latin typeface="Swis721CnBT"/>
              </a:rPr>
              <a:t> and </a:t>
            </a:r>
            <a:r>
              <a:rPr lang="en-US" sz="2000" dirty="0" smtClean="0">
                <a:solidFill>
                  <a:srgbClr val="FF0000"/>
                </a:solidFill>
                <a:latin typeface="Swis721CnBT"/>
              </a:rPr>
              <a:t>are </a:t>
            </a:r>
            <a:r>
              <a:rPr lang="en-US" sz="2000" dirty="0" smtClean="0">
                <a:latin typeface="Swis721CnBT"/>
              </a:rPr>
              <a:t>in English.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wis721CnB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Swis721CnBT"/>
              </a:rPr>
              <a:t>“</a:t>
            </a:r>
            <a:r>
              <a:rPr lang="en-US" sz="2000" dirty="0" err="1">
                <a:solidFill>
                  <a:srgbClr val="FF0000"/>
                </a:solidFill>
                <a:latin typeface="Swis721CnBT"/>
              </a:rPr>
              <a:t>Ek</a:t>
            </a:r>
            <a:r>
              <a:rPr lang="en-US" sz="2000" dirty="0">
                <a:solidFill>
                  <a:srgbClr val="FF0000"/>
                </a:solidFill>
                <a:latin typeface="Swis721CnB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Swis721CnBT"/>
              </a:rPr>
              <a:t>fiil</a:t>
            </a:r>
            <a:r>
              <a:rPr lang="en-US" sz="2000" dirty="0" smtClean="0">
                <a:solidFill>
                  <a:srgbClr val="FF0000"/>
                </a:solidFill>
                <a:latin typeface="Swis721CnBT"/>
              </a:rPr>
              <a:t>” </a:t>
            </a:r>
            <a:r>
              <a:rPr lang="en-US" sz="2000" dirty="0" smtClean="0">
                <a:solidFill>
                  <a:srgbClr val="3366CC"/>
                </a:solidFill>
                <a:latin typeface="Swis721CnBT"/>
              </a:rPr>
              <a:t>s are : </a:t>
            </a:r>
            <a:r>
              <a:rPr lang="en-US" sz="2000" dirty="0" smtClean="0">
                <a:latin typeface="Swis721CnBT"/>
              </a:rPr>
              <a:t>- in</a:t>
            </a:r>
            <a:r>
              <a:rPr lang="en-US" sz="2000" dirty="0">
                <a:latin typeface="Swis721CnBT"/>
              </a:rPr>
              <a:t>, </a:t>
            </a:r>
            <a:r>
              <a:rPr lang="en-US" sz="2000" dirty="0" smtClean="0">
                <a:latin typeface="Swis721CnBT"/>
              </a:rPr>
              <a:t>- sin</a:t>
            </a:r>
            <a:r>
              <a:rPr lang="en-US" sz="2000" dirty="0">
                <a:latin typeface="Swis721CnBT"/>
              </a:rPr>
              <a:t>, </a:t>
            </a:r>
            <a:r>
              <a:rPr lang="en-US" sz="2000" dirty="0" smtClean="0">
                <a:latin typeface="Swis721CnBT"/>
              </a:rPr>
              <a:t>- </a:t>
            </a:r>
            <a:r>
              <a:rPr lang="en-US" sz="2000" dirty="0" err="1" smtClean="0">
                <a:latin typeface="Swis721CnBT"/>
              </a:rPr>
              <a:t>iz</a:t>
            </a:r>
            <a:r>
              <a:rPr lang="en-US" sz="2000" dirty="0">
                <a:latin typeface="Swis721CnBT"/>
              </a:rPr>
              <a:t>, </a:t>
            </a:r>
            <a:r>
              <a:rPr lang="en-US" sz="2000" dirty="0" smtClean="0">
                <a:latin typeface="Swis721CnBT"/>
              </a:rPr>
              <a:t>- </a:t>
            </a:r>
            <a:r>
              <a:rPr lang="en-US" sz="2000" dirty="0" err="1" smtClean="0">
                <a:latin typeface="Swis721CnBT"/>
              </a:rPr>
              <a:t>siniz</a:t>
            </a:r>
            <a:r>
              <a:rPr lang="en-US" sz="2000" dirty="0">
                <a:latin typeface="Swis721CnBT"/>
              </a:rPr>
              <a:t>, </a:t>
            </a:r>
            <a:r>
              <a:rPr lang="en-US" sz="2000" dirty="0" smtClean="0">
                <a:latin typeface="Swis721CnBT"/>
              </a:rPr>
              <a:t>- </a:t>
            </a:r>
            <a:r>
              <a:rPr lang="en-US" sz="2000" dirty="0" err="1" smtClean="0">
                <a:latin typeface="Swis721CnBT"/>
              </a:rPr>
              <a:t>ler</a:t>
            </a:r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wis721CnBT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wis721CnBT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wis721CnBT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Swis721CnBT"/>
              </a:rPr>
              <a:t>“</a:t>
            </a:r>
            <a:r>
              <a:rPr lang="en-US" sz="2000" dirty="0" err="1">
                <a:solidFill>
                  <a:srgbClr val="FF0000"/>
                </a:solidFill>
                <a:latin typeface="Swis721CnBT"/>
              </a:rPr>
              <a:t>Ek</a:t>
            </a:r>
            <a:r>
              <a:rPr lang="en-US" sz="2000" dirty="0">
                <a:solidFill>
                  <a:srgbClr val="FF0000"/>
                </a:solidFill>
                <a:latin typeface="Swis721CnB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Swis721CnBT"/>
              </a:rPr>
              <a:t>fiil</a:t>
            </a:r>
            <a:r>
              <a:rPr lang="en-US" sz="2000" dirty="0">
                <a:solidFill>
                  <a:srgbClr val="FF0000"/>
                </a:solidFill>
                <a:latin typeface="Swis721CnBT"/>
              </a:rPr>
              <a:t>” </a:t>
            </a:r>
            <a:r>
              <a:rPr lang="en-US" sz="2000" dirty="0">
                <a:solidFill>
                  <a:srgbClr val="0033CC"/>
                </a:solidFill>
                <a:latin typeface="Swis721CnBT"/>
              </a:rPr>
              <a:t>(TO BE) </a:t>
            </a:r>
            <a:r>
              <a:rPr lang="en-US" sz="2000" dirty="0" smtClean="0">
                <a:latin typeface="Swis721CnBT"/>
              </a:rPr>
              <a:t>is </a:t>
            </a:r>
            <a:r>
              <a:rPr lang="en-US" sz="2000" dirty="0">
                <a:latin typeface="Swis721CnBT"/>
              </a:rPr>
              <a:t>compatible with vowel harmony</a:t>
            </a:r>
            <a:r>
              <a:rPr lang="en-US" sz="2000" dirty="0" smtClean="0">
                <a:latin typeface="Swis721CnBT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wis721CnBT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5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ÜNLÜ UYUMU –</a:t>
            </a:r>
            <a:r>
              <a:rPr lang="en-GB" sz="2500" dirty="0" smtClean="0">
                <a:solidFill>
                  <a:prstClr val="white"/>
                </a:solidFill>
              </a:rPr>
              <a:t> VOWEL</a:t>
            </a:r>
            <a:r>
              <a:rPr lang="tr-TR" sz="2500" dirty="0" smtClean="0">
                <a:solidFill>
                  <a:prstClr val="white"/>
                </a:solidFill>
              </a:rPr>
              <a:t> HARMONY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If the last sound of the noun is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“a”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there will be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the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suffix;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BEN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NASIL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+</a:t>
            </a:r>
            <a:r>
              <a:rPr lang="tr-TR" sz="2000" dirty="0">
                <a:solidFill>
                  <a:srgbClr val="0033CC"/>
                </a:solidFill>
                <a:latin typeface="Arial" panose="020B0604020202020204" pitchFamily="34" charset="0"/>
              </a:rPr>
              <a:t>I</a:t>
            </a:r>
            <a:r>
              <a:rPr lang="en-US" sz="2000" dirty="0">
                <a:solidFill>
                  <a:srgbClr val="0033CC"/>
                </a:solidFill>
                <a:latin typeface="Arial" panose="020B0604020202020204" pitchFamily="34" charset="0"/>
              </a:rPr>
              <a:t>M</a:t>
            </a:r>
            <a:endParaRPr lang="tr-TR" sz="2000" dirty="0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SEN </a:t>
            </a:r>
            <a:r>
              <a:rPr lang="tr-T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NASIL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SIN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O </a:t>
            </a:r>
            <a:r>
              <a:rPr lang="tr-T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NASIL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___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tr-TR" sz="2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BİZ </a:t>
            </a:r>
            <a:r>
              <a:rPr lang="tr-T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NASIL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IZ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SİZ </a:t>
            </a:r>
            <a:r>
              <a:rPr lang="tr-T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NASIL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SINIZ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ONLAR </a:t>
            </a:r>
            <a:r>
              <a:rPr lang="tr-T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NASIL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LAR</a:t>
            </a:r>
            <a:endParaRPr lang="en-GB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53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5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ÜNLÜ UYUMU –</a:t>
            </a:r>
            <a:r>
              <a:rPr lang="en-GB" sz="2500" dirty="0" smtClean="0">
                <a:solidFill>
                  <a:prstClr val="white"/>
                </a:solidFill>
              </a:rPr>
              <a:t> VOWEL</a:t>
            </a:r>
            <a:r>
              <a:rPr lang="tr-TR" sz="2500" dirty="0" smtClean="0">
                <a:solidFill>
                  <a:prstClr val="white"/>
                </a:solidFill>
              </a:rPr>
              <a:t> HARMONY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If the last sound of the noun is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there will be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 the suffix;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BEN </a:t>
            </a:r>
            <a:r>
              <a:rPr lang="tr-TR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ÖĞRETMEN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+</a:t>
            </a:r>
            <a:r>
              <a:rPr lang="tr-TR" sz="2000" dirty="0" smtClean="0">
                <a:solidFill>
                  <a:srgbClr val="0033CC"/>
                </a:solidFill>
                <a:latin typeface="Arial" panose="020B0604020202020204" pitchFamily="34" charset="0"/>
              </a:rPr>
              <a:t>İ</a:t>
            </a:r>
            <a:r>
              <a:rPr lang="en-US" sz="2000" dirty="0" smtClean="0">
                <a:solidFill>
                  <a:srgbClr val="0033CC"/>
                </a:solidFill>
                <a:latin typeface="Arial" panose="020B0604020202020204" pitchFamily="34" charset="0"/>
              </a:rPr>
              <a:t>M</a:t>
            </a:r>
            <a:endParaRPr lang="tr-TR" sz="2000" dirty="0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SEN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ÖĞRETMEN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</a:t>
            </a: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İ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O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ÖĞRETMEN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___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tr-TR" sz="2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BİZ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ÖĞRETMEN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İ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Z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SİZ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ÖĞRETMEN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</a:t>
            </a: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İ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</a:t>
            </a: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İ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Z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ONLAR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ÖĞRETMEN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L</a:t>
            </a: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E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R</a:t>
            </a:r>
            <a:endParaRPr lang="en-GB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6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5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ÜNLÜ UYUMU –</a:t>
            </a:r>
            <a:r>
              <a:rPr lang="en-GB" sz="2500" dirty="0" smtClean="0">
                <a:solidFill>
                  <a:prstClr val="white"/>
                </a:solidFill>
              </a:rPr>
              <a:t> VOWEL</a:t>
            </a:r>
            <a:r>
              <a:rPr lang="tr-TR" sz="2500" dirty="0" smtClean="0">
                <a:solidFill>
                  <a:prstClr val="white"/>
                </a:solidFill>
              </a:rPr>
              <a:t> HARMONY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If the last sound of the noun is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there will be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 the suffix;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BEN </a:t>
            </a:r>
            <a:r>
              <a:rPr lang="tr-TR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YORGUN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+</a:t>
            </a:r>
            <a:r>
              <a:rPr lang="tr-TR" sz="2000" dirty="0">
                <a:solidFill>
                  <a:srgbClr val="0033CC"/>
                </a:solidFill>
                <a:latin typeface="Arial" panose="020B0604020202020204" pitchFamily="34" charset="0"/>
              </a:rPr>
              <a:t>U</a:t>
            </a:r>
            <a:r>
              <a:rPr lang="en-US" sz="2000" dirty="0" smtClean="0">
                <a:solidFill>
                  <a:srgbClr val="0033CC"/>
                </a:solidFill>
                <a:latin typeface="Arial" panose="020B0604020202020204" pitchFamily="34" charset="0"/>
              </a:rPr>
              <a:t>M</a:t>
            </a:r>
            <a:endParaRPr lang="tr-TR" sz="2000" dirty="0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SEN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YORGUN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</a:t>
            </a: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U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O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YORGUN 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___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tr-TR" sz="2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BİZ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YORGUN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tr-TR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U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Z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SİZ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YORGUN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</a:t>
            </a: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U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</a:t>
            </a:r>
            <a:r>
              <a:rPr lang="tr-TR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U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Z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ONLAR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YORGUN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L</a:t>
            </a:r>
            <a:r>
              <a:rPr lang="tr-TR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A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R</a:t>
            </a:r>
            <a:endParaRPr lang="en-GB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61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5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ÜNLÜ UYUMU –</a:t>
            </a:r>
            <a:r>
              <a:rPr lang="en-GB" sz="2500" dirty="0" smtClean="0">
                <a:solidFill>
                  <a:prstClr val="white"/>
                </a:solidFill>
              </a:rPr>
              <a:t> VOWEL</a:t>
            </a:r>
            <a:r>
              <a:rPr lang="tr-TR" sz="2500" dirty="0" smtClean="0">
                <a:solidFill>
                  <a:prstClr val="white"/>
                </a:solidFill>
              </a:rPr>
              <a:t> HARMONY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If the last sound of the noun is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there will be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 the suffix;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BEN </a:t>
            </a:r>
            <a:r>
              <a:rPr lang="tr-TR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ÜZGÜN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+</a:t>
            </a:r>
            <a:r>
              <a:rPr lang="tr-TR" sz="2000" dirty="0" smtClean="0">
                <a:solidFill>
                  <a:srgbClr val="0033CC"/>
                </a:solidFill>
                <a:latin typeface="Arial" panose="020B0604020202020204" pitchFamily="34" charset="0"/>
              </a:rPr>
              <a:t>Ü</a:t>
            </a:r>
            <a:r>
              <a:rPr lang="en-US" sz="2000" dirty="0" smtClean="0">
                <a:solidFill>
                  <a:srgbClr val="0033CC"/>
                </a:solidFill>
                <a:latin typeface="Arial" panose="020B0604020202020204" pitchFamily="34" charset="0"/>
              </a:rPr>
              <a:t>M</a:t>
            </a:r>
            <a:endParaRPr lang="tr-TR" sz="2000" dirty="0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SEN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ÜZGÜN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</a:t>
            </a:r>
            <a:r>
              <a:rPr lang="tr-TR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Ü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O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ÜZGÜN 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___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tr-TR" sz="2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BİZ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ÜZGÜN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Ü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Z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SİZ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ÜZGÜN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</a:t>
            </a:r>
            <a:r>
              <a:rPr lang="tr-TR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Ü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</a:t>
            </a: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Ü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Z</a:t>
            </a:r>
            <a:endParaRPr lang="tr-TR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ONLAR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</a:rPr>
              <a:t>ÜZGÜN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+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L</a:t>
            </a: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E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R</a:t>
            </a:r>
            <a:endParaRPr lang="en-GB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49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THE CONNECTIVE LETTER </a:t>
            </a:r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“</a:t>
            </a:r>
            <a:r>
              <a:rPr lang="tr-TR" sz="28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Y</a:t>
            </a:r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”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If a word ends with a vowel and if it takes a suffix that starts with a vowel, the </a:t>
            </a:r>
            <a:r>
              <a:rPr lang="en-US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connective</a:t>
            </a:r>
            <a:r>
              <a:rPr lang="tr-TR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letter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“y”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comes in between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İYİ</a:t>
            </a: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İM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MUTLU 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+ UM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HASTA 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 IM</a:t>
            </a:r>
            <a:endParaRPr lang="en-GB" sz="2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55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EV ÖDEVİ</a:t>
            </a:r>
            <a:r>
              <a:rPr lang="tr-TR" dirty="0" smtClean="0">
                <a:solidFill>
                  <a:prstClr val="white"/>
                </a:solidFill>
              </a:rPr>
              <a:t/>
            </a:r>
            <a:br>
              <a:rPr lang="tr-TR" dirty="0" smtClean="0">
                <a:solidFill>
                  <a:prstClr val="white"/>
                </a:solidFill>
              </a:rPr>
            </a:br>
            <a:r>
              <a:rPr lang="tr-TR" sz="2400" dirty="0" smtClean="0">
                <a:solidFill>
                  <a:prstClr val="white"/>
                </a:solidFill>
              </a:rPr>
              <a:t>HOMEWORK</a:t>
            </a:r>
            <a:r>
              <a:rPr lang="en-US" sz="2400" dirty="0" smtClean="0">
                <a:solidFill>
                  <a:prstClr val="white"/>
                </a:solidFill>
              </a:rPr>
              <a:t> ASSIGNMENT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Autofit/>
          </a:bodyPr>
          <a:lstStyle/>
          <a:p>
            <a:pPr lvl="0" algn="just">
              <a:lnSpc>
                <a:spcPct val="250000"/>
              </a:lnSpc>
            </a:pP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To write three examples for each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VOWELS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in Turkish;</a:t>
            </a:r>
          </a:p>
          <a:p>
            <a:pPr marL="0" lvl="0" indent="0" algn="ctr">
              <a:lnSpc>
                <a:spcPct val="250000"/>
              </a:lnSpc>
              <a:buNone/>
            </a:pPr>
            <a:r>
              <a:rPr lang="en-US" b="1" i="1" spc="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B</a:t>
            </a:r>
            <a:r>
              <a:rPr lang="tr-TR" b="1" i="1" spc="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AŞARILAR...</a:t>
            </a:r>
            <a:endParaRPr lang="en-US" b="1" i="1" spc="60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</a:endParaRPr>
          </a:p>
          <a:p>
            <a:pPr lvl="0" algn="just">
              <a:lnSpc>
                <a:spcPct val="250000"/>
              </a:lnSpc>
            </a:pPr>
            <a:endParaRPr lang="tr-TR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54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</a:t>
            </a:r>
            <a:r>
              <a:rPr lang="tr-TR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ŞEKKÜRLER...</a:t>
            </a:r>
            <a: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endParaRPr lang="en-GB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32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CW Template_bar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Template_baru</Template>
  <TotalTime>1471</TotalTime>
  <Words>388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Helvetica</vt:lpstr>
      <vt:lpstr>Helvetica LT Std Light</vt:lpstr>
      <vt:lpstr>Swis721CnBT</vt:lpstr>
      <vt:lpstr>Times New Roman</vt:lpstr>
      <vt:lpstr>Wingdings</vt:lpstr>
      <vt:lpstr>OCW Template_baru</vt:lpstr>
      <vt:lpstr>TURKISH 1 (UHF1271)  GENİŞ ZAMAN &amp; ÜNLÜ UYUMU PRESENT TENSE &amp; VOWEL HARMONY</vt:lpstr>
      <vt:lpstr>GENİŞ ZAMAN-PRESENT TENSE</vt:lpstr>
      <vt:lpstr>ÜNLÜ UYUMU – VOWEL HARMONY</vt:lpstr>
      <vt:lpstr>ÜNLÜ UYUMU – VOWEL HARMONY</vt:lpstr>
      <vt:lpstr>ÜNLÜ UYUMU – VOWEL HARMONY</vt:lpstr>
      <vt:lpstr>ÜNLÜ UYUMU – VOWEL HARMONY</vt:lpstr>
      <vt:lpstr>THE CONNECTIVE LETTER “Y”</vt:lpstr>
      <vt:lpstr>EV ÖDEVİ HOMEWORK ASSIGNMENT</vt:lpstr>
      <vt:lpstr>TEŞEKKÜRLER...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pbmsk</cp:lastModifiedBy>
  <cp:revision>273</cp:revision>
  <cp:lastPrinted>2017-07-24T03:54:17Z</cp:lastPrinted>
  <dcterms:created xsi:type="dcterms:W3CDTF">2016-03-03T08:04:10Z</dcterms:created>
  <dcterms:modified xsi:type="dcterms:W3CDTF">2017-09-13T02:03:36Z</dcterms:modified>
</cp:coreProperties>
</file>