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359" r:id="rId3"/>
    <p:sldId id="360" r:id="rId4"/>
    <p:sldId id="361" r:id="rId5"/>
    <p:sldId id="363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94" r:id="rId17"/>
    <p:sldId id="395" r:id="rId18"/>
    <p:sldId id="379" r:id="rId19"/>
    <p:sldId id="380" r:id="rId20"/>
    <p:sldId id="381" r:id="rId21"/>
    <p:sldId id="376" r:id="rId22"/>
    <p:sldId id="396" r:id="rId23"/>
    <p:sldId id="377" r:id="rId24"/>
    <p:sldId id="378" r:id="rId25"/>
    <p:sldId id="382" r:id="rId26"/>
    <p:sldId id="383" r:id="rId27"/>
    <p:sldId id="384" r:id="rId28"/>
    <p:sldId id="387" r:id="rId29"/>
    <p:sldId id="393" r:id="rId30"/>
    <p:sldId id="388" r:id="rId31"/>
    <p:sldId id="389" r:id="rId32"/>
    <p:sldId id="390" r:id="rId33"/>
    <p:sldId id="391" r:id="rId34"/>
    <p:sldId id="392" r:id="rId35"/>
    <p:sldId id="362" r:id="rId36"/>
    <p:sldId id="345" r:id="rId37"/>
  </p:sldIdLst>
  <p:sldSz cx="9144000" cy="6858000" type="screen4x3"/>
  <p:notesSz cx="6797675" cy="9926638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66CC"/>
    <a:srgbClr val="33CCCC"/>
    <a:srgbClr val="006699"/>
    <a:srgbClr val="99FFCC"/>
    <a:srgbClr val="00FFCC"/>
    <a:srgbClr val="00AFA7"/>
    <a:srgbClr val="CCFFFF"/>
    <a:srgbClr val="3366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1" autoAdjust="0"/>
    <p:restoredTop sz="96715" autoAdjust="0"/>
  </p:normalViewPr>
  <p:slideViewPr>
    <p:cSldViewPr snapToObjects="1">
      <p:cViewPr>
        <p:scale>
          <a:sx n="50" d="100"/>
          <a:sy n="50" d="100"/>
        </p:scale>
        <p:origin x="-54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.my/imgres?imgurl=http://www.engineersedge.com/catalog/images/books.JPG&amp;imgrefurl=http://www.engineersedge.com/catalog/index.php/cPath/21?osCsid=75296b063cb411cd67fb&amp;h=308&amp;w=353&amp;sz=31&amp;hl=ms&amp;start=10&amp;tbnid=YJwpYKgxzjcs-M:&amp;tbnh=106&amp;tbnw=121&amp;prev=/images?q=books&amp;gbv=2&amp;svnum=10&amp;hl=m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GEOTECHNICAL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Shear Strength of Soil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70000"/>
              </a:lnSpc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Abdullah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Civil Engineering ad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Resources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0872" y="1187152"/>
            <a:ext cx="8229600" cy="404204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latin typeface="Times New Roman" pitchFamily="18" charset="0"/>
              </a:rPr>
              <a:t>Draw suitable axes (x and y) in a graph paper. The same scale should be used for both axes.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latin typeface="Times New Roman" pitchFamily="18" charset="0"/>
              </a:rPr>
              <a:t>Using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</a:t>
            </a:r>
            <a:r>
              <a:rPr lang="en-US" sz="2400" baseline="-250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and </a:t>
            </a:r>
            <a:r>
              <a:rPr lang="en-US" sz="2400" baseline="-25000" dirty="0" smtClean="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values obtained from several </a:t>
            </a:r>
            <a:r>
              <a:rPr lang="en-US" sz="2400" dirty="0" err="1" smtClean="0">
                <a:latin typeface="Times New Roman" pitchFamily="18" charset="0"/>
                <a:sym typeface="Symbol" pitchFamily="18" charset="2"/>
              </a:rPr>
              <a:t>triaxial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tests, draw a semicircle.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Draw a straight tangent line (touch both semicircles, if possible) to the semicircles.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The straight line is called the Strength Envelope @ Failure Envelope @ Mohr’s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nvelope.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c value obtained from the y-axis while  value obtained from the gradient of the strength envelope.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304800"/>
            <a:ext cx="911787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76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295400" y="1143000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1047750" y="1809750"/>
            <a:ext cx="4533900" cy="150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968500" y="2749550"/>
            <a:ext cx="2025650" cy="1968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3149600" y="2235200"/>
            <a:ext cx="2921000" cy="2882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8" name="Rectangle 10"/>
          <p:cNvSpPr>
            <a:spLocks noChangeArrowheads="1"/>
          </p:cNvSpPr>
          <p:nvPr/>
        </p:nvSpPr>
        <p:spPr bwMode="auto">
          <a:xfrm>
            <a:off x="1314450" y="3771900"/>
            <a:ext cx="6705600" cy="1435100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14350" y="371475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011213" y="836712"/>
            <a:ext cx="752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 dirty="0">
                <a:latin typeface="Symbol" pitchFamily="18" charset="2"/>
              </a:rPr>
              <a:t>t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791450" y="3333750"/>
            <a:ext cx="923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 dirty="0">
                <a:latin typeface="Symbol" pitchFamily="18" charset="2"/>
              </a:rPr>
              <a:t>s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905500" y="3676650"/>
            <a:ext cx="923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Symbol" pitchFamily="18" charset="2"/>
              </a:rPr>
              <a:t>s</a:t>
            </a:r>
            <a:r>
              <a:rPr lang="en-US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71800" y="3695700"/>
            <a:ext cx="923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Symbol" pitchFamily="18" charset="2"/>
              </a:rPr>
              <a:t>s</a:t>
            </a:r>
            <a:r>
              <a:rPr lang="en-US" b="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979215" y="2899792"/>
            <a:ext cx="352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 dirty="0">
                <a:latin typeface="Times New Roman" pitchFamily="18" charset="0"/>
              </a:rPr>
              <a:t>c</a:t>
            </a:r>
          </a:p>
        </p:txBody>
      </p:sp>
      <p:graphicFrame>
        <p:nvGraphicFramePr>
          <p:cNvPr id="15" name="Object 17"/>
          <p:cNvGraphicFramePr>
            <a:graphicFrameLocks/>
          </p:cNvGraphicFramePr>
          <p:nvPr/>
        </p:nvGraphicFramePr>
        <p:xfrm>
          <a:off x="5791200" y="1552575"/>
          <a:ext cx="2762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3" imgW="6094080" imgH="4063680" progId="Equation.2">
                  <p:embed/>
                </p:oleObj>
              </mc:Choice>
              <mc:Fallback>
                <p:oleObj name="Equation" r:id="rId3" imgW="6094080" imgH="40636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8954" b="94008"/>
                      <a:stretch>
                        <a:fillRect/>
                      </a:stretch>
                    </p:blipFill>
                    <p:spPr bwMode="auto">
                      <a:xfrm>
                        <a:off x="5791200" y="1552575"/>
                        <a:ext cx="27622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84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911787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TYPES OF TRIAXIAL TEST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96752"/>
            <a:ext cx="8229600" cy="5181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 are many test variations. Those used most in practice are:</a:t>
            </a:r>
          </a:p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 2"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pitchFamily="2" charset="2"/>
              <a:buChar char="o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UU (unconsolidated undrained) test.</a:t>
            </a:r>
          </a:p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Cell / lateral pressure is applied without allowing drainage. Then keeping cell pressure constant, increase deviator / axial load to failure without drainage.</a:t>
            </a:r>
          </a:p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 2"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pitchFamily="2" charset="2"/>
              <a:buChar char="o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 (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isotropically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consolidated undrained) test.</a:t>
            </a:r>
          </a:p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Drainage allowed during cell pressure application. Then without allowing further drainage increase deviator / axial load, keeping cell pressure constant as for UU test.</a:t>
            </a:r>
          </a:p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 2"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pitchFamily="2" charset="2"/>
              <a:buChar char="o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CD (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isotropically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consolidated drained)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test.</a:t>
            </a:r>
          </a:p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Similar to CU except that as deviator stress is increased drainage is permitted.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2276"/>
              </p:ext>
            </p:extLst>
          </p:nvPr>
        </p:nvGraphicFramePr>
        <p:xfrm>
          <a:off x="179512" y="1101849"/>
          <a:ext cx="8702271" cy="4991447"/>
        </p:xfrm>
        <a:graphic>
          <a:graphicData uri="http://schemas.openxmlformats.org/drawingml/2006/table">
            <a:tbl>
              <a:tblPr/>
              <a:tblGrid>
                <a:gridCol w="1725237"/>
                <a:gridCol w="3227167"/>
                <a:gridCol w="3749867"/>
              </a:tblGrid>
              <a:tr h="335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 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Step 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Step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28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Consolidated drained,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Apply chamber pressure,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. Allow complete drainage, so pore water pressure (u = u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 developed is 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Apply axial stress,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slowly. Allow drainage, so pore water pressure (u =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 developed through application of 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is zero. At failure,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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; total pore water pressure,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f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=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+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17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Consolidated undrained,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Apply chamber pressure,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. Allow complete drainage, so pore water pressure (u = u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 developed is 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Apply axial stress,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Do not allow drainage (u =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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0). At failure,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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; pore water pressure,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 =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f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=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+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0 +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(f)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608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Unconsolidated undrained,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Apply chamber pressure,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. Do not allow drainage, so pore water pressure (u = u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 developed through application of 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is not 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Apply axial stress,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Do not allow drainage (u =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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0). At failure,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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; pore water pressure, u =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f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=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+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r>
                        <a:rPr kumimoji="0" lang="en-US" sz="18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(f)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6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9144000" cy="659352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/>
              <a:t>ADVANTAGES</a:t>
            </a:r>
            <a:endParaRPr lang="en-US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7248" y="1268760"/>
            <a:ext cx="8221216" cy="4038600"/>
          </a:xfrm>
        </p:spPr>
        <p:txBody>
          <a:bodyPr>
            <a:normAutofit/>
          </a:bodyPr>
          <a:lstStyle/>
          <a:p>
            <a:pPr marL="469900" indent="-469900">
              <a:buClr>
                <a:schemeClr val="accent2"/>
              </a:buClr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Specimens are subjected to (approximately) uniform stresses and strains.</a:t>
            </a:r>
          </a:p>
          <a:p>
            <a:pPr marL="469900" indent="-469900">
              <a:buClr>
                <a:schemeClr val="accent2"/>
              </a:buClr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complete stress-strain-strength behavior can be investigated.</a:t>
            </a:r>
          </a:p>
          <a:p>
            <a:pPr marL="469900" indent="-469900">
              <a:buClr>
                <a:schemeClr val="accent2"/>
              </a:buClr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Drained and undrained tests can be performed.</a:t>
            </a:r>
          </a:p>
          <a:p>
            <a:pPr marL="469900" indent="-469900">
              <a:buClr>
                <a:schemeClr val="accent2"/>
              </a:buClr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Pore water pressures can be measured in undrained tests, allowing effective stresses to be determined.</a:t>
            </a:r>
          </a:p>
          <a:p>
            <a:pPr marL="469900" indent="-469900">
              <a:buClr>
                <a:schemeClr val="accent2"/>
              </a:buClr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Different combinations of cell pressure and axial stress can be applied.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5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911787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WORK EXAMPLE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9750" y="1124744"/>
            <a:ext cx="80645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a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trixial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are as follows :</a:t>
            </a:r>
          </a:p>
        </p:txBody>
      </p:sp>
      <p:graphicFrame>
        <p:nvGraphicFramePr>
          <p:cNvPr id="9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314"/>
              </p:ext>
            </p:extLst>
          </p:nvPr>
        </p:nvGraphicFramePr>
        <p:xfrm>
          <a:off x="391554" y="1882512"/>
          <a:ext cx="8334766" cy="2194560"/>
        </p:xfrm>
        <a:graphic>
          <a:graphicData uri="http://schemas.openxmlformats.org/drawingml/2006/table">
            <a:tbl>
              <a:tblPr/>
              <a:tblGrid>
                <a:gridCol w="1878790"/>
                <a:gridCol w="3678321"/>
                <a:gridCol w="2777655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No of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Chamber confining pressure,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Deviator stress at failure, kN/m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611188" y="4313783"/>
            <a:ext cx="79930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the shear strength envelope and determine the shear strength parameters of the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21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116632"/>
            <a:ext cx="8001000" cy="1216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 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556792"/>
            <a:ext cx="8397875" cy="4700588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table.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AutoNum type="arabicPeriod" startAt="2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Using the graph paper (same scale on both axis), draw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mohr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envelope and sketch the tangent line.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Check the interception on y-axis and the gradient of the line.</a:t>
            </a:r>
          </a:p>
        </p:txBody>
      </p:sp>
      <p:graphicFrame>
        <p:nvGraphicFramePr>
          <p:cNvPr id="5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40900"/>
              </p:ext>
            </p:extLst>
          </p:nvPr>
        </p:nvGraphicFramePr>
        <p:xfrm>
          <a:off x="611188" y="2204864"/>
          <a:ext cx="7945437" cy="1828800"/>
        </p:xfrm>
        <a:graphic>
          <a:graphicData uri="http://schemas.openxmlformats.org/drawingml/2006/table">
            <a:tbl>
              <a:tblPr/>
              <a:tblGrid>
                <a:gridCol w="1657350"/>
                <a:gridCol w="2314575"/>
                <a:gridCol w="1985962"/>
                <a:gridCol w="19875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No of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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kN/m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kN/m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611188" y="870992"/>
            <a:ext cx="3887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latin typeface="Times New Roman" pitchFamily="18" charset="0"/>
              </a:rPr>
              <a:t>Hint : </a:t>
            </a:r>
            <a:r>
              <a:rPr lang="en-US" sz="2400" b="0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en-US" sz="2400" b="0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b="0" dirty="0">
                <a:latin typeface="Times New Roman" pitchFamily="18" charset="0"/>
                <a:sym typeface="Symbol" pitchFamily="18" charset="2"/>
              </a:rPr>
              <a:t> = </a:t>
            </a:r>
            <a:r>
              <a:rPr lang="en-US" sz="2400" b="0" baseline="-25000" dirty="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400" b="0" dirty="0">
                <a:latin typeface="Times New Roman" pitchFamily="18" charset="0"/>
                <a:sym typeface="Symbol" pitchFamily="18" charset="2"/>
              </a:rPr>
              <a:t> + 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341784"/>
            <a:ext cx="9117874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UNCONFINED COMPRESSION TEST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518864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special type of UU test (</a:t>
            </a:r>
            <a:r>
              <a:rPr lang="en-US" sz="2400" dirty="0" err="1" smtClean="0"/>
              <a:t>triaxial</a:t>
            </a:r>
            <a:r>
              <a:rPr lang="en-US" sz="2400" dirty="0" smtClean="0"/>
              <a:t> test) that is commonly used for clay specimen.</a:t>
            </a:r>
          </a:p>
          <a:p>
            <a:r>
              <a:rPr lang="el-GR" sz="2400" dirty="0" smtClean="0">
                <a:cs typeface="Arial" charset="0"/>
              </a:rPr>
              <a:t>σ</a:t>
            </a:r>
            <a:r>
              <a:rPr lang="en-US" sz="2400" baseline="-25000" dirty="0" smtClean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 = 0</a:t>
            </a:r>
          </a:p>
          <a:p>
            <a:r>
              <a:rPr lang="en-US" sz="2400" dirty="0" smtClean="0">
                <a:cs typeface="Arial" charset="0"/>
              </a:rPr>
              <a:t>Axial load rapidly applied to the specimens to cause failure.</a:t>
            </a:r>
          </a:p>
          <a:p>
            <a:r>
              <a:rPr lang="en-US" sz="2400" dirty="0" smtClean="0">
                <a:cs typeface="Arial" charset="0"/>
              </a:rPr>
              <a:t>At failure the total minor principal stress is zero and total major stress is </a:t>
            </a:r>
            <a:r>
              <a:rPr lang="el-GR" sz="2400" dirty="0" smtClean="0">
                <a:cs typeface="Arial" charset="0"/>
              </a:rPr>
              <a:t>σ</a:t>
            </a:r>
            <a:r>
              <a:rPr lang="en-US" sz="2400" baseline="-25000" dirty="0" smtClean="0">
                <a:cs typeface="Arial" charset="0"/>
              </a:rPr>
              <a:t>1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47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4704"/>
            <a:ext cx="889317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TYPICAL RESULT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955" y="5718152"/>
            <a:ext cx="2783357" cy="63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31640" y="476672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61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48005"/>
            <a:ext cx="9117874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Relationship of Consistency and </a:t>
            </a:r>
            <a:br>
              <a:rPr lang="en-US" sz="3200" dirty="0" smtClean="0"/>
            </a:br>
            <a:r>
              <a:rPr lang="en-US" sz="3200" dirty="0" smtClean="0"/>
              <a:t>Unconfined Compression Strength of Clays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4010"/>
              </p:ext>
            </p:extLst>
          </p:nvPr>
        </p:nvGraphicFramePr>
        <p:xfrm>
          <a:off x="1403648" y="2275304"/>
          <a:ext cx="6096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Consistency</a:t>
                      </a:r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</a:t>
                      </a:r>
                      <a:r>
                        <a:rPr lang="en-US" sz="2000" baseline="-25000" dirty="0" smtClean="0"/>
                        <a:t>u</a:t>
                      </a:r>
                      <a:endParaRPr lang="en-US" sz="20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ton/ft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/m</a:t>
                      </a:r>
                      <a:r>
                        <a:rPr lang="en-US" sz="2000" baseline="30000" dirty="0" smtClean="0"/>
                        <a:t>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Very soft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– 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– 24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Soft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0.25 –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24 – 48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Medium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0.5 –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48 – 96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Stiff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 –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96 – 192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Very stiff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 –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192 – 383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Hard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 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 383</a:t>
                      </a:r>
                      <a:endParaRPr lang="en-US" sz="2000" dirty="0" smtClean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65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944216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AU" sz="2100" dirty="0" smtClean="0">
                <a:latin typeface="Helvetica LT Std Light"/>
              </a:rPr>
              <a:t>This chapter </a:t>
            </a:r>
            <a:r>
              <a:rPr lang="en-AU" sz="2100" dirty="0">
                <a:latin typeface="Helvetica LT Std Light"/>
              </a:rPr>
              <a:t>provides further discussion and explanation related to </a:t>
            </a:r>
            <a:r>
              <a:rPr lang="en-AU" sz="2100" dirty="0" smtClean="0">
                <a:latin typeface="Helvetica LT Std Light"/>
              </a:rPr>
              <a:t>shear strength of soil.</a:t>
            </a:r>
          </a:p>
          <a:p>
            <a:pPr marL="457200" lvl="1" indent="0">
              <a:buNone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US" sz="2100" dirty="0" smtClean="0">
                <a:latin typeface="Helvetica LT Std Light"/>
              </a:rPr>
              <a:t>Apply various method of laboratory test to evaluate shear strength of soil.</a:t>
            </a:r>
            <a:endParaRPr lang="en-GB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7" y="4019279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8649" y="3645024"/>
            <a:ext cx="6303591" cy="303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References</a:t>
            </a:r>
          </a:p>
          <a:p>
            <a:pPr lvl="1"/>
            <a:r>
              <a:rPr lang="en-US" sz="1800" dirty="0" smtClean="0">
                <a:latin typeface="Helvetica LT Std Light"/>
              </a:rPr>
              <a:t>Das, B.M., “Principles of Geotechnical Engineering, 5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Thomson Learning (2002).</a:t>
            </a:r>
          </a:p>
          <a:p>
            <a:pPr lvl="1"/>
            <a:r>
              <a:rPr lang="en-US" sz="1800" dirty="0" err="1" smtClean="0">
                <a:latin typeface="Helvetica LT Std Light"/>
              </a:rPr>
              <a:t>Budhu</a:t>
            </a:r>
            <a:r>
              <a:rPr lang="en-US" sz="1800" dirty="0" smtClean="0">
                <a:latin typeface="Helvetica LT Std Light"/>
              </a:rPr>
              <a:t>, M., “Soil Mechanics and Foundations, 3</a:t>
            </a:r>
            <a:r>
              <a:rPr lang="en-US" sz="1800" baseline="30000" dirty="0" smtClean="0">
                <a:latin typeface="Helvetica LT Std Light"/>
              </a:rPr>
              <a:t>rd</a:t>
            </a:r>
            <a:r>
              <a:rPr lang="en-US" sz="1800" dirty="0" smtClean="0">
                <a:latin typeface="Helvetica LT Std Light"/>
              </a:rPr>
              <a:t> edition”, John Wiley and Sons (2010).</a:t>
            </a:r>
          </a:p>
          <a:p>
            <a:pPr lvl="1"/>
            <a:r>
              <a:rPr lang="en-US" sz="1800" dirty="0" smtClean="0">
                <a:latin typeface="Helvetica LT Std Light"/>
              </a:rPr>
              <a:t>Liu, C. &amp; </a:t>
            </a:r>
            <a:r>
              <a:rPr lang="en-US" sz="1800" dirty="0" err="1" smtClean="0">
                <a:latin typeface="Helvetica LT Std Light"/>
              </a:rPr>
              <a:t>Evett</a:t>
            </a:r>
            <a:r>
              <a:rPr lang="en-US" sz="1800" dirty="0" smtClean="0">
                <a:latin typeface="Helvetica LT Std Light"/>
              </a:rPr>
              <a:t>, J.B., “Soils and Foundations, 7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Prentice Hall (2008).</a:t>
            </a:r>
          </a:p>
          <a:p>
            <a:pPr lvl="1"/>
            <a:r>
              <a:rPr lang="en-US" sz="1800" dirty="0" smtClean="0">
                <a:latin typeface="Helvetica LT Std Light"/>
              </a:rPr>
              <a:t>Whitlow, R., “Basic Soil Mechanics”, Prentice Hall (2004).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Shear Strength of Soil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VANE SHEAR TEST</a:t>
            </a:r>
            <a:endParaRPr lang="en-US" sz="32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36157" y="2086912"/>
            <a:ext cx="42843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/>
              <a:t>Vane shear apparatus : consists of four thin, equal sized steel plates welded to a steel torque </a:t>
            </a:r>
            <a:r>
              <a:rPr lang="en-US" sz="2400" b="0" dirty="0" smtClean="0"/>
              <a:t>rod.</a:t>
            </a:r>
            <a:endParaRPr lang="en-US" sz="2400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pic>
        <p:nvPicPr>
          <p:cNvPr id="13" name="Picture 32" descr="http://www.geoengineer.org/photos/va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2031"/>
            <a:ext cx="3528393" cy="46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4" y="836712"/>
            <a:ext cx="7934346" cy="537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1531" y="6190412"/>
            <a:ext cx="783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Vane shear tester (</a:t>
            </a:r>
            <a:r>
              <a:rPr lang="en-US" sz="1200" dirty="0" err="1" smtClean="0"/>
              <a:t>Budhu</a:t>
            </a:r>
            <a:r>
              <a:rPr lang="en-US" sz="1200" dirty="0" smtClean="0"/>
              <a:t>, 2010)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201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TEST PROCEDURE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46856" y="1340768"/>
            <a:ext cx="82296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This test is used to determine shear strength of cohesive soils.</a:t>
            </a:r>
          </a:p>
          <a:p>
            <a:r>
              <a:rPr lang="en-US" sz="2400" dirty="0" smtClean="0">
                <a:latin typeface="Times New Roman" pitchFamily="18" charset="0"/>
              </a:rPr>
              <a:t>Normally done in-situ on  a soft clayey soil (cohesive soil).</a:t>
            </a:r>
          </a:p>
          <a:p>
            <a:r>
              <a:rPr lang="en-US" sz="2400" dirty="0" smtClean="0">
                <a:latin typeface="Times New Roman" pitchFamily="18" charset="0"/>
              </a:rPr>
              <a:t>The vane is pushed into the soil.</a:t>
            </a:r>
          </a:p>
          <a:p>
            <a:r>
              <a:rPr lang="en-US" sz="2400" dirty="0" err="1" smtClean="0">
                <a:latin typeface="Times New Roman" pitchFamily="18" charset="0"/>
              </a:rPr>
              <a:t>Torque,T</a:t>
            </a:r>
            <a:r>
              <a:rPr lang="en-US" sz="2400" dirty="0" smtClean="0">
                <a:latin typeface="Times New Roman" pitchFamily="18" charset="0"/>
              </a:rPr>
              <a:t> is applied at the top of the torque rod to rotate the vane at a uniform speed.</a:t>
            </a:r>
          </a:p>
          <a:p>
            <a:r>
              <a:rPr lang="en-US" sz="2400" dirty="0" smtClean="0">
                <a:latin typeface="Times New Roman" pitchFamily="18" charset="0"/>
              </a:rPr>
              <a:t>A cylinder of soil (height h &amp; diameter d) will resist the torque until the soil fails.</a:t>
            </a:r>
          </a:p>
          <a:p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212924" y="4702100"/>
            <a:ext cx="46795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latin typeface="Times New Roman" pitchFamily="18" charset="0"/>
                <a:sym typeface="Symbol" pitchFamily="18" charset="2"/>
              </a:rPr>
              <a:t>where  = coefficient of shear strength   	   </a:t>
            </a:r>
            <a:r>
              <a:rPr lang="en-US" sz="2000" b="0" dirty="0" smtClean="0">
                <a:latin typeface="Times New Roman" pitchFamily="18" charset="0"/>
                <a:sym typeface="Symbol" pitchFamily="18" charset="2"/>
              </a:rPr>
              <a:t>	mobilization </a:t>
            </a:r>
            <a:r>
              <a:rPr lang="en-US" sz="2000" b="0" dirty="0">
                <a:latin typeface="Times New Roman" pitchFamily="18" charset="0"/>
                <a:sym typeface="Symbol" pitchFamily="18" charset="2"/>
              </a:rPr>
              <a:t>at the end of </a:t>
            </a:r>
            <a:r>
              <a:rPr lang="en-US" sz="2000" b="0" dirty="0" smtClean="0">
                <a:latin typeface="Times New Roman" pitchFamily="18" charset="0"/>
                <a:sym typeface="Symbol" pitchFamily="18" charset="2"/>
              </a:rPr>
              <a:t>soil  	 		cylinder.</a:t>
            </a:r>
          </a:p>
          <a:p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              = 1/2 @ 2/3 @ 3/5 </a:t>
            </a:r>
            <a:endParaRPr lang="en-US" sz="2000" b="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9592" y="4509120"/>
            <a:ext cx="3096344" cy="1800225"/>
          </a:xfrm>
          <a:prstGeom prst="rect">
            <a:avLst/>
          </a:prstGeom>
          <a:solidFill>
            <a:srgbClr val="0099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64227"/>
              </p:ext>
            </p:extLst>
          </p:nvPr>
        </p:nvGraphicFramePr>
        <p:xfrm>
          <a:off x="1073316" y="4678808"/>
          <a:ext cx="2778604" cy="14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3" imgW="1333500" imgH="673100" progId="Equation.3">
                  <p:embed/>
                </p:oleObj>
              </mc:Choice>
              <mc:Fallback>
                <p:oleObj name="Equation" r:id="rId3" imgW="13335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316" y="4678808"/>
                        <a:ext cx="2778604" cy="141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82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971128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Bjerrum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(1974) showed that as the plasticity of soils increases, cu obtained from VST may give results that are unsafe for foundation design. Therefore, he suggested that some correction should be made :</a:t>
            </a:r>
          </a:p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Morris and Williams (1994) gave the correlations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 as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487760" y="2564904"/>
            <a:ext cx="632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(design)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(VST)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where 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correction factor = 1.7 - 0.54log(PI) </a:t>
            </a:r>
            <a:endParaRPr kumimoji="0" lang="en-US" sz="36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990600" y="4725144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1.18e</a:t>
            </a:r>
            <a:r>
              <a:rPr lang="en-US" sz="2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0.08(PI)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+ 0.57 	(for PI 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7.01e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-0.08(LL)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+ 0.57 	(for LL 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09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1732756"/>
            <a:ext cx="8001000" cy="4000500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	Ring shear test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	Cone penetration test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(ASTM D3441 and D5778)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	Standard penetration test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(ASTM D1586)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Penetrometer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</a:t>
            </a:r>
          </a:p>
        </p:txBody>
      </p:sp>
      <p:sp>
        <p:nvSpPr>
          <p:cNvPr id="4" name="AutoShape 5"/>
          <p:cNvSpPr>
            <a:spLocks/>
          </p:cNvSpPr>
          <p:nvPr/>
        </p:nvSpPr>
        <p:spPr bwMode="auto">
          <a:xfrm>
            <a:off x="5257800" y="2418556"/>
            <a:ext cx="127000" cy="2447925"/>
          </a:xfrm>
          <a:prstGeom prst="rightBrace">
            <a:avLst>
              <a:gd name="adj1" fmla="val 28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46725" y="3369618"/>
            <a:ext cx="2769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Verdana" pitchFamily="34" charset="0"/>
              </a:rPr>
              <a:t>Field test</a:t>
            </a:r>
            <a:endParaRPr lang="en-US" sz="1800" b="0" dirty="0">
              <a:latin typeface="Verdana" pitchFamily="34" charset="0"/>
            </a:endParaRPr>
          </a:p>
        </p:txBody>
      </p:sp>
      <p:pic>
        <p:nvPicPr>
          <p:cNvPr id="6" name="Picture 11" descr="book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509120"/>
            <a:ext cx="20161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/>
          <p:cNvSpPr>
            <a:spLocks/>
          </p:cNvSpPr>
          <p:nvPr/>
        </p:nvSpPr>
        <p:spPr bwMode="auto">
          <a:xfrm>
            <a:off x="5244737" y="1732756"/>
            <a:ext cx="101488" cy="581025"/>
          </a:xfrm>
          <a:prstGeom prst="rightBrace">
            <a:avLst>
              <a:gd name="adj1" fmla="val 462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62600" y="1835532"/>
            <a:ext cx="2994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latin typeface="Verdana" pitchFamily="34" charset="0"/>
              </a:rPr>
              <a:t>Laboratory </a:t>
            </a:r>
            <a:r>
              <a:rPr lang="en-US" sz="1800" b="0" dirty="0" smtClean="0">
                <a:latin typeface="Verdana" pitchFamily="34" charset="0"/>
              </a:rPr>
              <a:t>test </a:t>
            </a:r>
            <a:endParaRPr lang="en-US" sz="1800" b="0" dirty="0">
              <a:latin typeface="Verdan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2343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OTHER METHOD TO </a:t>
            </a:r>
          </a:p>
          <a:p>
            <a:r>
              <a:rPr lang="en-US" sz="3200" dirty="0" smtClean="0"/>
              <a:t>DETERMINE SOIL’S SHEAR STRENGTH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75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tress path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 A convenient way of plotting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triaxial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 data is through  diagrams called stress paths.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Stress path = line that connects a series of point, each of which represents a successive stress state experienced by a soil specimen during the process of a test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Lamb (1964) suggested a new coordinate system of p’ versus q’ where,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3276600"/>
            <a:ext cx="7693025" cy="2428875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18720"/>
            <a:ext cx="4264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9632" y="3932857"/>
            <a:ext cx="6336704" cy="576263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82681" y="3975248"/>
            <a:ext cx="599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Stress path = diagrams/graphs of stress changes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Stress path in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/ space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Stress path in 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/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space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Stress path in t’/s’ space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Stress path in q’/p’ space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045937" y="2296994"/>
            <a:ext cx="144462" cy="1655763"/>
          </a:xfrm>
          <a:prstGeom prst="rightBrace">
            <a:avLst>
              <a:gd name="adj1" fmla="val 9551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70605" y="2492896"/>
            <a:ext cx="1511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</a:rPr>
              <a:t>Advance level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TYPES OF STRESS PATH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60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395536" y="3861048"/>
            <a:ext cx="8352928" cy="242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Results of </a:t>
            </a:r>
            <a:r>
              <a:rPr lang="en-US" sz="2400" dirty="0" err="1" smtClean="0"/>
              <a:t>triaxial</a:t>
            </a:r>
            <a:r>
              <a:rPr lang="en-US" sz="2400" dirty="0" smtClean="0"/>
              <a:t> tests can be represented by stress path.</a:t>
            </a:r>
          </a:p>
          <a:p>
            <a:r>
              <a:rPr lang="en-US" sz="2400" dirty="0" smtClean="0"/>
              <a:t>Consider a normally consolidated clay subjected to an </a:t>
            </a:r>
            <a:r>
              <a:rPr lang="en-US" sz="2400" dirty="0" err="1" smtClean="0"/>
              <a:t>isotropically</a:t>
            </a:r>
            <a:r>
              <a:rPr lang="en-US" sz="2400" dirty="0" smtClean="0"/>
              <a:t> consolidated-drained </a:t>
            </a:r>
            <a:r>
              <a:rPr lang="en-US" sz="2400" dirty="0" err="1" smtClean="0"/>
              <a:t>triaxial</a:t>
            </a:r>
            <a:r>
              <a:rPr lang="en-US" sz="2400" dirty="0" smtClean="0"/>
              <a:t> test. </a:t>
            </a:r>
          </a:p>
          <a:p>
            <a:r>
              <a:rPr lang="en-US" sz="2400" dirty="0" smtClean="0"/>
              <a:t>At the beginning of the test, the </a:t>
            </a:r>
            <a:r>
              <a:rPr lang="en-US" sz="2400" dirty="0" err="1" smtClean="0"/>
              <a:t>deviatoric</a:t>
            </a:r>
            <a:r>
              <a:rPr lang="en-US" sz="2400" dirty="0" smtClean="0"/>
              <a:t> stress σ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 = σ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’ = σ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so,</a:t>
            </a:r>
          </a:p>
          <a:p>
            <a:pPr>
              <a:buFont typeface="Arial"/>
              <a:buNone/>
            </a:pP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589240"/>
            <a:ext cx="5328592" cy="85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083"/>
            <a:ext cx="5832648" cy="361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8533" y="3584049"/>
            <a:ext cx="783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Stress path for a consolidated drained </a:t>
            </a:r>
            <a:r>
              <a:rPr lang="en-US" sz="1200" dirty="0" err="1" smtClean="0"/>
              <a:t>triaxial</a:t>
            </a:r>
            <a:r>
              <a:rPr lang="en-US" sz="1200" dirty="0" smtClean="0"/>
              <a:t> test on a normally consolidated clay 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40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980728"/>
            <a:ext cx="8136904" cy="46386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p’ and q’ will plot as point I </a:t>
            </a:r>
            <a:r>
              <a:rPr lang="en-US" sz="2600" dirty="0" smtClean="0"/>
              <a:t>(in previous figure)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As the load is increased, the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deviatoric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stress σ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= σ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+ &lt;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</a:t>
            </a:r>
            <a:r>
              <a:rPr kumimoji="0" lang="en-US" sz="2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σ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= σ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the Mohr circle A corresponds to that state.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/>
              <a:t>These two equations plot as point D’ at the top of the Mohr circle A.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15774"/>
            <a:ext cx="5658644" cy="157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13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56" y="1124744"/>
            <a:ext cx="8229600" cy="50292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successive plot of p’ and q’ will continue this straight line that is at an angle of 45° with respect to the p’ axis.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Eventually we will reach the point D on the Mohr circle B, and the sample fails (it has reached the modified failure envelope).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this, q ' = p '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tanα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68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US" sz="2400" dirty="0"/>
              <a:t>Laboratory test to determine shear strength parameters ;   </a:t>
            </a:r>
            <a:r>
              <a:rPr lang="en-US" sz="2400" dirty="0" err="1"/>
              <a:t>T</a:t>
            </a:r>
            <a:r>
              <a:rPr lang="en-US" sz="2400" dirty="0" err="1" smtClean="0"/>
              <a:t>riaxial</a:t>
            </a:r>
            <a:r>
              <a:rPr lang="en-US" sz="2400" dirty="0" smtClean="0"/>
              <a:t> </a:t>
            </a:r>
            <a:r>
              <a:rPr lang="en-US" sz="2400" dirty="0"/>
              <a:t>test, vane shear test, unconfined compression </a:t>
            </a:r>
            <a:r>
              <a:rPr lang="en-US" sz="2400" dirty="0" smtClean="0"/>
              <a:t>test</a:t>
            </a:r>
          </a:p>
          <a:p>
            <a:r>
              <a:rPr lang="en-US" sz="2400" dirty="0" smtClean="0"/>
              <a:t>Stress path</a:t>
            </a:r>
          </a:p>
          <a:p>
            <a:r>
              <a:rPr lang="en-US" sz="2400" dirty="0" smtClean="0"/>
              <a:t>Sensitivity and </a:t>
            </a:r>
            <a:r>
              <a:rPr lang="en-US" sz="2400" dirty="0" err="1" smtClean="0"/>
              <a:t>thixotrophy</a:t>
            </a:r>
            <a:endParaRPr lang="en-US" sz="2400" dirty="0"/>
          </a:p>
          <a:p>
            <a:r>
              <a:rPr lang="en-US" sz="2400" dirty="0" smtClean="0"/>
              <a:t>Conclusion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>
                <a:effectLst/>
              </a:rPr>
              <a:t>ensitivity &amp; </a:t>
            </a:r>
            <a:r>
              <a:rPr lang="en-US" dirty="0" err="1" smtClean="0">
                <a:effectLst/>
              </a:rPr>
              <a:t>thixotrophy</a:t>
            </a:r>
            <a:endParaRPr lang="en-US" dirty="0">
              <a:effectLst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naturally deposited clay soils, unconfined compression strength is reduced greatly when the soils are tested after remolding without any change in moisture content.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property is called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loss of strength of clay soils due to remolding is primarily due to the destruction of the clay particle structure that was developed during the original process of sedimentation.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If, however, after remolding a soil specimen is kept in an undisturbed state (that is, without any change of moisture content), it will continue to gain strength with time.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phenomenon is referred to as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thixotropy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0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3250" y="1077144"/>
            <a:ext cx="8001000" cy="4267200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Sensitivity =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unconfined compression 			strength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clay soils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due to remolding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changes in the moisture content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Degree of sensitivity, S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853566"/>
              </p:ext>
            </p:extLst>
          </p:nvPr>
        </p:nvGraphicFramePr>
        <p:xfrm>
          <a:off x="3995936" y="2420888"/>
          <a:ext cx="1849718" cy="127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3" imgW="685800" imgH="469900" progId="Equation.3">
                  <p:embed/>
                </p:oleObj>
              </mc:Choice>
              <mc:Fallback>
                <p:oleObj name="Equation" r:id="rId3" imgW="685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420888"/>
                        <a:ext cx="1849718" cy="1275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1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39725" y="837456"/>
            <a:ext cx="8480747" cy="12954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may range from 1 to 8 or might be reached as high as 80 (flocculent marine clay deposits)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68313" y="2388171"/>
            <a:ext cx="849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8313" y="2243708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27088" y="2243708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331913" y="2243708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051050" y="2243708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86113" y="2243708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916488" y="2243708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004050" y="2243708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8359775" y="159600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8367713" y="2243708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8172450" y="2243708"/>
            <a:ext cx="4318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8164513" y="2532633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8308975" y="2532633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50825" y="2677096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Verdana" pitchFamily="34" charset="0"/>
              </a:rPr>
              <a:t>1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908175" y="2685033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Verdana" pitchFamily="34" charset="0"/>
              </a:rPr>
              <a:t>8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941638" y="2685033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Verdana" pitchFamily="34" charset="0"/>
              </a:rPr>
              <a:t>16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670425" y="268503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Verdana" pitchFamily="34" charset="0"/>
              </a:rPr>
              <a:t>32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734175" y="2685033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Verdana" pitchFamily="34" charset="0"/>
              </a:rPr>
              <a:t>64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84213" y="2689796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Verdana" pitchFamily="34" charset="0"/>
              </a:rPr>
              <a:t>2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187450" y="2689796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Verdana" pitchFamily="34" charset="0"/>
              </a:rPr>
              <a:t>4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611188" y="2677096"/>
            <a:ext cx="0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49225" y="3353371"/>
            <a:ext cx="906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>
                <a:latin typeface="Times New Roman" pitchFamily="18" charset="0"/>
              </a:rPr>
              <a:t>Slightly sensitive</a:t>
            </a: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1068388" y="2677096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603250" y="3929633"/>
            <a:ext cx="906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>
                <a:latin typeface="Times New Roman" pitchFamily="18" charset="0"/>
              </a:rPr>
              <a:t>Medium sensitive</a:t>
            </a: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1692275" y="2664396"/>
            <a:ext cx="0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230313" y="3353371"/>
            <a:ext cx="906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>
                <a:latin typeface="Times New Roman" pitchFamily="18" charset="0"/>
              </a:rPr>
              <a:t>Very sensitive</a:t>
            </a: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2617788" y="2664396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2152650" y="3929633"/>
            <a:ext cx="906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>
                <a:latin typeface="Times New Roman" pitchFamily="18" charset="0"/>
              </a:rPr>
              <a:t>Slightly quick</a:t>
            </a: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4025900" y="2664396"/>
            <a:ext cx="0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563938" y="3353371"/>
            <a:ext cx="906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>
                <a:latin typeface="Times New Roman" pitchFamily="18" charset="0"/>
              </a:rPr>
              <a:t>Medium quick</a:t>
            </a: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6029325" y="2664396"/>
            <a:ext cx="0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5567363" y="3353371"/>
            <a:ext cx="906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>
                <a:latin typeface="Times New Roman" pitchFamily="18" charset="0"/>
              </a:rPr>
              <a:t>Very quick</a:t>
            </a:r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>
            <a:off x="7872413" y="2664396"/>
            <a:ext cx="0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7410450" y="3353371"/>
            <a:ext cx="906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>
                <a:latin typeface="Times New Roman" pitchFamily="18" charset="0"/>
              </a:rPr>
              <a:t>Extra quick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339725" y="1896046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Verdana" pitchFamily="34" charset="0"/>
              </a:rPr>
              <a:t>Sensitivity, S</a:t>
            </a:r>
            <a:r>
              <a:rPr lang="en-US" sz="1800" b="0" baseline="-25000">
                <a:latin typeface="Verdana" pitchFamily="34" charset="0"/>
              </a:rPr>
              <a:t>t</a:t>
            </a:r>
            <a:r>
              <a:rPr lang="en-US" sz="1800" b="0">
                <a:latin typeface="Verdana" pitchFamily="34" charset="0"/>
              </a:rPr>
              <a:t> (log scale)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412750" y="4760168"/>
            <a:ext cx="8407722" cy="19812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some clays that turn to viscous fluids upon remolding. These are found mostly in the previously glaciated areas of North America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Scandanavia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clays are referred to as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clays.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93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46856" y="960512"/>
            <a:ext cx="8229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Thixotrophy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is a condition whereby a soil specimen which is 					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kept in undisturbed condition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(after remolding) 				will experienced a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increased in 						strength with time.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996952"/>
            <a:ext cx="8439472" cy="2880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loss of strength is gradually regained with time when the materials are allowed to rest.</a:t>
            </a: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However most soils are partially thixotropic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(part of the strength loss caused by remolding is never regained with time)</a:t>
            </a: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soils strength will never achieved the initial strength although the specimen were prepared undisturbed.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21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#1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There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are several tests that can be use to determine shear strength parameters of soil (direct shear test,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triaxial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test, unconfined compression test and vane shear test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).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marL="457200" lvl="1" indent="0">
              <a:buNone/>
            </a:pPr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#2 (important terminology)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Stress path is a line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cs typeface="Times New Roman" pitchFamily="18" charset="0"/>
              </a:rPr>
              <a:t>that connects a series of point, each of which represents a successive stress state experienced by a soil specimen during the process of 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cs typeface="Times New Roman" pitchFamily="18" charset="0"/>
              </a:rPr>
              <a:t>test.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Sensitivity is the reduction in unconfined compression strength of clay due to remolding although there is no changes in moisture content.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Thixotrophy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is 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cs typeface="Times New Roman" panose="02020603050405020304" pitchFamily="18" charset="0"/>
              </a:rPr>
              <a:t>condition whereby a soil specimen which is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cs typeface="Times New Roman" panose="02020603050405020304" pitchFamily="18" charset="0"/>
              </a:rPr>
              <a:t>kept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cs typeface="Times New Roman" panose="02020603050405020304" pitchFamily="18" charset="0"/>
              </a:rPr>
              <a:t>in undisturbed condition (after remolding)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cs typeface="Times New Roman" panose="02020603050405020304" pitchFamily="18" charset="0"/>
              </a:rPr>
              <a:t>will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cs typeface="Times New Roman" panose="02020603050405020304" pitchFamily="18" charset="0"/>
              </a:rPr>
              <a:t>experienced a continuous increased 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cs typeface="Times New Roman" panose="02020603050405020304" pitchFamily="18" charset="0"/>
              </a:rPr>
              <a:t>strength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cs typeface="Times New Roman" panose="02020603050405020304" pitchFamily="18" charset="0"/>
              </a:rPr>
              <a:t>with time.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Author Information</a:t>
            </a:r>
            <a:br>
              <a:rPr lang="en-GB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Amizatulhani</a:t>
            </a:r>
            <a:r>
              <a:rPr lang="en-GB" sz="2700" dirty="0" smtClean="0"/>
              <a:t> Abdullah</a:t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Yuhyi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Tadza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Youventharan</a:t>
            </a:r>
            <a:r>
              <a:rPr lang="en-GB" sz="2700" dirty="0" smtClean="0"/>
              <a:t> </a:t>
            </a:r>
            <a:r>
              <a:rPr lang="en-GB" sz="2700" dirty="0" err="1" smtClean="0"/>
              <a:t>Duraisamy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Muzamir</a:t>
            </a:r>
            <a:r>
              <a:rPr lang="en-GB" sz="2700" dirty="0" smtClean="0"/>
              <a:t> Hasan</a:t>
            </a:r>
            <a:br>
              <a:rPr lang="en-GB" sz="2700" dirty="0" smtClean="0"/>
            </a:br>
            <a:r>
              <a:rPr lang="en-GB" sz="2700" dirty="0" smtClean="0"/>
              <a:t>Ir. </a:t>
            </a:r>
            <a:r>
              <a:rPr lang="en-GB" sz="2700" dirty="0" err="1" smtClean="0"/>
              <a:t>Azhani</a:t>
            </a:r>
            <a:r>
              <a:rPr lang="en-GB" sz="2700" dirty="0" smtClean="0"/>
              <a:t> </a:t>
            </a:r>
            <a:r>
              <a:rPr lang="en-GB" sz="2700" dirty="0" err="1" smtClean="0"/>
              <a:t>Zukri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TRIAXIAL TEST</a:t>
            </a:r>
            <a:endParaRPr lang="en-US" sz="32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92425" y="2333154"/>
            <a:ext cx="2806700" cy="3111500"/>
          </a:xfrm>
          <a:prstGeom prst="rect">
            <a:avLst/>
          </a:prstGeom>
          <a:solidFill>
            <a:srgbClr val="00B7A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83025" y="3666654"/>
            <a:ext cx="825500" cy="1549400"/>
          </a:xfrm>
          <a:prstGeom prst="rect">
            <a:avLst/>
          </a:prstGeom>
          <a:pattFill prst="pct10">
            <a:fgClr>
              <a:srgbClr val="414141"/>
            </a:fgClr>
            <a:bgClr>
              <a:schemeClr val="tx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83025" y="3476154"/>
            <a:ext cx="825500" cy="215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883025" y="5228754"/>
            <a:ext cx="825500" cy="215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63825" y="5457354"/>
            <a:ext cx="3263900" cy="901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816225" y="2333154"/>
            <a:ext cx="63500" cy="3111500"/>
          </a:xfrm>
          <a:prstGeom prst="rect">
            <a:avLst/>
          </a:prstGeom>
          <a:solidFill>
            <a:srgbClr val="5000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711825" y="2333154"/>
            <a:ext cx="63500" cy="3111500"/>
          </a:xfrm>
          <a:prstGeom prst="rect">
            <a:avLst/>
          </a:prstGeom>
          <a:solidFill>
            <a:srgbClr val="5000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206875" y="1571154"/>
            <a:ext cx="139700" cy="173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682875" y="2180754"/>
            <a:ext cx="1511300" cy="139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59275" y="2180754"/>
            <a:ext cx="1511300" cy="139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4206875" y="3323754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857625" y="3488854"/>
            <a:ext cx="0" cy="192405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714875" y="3488854"/>
            <a:ext cx="0" cy="192405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724275" y="3565054"/>
            <a:ext cx="76200" cy="114300"/>
          </a:xfrm>
          <a:prstGeom prst="ellipse">
            <a:avLst/>
          </a:prstGeom>
          <a:solidFill>
            <a:srgbClr val="41414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4752975" y="3526954"/>
            <a:ext cx="76200" cy="114300"/>
          </a:xfrm>
          <a:prstGeom prst="ellipse">
            <a:avLst/>
          </a:prstGeom>
          <a:solidFill>
            <a:srgbClr val="41414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3743325" y="5260504"/>
            <a:ext cx="76200" cy="114300"/>
          </a:xfrm>
          <a:prstGeom prst="ellipse">
            <a:avLst/>
          </a:prstGeom>
          <a:solidFill>
            <a:srgbClr val="41414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4752975" y="5279554"/>
            <a:ext cx="76200" cy="114300"/>
          </a:xfrm>
          <a:prstGeom prst="ellipse">
            <a:avLst/>
          </a:prstGeom>
          <a:solidFill>
            <a:srgbClr val="41414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225925" y="5228754"/>
            <a:ext cx="44450" cy="730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283075" y="5914554"/>
            <a:ext cx="1644650" cy="444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273425" y="5457354"/>
            <a:ext cx="44450" cy="406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663825" y="5781204"/>
            <a:ext cx="577850" cy="82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467544" y="5634186"/>
            <a:ext cx="15144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 dirty="0">
                <a:latin typeface="Times New Roman" pitchFamily="18" charset="0"/>
              </a:rPr>
              <a:t>Cell pressure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6673155" y="5629101"/>
            <a:ext cx="221932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 dirty="0">
                <a:latin typeface="Times New Roman" pitchFamily="18" charset="0"/>
              </a:rPr>
              <a:t>Pore pressure and volume change</a:t>
            </a: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6353175" y="2898304"/>
            <a:ext cx="21812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Times New Roman" pitchFamily="18" charset="0"/>
              </a:rPr>
              <a:t>Rubber membrane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752475" y="2536354"/>
            <a:ext cx="1685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Times New Roman" pitchFamily="18" charset="0"/>
              </a:rPr>
              <a:t>Cell water</a:t>
            </a: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600075" y="3507904"/>
            <a:ext cx="16287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Times New Roman" pitchFamily="18" charset="0"/>
              </a:rPr>
              <a:t>O-ring seals</a:t>
            </a: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1857375" y="3641254"/>
            <a:ext cx="184785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1876425" y="3965104"/>
            <a:ext cx="184785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>
            <a:off x="4752975" y="3260254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1895475" y="5832004"/>
            <a:ext cx="571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H="1" flipV="1">
            <a:off x="6048375" y="5946304"/>
            <a:ext cx="57150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2238375" y="2784004"/>
            <a:ext cx="127635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3902075" y="5152554"/>
            <a:ext cx="768350" cy="82550"/>
          </a:xfrm>
          <a:prstGeom prst="rect">
            <a:avLst/>
          </a:prstGeom>
          <a:solidFill>
            <a:srgbClr val="767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 flipH="1">
            <a:off x="4581525" y="4612804"/>
            <a:ext cx="2095500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6772275" y="4288954"/>
            <a:ext cx="22002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Times New Roman" pitchFamily="18" charset="0"/>
              </a:rPr>
              <a:t>Porous filter disc</a:t>
            </a: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6429375" y="1793404"/>
            <a:ext cx="23336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Times New Roman" pitchFamily="18" charset="0"/>
              </a:rPr>
              <a:t>Confining cylinder</a:t>
            </a: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H="1">
            <a:off x="5781675" y="2174404"/>
            <a:ext cx="64770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4283968" y="1061492"/>
            <a:ext cx="0" cy="495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4427984" y="1102767"/>
            <a:ext cx="246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 dirty="0">
                <a:latin typeface="Times New Roman" pitchFamily="18" charset="0"/>
              </a:rPr>
              <a:t>Deviator load</a:t>
            </a: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3990975" y="4022254"/>
            <a:ext cx="69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solidFill>
                  <a:schemeClr val="tx2"/>
                </a:solidFill>
                <a:latin typeface="Times New Roman" pitchFamily="18" charset="0"/>
              </a:rPr>
              <a:t>Soil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98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TEST PROCEDURE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864" y="1412776"/>
            <a:ext cx="8229600" cy="475252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Cylindrical soil specimen (wrapped in a rubber membrane) is subjected to a vertical load.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test require the present of the confining / lateral pressure.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Specific value of confining pressure is achieved by introducing water or compressed air into the chamber to surround the soil specimen.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vertical load is applied and steadily increased until the specimen fails.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vertical load and the lateral pressure that cause the specimen failed is recorded.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test is repeated several times.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40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1754188" y="1899692"/>
            <a:ext cx="0" cy="3752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677988" y="5576342"/>
            <a:ext cx="449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Arc 7"/>
          <p:cNvSpPr>
            <a:spLocks/>
          </p:cNvSpPr>
          <p:nvPr/>
        </p:nvSpPr>
        <p:spPr bwMode="auto">
          <a:xfrm rot="10740000">
            <a:off x="1716088" y="2204492"/>
            <a:ext cx="3105150" cy="33718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Arc 8"/>
          <p:cNvSpPr>
            <a:spLocks/>
          </p:cNvSpPr>
          <p:nvPr/>
        </p:nvSpPr>
        <p:spPr bwMode="auto">
          <a:xfrm rot="10740000">
            <a:off x="1722438" y="3106192"/>
            <a:ext cx="3140075" cy="2471738"/>
          </a:xfrm>
          <a:custGeom>
            <a:avLst/>
            <a:gdLst>
              <a:gd name="T0" fmla="*/ 2147483647 w 21600"/>
              <a:gd name="T1" fmla="*/ 0 h 21614"/>
              <a:gd name="T2" fmla="*/ 0 w 21600"/>
              <a:gd name="T3" fmla="*/ 2147483647 h 21614"/>
              <a:gd name="T4" fmla="*/ 0 w 21600"/>
              <a:gd name="T5" fmla="*/ 2147483647 h 21614"/>
              <a:gd name="T6" fmla="*/ 0 60000 65536"/>
              <a:gd name="T7" fmla="*/ 0 60000 65536"/>
              <a:gd name="T8" fmla="*/ 0 60000 65536"/>
              <a:gd name="T9" fmla="*/ 0 w 21600"/>
              <a:gd name="T10" fmla="*/ 0 h 21614"/>
              <a:gd name="T11" fmla="*/ 21600 w 21600"/>
              <a:gd name="T12" fmla="*/ 21614 h 216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14" fill="none" extrusionOk="0">
                <a:moveTo>
                  <a:pt x="21599" y="0"/>
                </a:moveTo>
                <a:cubicBezTo>
                  <a:pt x="21599" y="4"/>
                  <a:pt x="21600" y="9"/>
                  <a:pt x="21600" y="14"/>
                </a:cubicBezTo>
                <a:cubicBezTo>
                  <a:pt x="21600" y="11943"/>
                  <a:pt x="11929" y="21613"/>
                  <a:pt x="0" y="21614"/>
                </a:cubicBezTo>
              </a:path>
              <a:path w="21600" h="21614" stroke="0" extrusionOk="0">
                <a:moveTo>
                  <a:pt x="21599" y="0"/>
                </a:moveTo>
                <a:cubicBezTo>
                  <a:pt x="21599" y="4"/>
                  <a:pt x="21600" y="9"/>
                  <a:pt x="21600" y="14"/>
                </a:cubicBezTo>
                <a:cubicBezTo>
                  <a:pt x="21600" y="11943"/>
                  <a:pt x="11929" y="21613"/>
                  <a:pt x="0" y="21614"/>
                </a:cubicBezTo>
                <a:lnTo>
                  <a:pt x="0" y="14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Arc 9"/>
          <p:cNvSpPr>
            <a:spLocks/>
          </p:cNvSpPr>
          <p:nvPr/>
        </p:nvSpPr>
        <p:spPr bwMode="auto">
          <a:xfrm rot="10740000">
            <a:off x="1728788" y="3938042"/>
            <a:ext cx="3143250" cy="1638300"/>
          </a:xfrm>
          <a:custGeom>
            <a:avLst/>
            <a:gdLst>
              <a:gd name="T0" fmla="*/ 2147483647 w 21611"/>
              <a:gd name="T1" fmla="*/ 0 h 21621"/>
              <a:gd name="T2" fmla="*/ 0 w 21611"/>
              <a:gd name="T3" fmla="*/ 2147483647 h 21621"/>
              <a:gd name="T4" fmla="*/ 2147483647 w 21611"/>
              <a:gd name="T5" fmla="*/ 2147483647 h 21621"/>
              <a:gd name="T6" fmla="*/ 0 60000 65536"/>
              <a:gd name="T7" fmla="*/ 0 60000 65536"/>
              <a:gd name="T8" fmla="*/ 0 60000 65536"/>
              <a:gd name="T9" fmla="*/ 0 w 21611"/>
              <a:gd name="T10" fmla="*/ 0 h 21621"/>
              <a:gd name="T11" fmla="*/ 21611 w 21611"/>
              <a:gd name="T12" fmla="*/ 21621 h 216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1" h="21621" fill="none" extrusionOk="0">
                <a:moveTo>
                  <a:pt x="21610" y="0"/>
                </a:moveTo>
                <a:cubicBezTo>
                  <a:pt x="21610" y="7"/>
                  <a:pt x="21611" y="14"/>
                  <a:pt x="21611" y="21"/>
                </a:cubicBezTo>
                <a:cubicBezTo>
                  <a:pt x="21611" y="11950"/>
                  <a:pt x="11940" y="21621"/>
                  <a:pt x="11" y="21621"/>
                </a:cubicBezTo>
                <a:cubicBezTo>
                  <a:pt x="7" y="21621"/>
                  <a:pt x="3" y="21620"/>
                  <a:pt x="0" y="21620"/>
                </a:cubicBezTo>
              </a:path>
              <a:path w="21611" h="21621" stroke="0" extrusionOk="0">
                <a:moveTo>
                  <a:pt x="21610" y="0"/>
                </a:moveTo>
                <a:cubicBezTo>
                  <a:pt x="21610" y="7"/>
                  <a:pt x="21611" y="14"/>
                  <a:pt x="21611" y="21"/>
                </a:cubicBezTo>
                <a:cubicBezTo>
                  <a:pt x="21611" y="11950"/>
                  <a:pt x="11940" y="21621"/>
                  <a:pt x="11" y="21621"/>
                </a:cubicBezTo>
                <a:cubicBezTo>
                  <a:pt x="7" y="21621"/>
                  <a:pt x="3" y="21620"/>
                  <a:pt x="0" y="21620"/>
                </a:cubicBezTo>
                <a:lnTo>
                  <a:pt x="11" y="2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201738" y="1556792"/>
            <a:ext cx="638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Times New Roman" pitchFamily="18" charset="0"/>
                <a:sym typeface="Symbol" pitchFamily="18" charset="2"/>
              </a:rPr>
              <a:t>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040438" y="5576342"/>
            <a:ext cx="1019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Symbol" pitchFamily="18" charset="2"/>
              </a:rPr>
              <a:t>e</a:t>
            </a:r>
            <a:endParaRPr lang="en-US" b="0" baseline="-25000">
              <a:latin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6040438" y="1956842"/>
            <a:ext cx="0" cy="211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345238" y="2299742"/>
            <a:ext cx="22383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Times New Roman" pitchFamily="18" charset="0"/>
              </a:rPr>
              <a:t>Increasing cell pressure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89520"/>
            <a:ext cx="9117874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TYPICAL RESULT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46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76563" y="1774230"/>
            <a:ext cx="1816100" cy="2273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976563" y="1469430"/>
            <a:ext cx="1816100" cy="520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976563" y="3755430"/>
            <a:ext cx="1816100" cy="520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275013" y="405388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3808413" y="413008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113213" y="390148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4494213" y="405388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3579813" y="390148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884613" y="62488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741613" y="230128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2741613" y="283468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2741613" y="336808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646613" y="222508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646613" y="283468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646613" y="336808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055813" y="2529880"/>
            <a:ext cx="542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Symbol" pitchFamily="18" charset="2"/>
              </a:rPr>
              <a:t>s</a:t>
            </a:r>
            <a:r>
              <a:rPr lang="en-US" b="0" baseline="-25000">
                <a:latin typeface="Times New Roman" pitchFamily="18" charset="0"/>
              </a:rPr>
              <a:t>r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332413" y="2529880"/>
            <a:ext cx="33440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b="0" dirty="0" err="1">
                <a:latin typeface="Symbol" pitchFamily="18" charset="2"/>
              </a:rPr>
              <a:t>s</a:t>
            </a:r>
            <a:r>
              <a:rPr lang="en-US" b="0" baseline="-25000" dirty="0" err="1">
                <a:latin typeface="Times New Roman" pitchFamily="18" charset="0"/>
              </a:rPr>
              <a:t>r</a:t>
            </a:r>
            <a:r>
              <a:rPr lang="en-US" b="0" dirty="0">
                <a:latin typeface="Times New Roman" pitchFamily="18" charset="0"/>
              </a:rPr>
              <a:t>   = </a:t>
            </a:r>
            <a:r>
              <a:rPr lang="en-US" b="0" dirty="0" smtClean="0">
                <a:latin typeface="Times New Roman" pitchFamily="18" charset="0"/>
              </a:rPr>
              <a:t>Radial </a:t>
            </a:r>
            <a:r>
              <a:rPr lang="en-US" b="0" dirty="0">
                <a:latin typeface="Times New Roman" pitchFamily="18" charset="0"/>
              </a:rPr>
              <a:t>stress (</a:t>
            </a:r>
            <a:r>
              <a:rPr lang="en-US" b="0" dirty="0" smtClean="0">
                <a:latin typeface="Times New Roman" pitchFamily="18" charset="0"/>
              </a:rPr>
              <a:t>cell pressure</a:t>
            </a:r>
            <a:r>
              <a:rPr lang="en-US" b="0" dirty="0">
                <a:latin typeface="Times New Roman" pitchFamily="18" charset="0"/>
              </a:rPr>
              <a:t>)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656013" y="4587280"/>
            <a:ext cx="3286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Symbol" pitchFamily="18" charset="2"/>
              </a:rPr>
              <a:t>s</a:t>
            </a:r>
            <a:r>
              <a:rPr lang="en-US" b="0" baseline="-25000">
                <a:latin typeface="Times New Roman" pitchFamily="18" charset="0"/>
              </a:rPr>
              <a:t>a</a:t>
            </a:r>
            <a:r>
              <a:rPr lang="en-US" b="0">
                <a:latin typeface="Times New Roman" pitchFamily="18" charset="0"/>
              </a:rPr>
              <a:t>  = Axial stress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4037013" y="548680"/>
            <a:ext cx="2981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Times New Roman" pitchFamily="18" charset="0"/>
              </a:rPr>
              <a:t>F =  Deviator load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351213" y="123448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4341813" y="123448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894013" y="853480"/>
            <a:ext cx="542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0">
                <a:latin typeface="Symbol" pitchFamily="18" charset="2"/>
              </a:rPr>
              <a:t>s</a:t>
            </a:r>
            <a:r>
              <a:rPr lang="en-US" b="0" baseline="-25000">
                <a:latin typeface="Times New Roman" pitchFamily="18" charset="0"/>
              </a:rPr>
              <a:t>r</a:t>
            </a:r>
          </a:p>
        </p:txBody>
      </p:sp>
      <p:graphicFrame>
        <p:nvGraphicFramePr>
          <p:cNvPr id="26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40400"/>
              </p:ext>
            </p:extLst>
          </p:nvPr>
        </p:nvGraphicFramePr>
        <p:xfrm>
          <a:off x="3884613" y="5373216"/>
          <a:ext cx="219955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" imgW="6094080" imgH="4063680" progId="Equation.2">
                  <p:embed/>
                </p:oleObj>
              </mc:Choice>
              <mc:Fallback>
                <p:oleObj name="Equation" r:id="rId3" imgW="6094080" imgH="40636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9266" b="87900"/>
                      <a:stretch>
                        <a:fillRect/>
                      </a:stretch>
                    </p:blipFill>
                    <p:spPr bwMode="auto">
                      <a:xfrm>
                        <a:off x="3884613" y="5373216"/>
                        <a:ext cx="219955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07504" y="5582513"/>
            <a:ext cx="36671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/>
            <a:r>
              <a:rPr lang="en-US" b="0" dirty="0">
                <a:latin typeface="Times New Roman" pitchFamily="18" charset="0"/>
              </a:rPr>
              <a:t>From equilibrium we </a:t>
            </a:r>
            <a:r>
              <a:rPr lang="en-US" b="0" dirty="0" smtClean="0">
                <a:latin typeface="Times New Roman" pitchFamily="18" charset="0"/>
              </a:rPr>
              <a:t>have,</a:t>
            </a:r>
            <a:endParaRPr lang="en-US" b="0" dirty="0">
              <a:latin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77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8313" y="1313716"/>
            <a:ext cx="83915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itchFamily="18" charset="0"/>
              </a:rPr>
              <a:t>F/A is known as the deviator stress, and is given the symbol q</a:t>
            </a:r>
          </a:p>
        </p:txBody>
      </p:sp>
      <p:graphicFrame>
        <p:nvGraphicFramePr>
          <p:cNvPr id="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526262"/>
              </p:ext>
            </p:extLst>
          </p:nvPr>
        </p:nvGraphicFramePr>
        <p:xfrm>
          <a:off x="1547614" y="2060848"/>
          <a:ext cx="5688682" cy="719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3" imgW="6094080" imgH="4063680" progId="Equation.2">
                  <p:embed/>
                </p:oleObj>
              </mc:Choice>
              <mc:Fallback>
                <p:oleObj name="Equation" r:id="rId3" imgW="6094080" imgH="40636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9567" b="93089"/>
                      <a:stretch>
                        <a:fillRect/>
                      </a:stretch>
                    </p:blipFill>
                    <p:spPr bwMode="auto">
                      <a:xfrm>
                        <a:off x="1547614" y="2060848"/>
                        <a:ext cx="5688682" cy="719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55774" y="2852936"/>
            <a:ext cx="6264498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2400" b="0" dirty="0">
                <a:latin typeface="Times New Roman" pitchFamily="18" charset="0"/>
              </a:rPr>
              <a:t>where 	</a:t>
            </a:r>
          </a:p>
          <a:p>
            <a:r>
              <a:rPr lang="en-US" sz="2400" b="0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en-US" sz="2400" b="0" baseline="-25000" dirty="0">
                <a:latin typeface="Times New Roman" pitchFamily="18" charset="0"/>
                <a:sym typeface="Symbol" pitchFamily="18" charset="2"/>
              </a:rPr>
              <a:t>1 </a:t>
            </a:r>
            <a:r>
              <a:rPr lang="en-US" sz="2400" b="0" dirty="0">
                <a:latin typeface="Times New Roman" pitchFamily="18" charset="0"/>
                <a:sym typeface="Symbol" pitchFamily="18" charset="2"/>
              </a:rPr>
              <a:t>= axial pressure / major principal stress</a:t>
            </a:r>
          </a:p>
          <a:p>
            <a:r>
              <a:rPr lang="en-US" sz="2400" b="0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en-US" sz="2400" b="0" baseline="-25000" dirty="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400" b="0" dirty="0">
                <a:latin typeface="Times New Roman" pitchFamily="18" charset="0"/>
                <a:sym typeface="Symbol" pitchFamily="18" charset="2"/>
              </a:rPr>
              <a:t> = lateral pressure / minor principal stress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8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566738" y="1268413"/>
            <a:ext cx="8001000" cy="2160587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 plotting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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a graph, we can determine 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Cohesion, c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Angle of internal friction, 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32138" y="3573463"/>
            <a:ext cx="2952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0">
                <a:latin typeface="Verdana" pitchFamily="34" charset="0"/>
              </a:rPr>
              <a:t>HOW ?</a:t>
            </a:r>
          </a:p>
        </p:txBody>
      </p:sp>
      <p:pic>
        <p:nvPicPr>
          <p:cNvPr id="4" name="Picture 8" descr="Confus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4" y="4437112"/>
            <a:ext cx="1697142" cy="188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Shear Strength of Soil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7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2116</Words>
  <Application>Microsoft Office PowerPoint</Application>
  <PresentationFormat>On-screen Show (4:3)</PresentationFormat>
  <Paragraphs>300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Custom Design</vt:lpstr>
      <vt:lpstr>Equation</vt:lpstr>
      <vt:lpstr>GEOTECHNICAL ENGINEERING  Shear Strength of Soil</vt:lpstr>
      <vt:lpstr>Chapter description</vt:lpstr>
      <vt:lpstr>Content</vt:lpstr>
      <vt:lpstr>TRIAXIAL TEST</vt:lpstr>
      <vt:lpstr>TEST PROCEDURE</vt:lpstr>
      <vt:lpstr>TYPICAL 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UNCONFINED COMPRESSION TEST</vt:lpstr>
      <vt:lpstr>TYPICAL RESULT</vt:lpstr>
      <vt:lpstr>General Relationship of Consistency and  Unconfined Compression Strength of Clays</vt:lpstr>
      <vt:lpstr>VANE SHEAR TEST</vt:lpstr>
      <vt:lpstr>PowerPoint Presentation</vt:lpstr>
      <vt:lpstr>TEST PROCEDURE</vt:lpstr>
      <vt:lpstr>PowerPoint Presentation</vt:lpstr>
      <vt:lpstr>PowerPoint Presentation</vt:lpstr>
      <vt:lpstr>Stress path</vt:lpstr>
      <vt:lpstr>PowerPoint Presentation</vt:lpstr>
      <vt:lpstr>PowerPoint Presentation</vt:lpstr>
      <vt:lpstr>PowerPoint Presentation</vt:lpstr>
      <vt:lpstr>PowerPoint Presentation</vt:lpstr>
      <vt:lpstr>Sensitivity &amp; thixotrophy</vt:lpstr>
      <vt:lpstr>PowerPoint Presentation</vt:lpstr>
      <vt:lpstr>PowerPoint Presentation</vt:lpstr>
      <vt:lpstr>PowerPoint Presentation</vt:lpstr>
      <vt:lpstr>Conclusion</vt:lpstr>
      <vt:lpstr>Author Information Dr. Amizatulhani Abdullah Dr. Mohd Yuhyi Mohd Tadza Dr. Youventharan Duraisamy Dr. Muzamir Hasan Ir. Azhani Zukri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AAA</cp:lastModifiedBy>
  <cp:revision>339</cp:revision>
  <cp:lastPrinted>2017-07-24T03:54:17Z</cp:lastPrinted>
  <dcterms:created xsi:type="dcterms:W3CDTF">2016-03-03T08:04:10Z</dcterms:created>
  <dcterms:modified xsi:type="dcterms:W3CDTF">2017-08-30T04:22:08Z</dcterms:modified>
</cp:coreProperties>
</file>