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0"/>
  </p:notesMasterIdLst>
  <p:handoutMasterIdLst>
    <p:handoutMasterId r:id="rId41"/>
  </p:handoutMasterIdLst>
  <p:sldIdLst>
    <p:sldId id="359" r:id="rId3"/>
    <p:sldId id="360" r:id="rId4"/>
    <p:sldId id="361" r:id="rId5"/>
    <p:sldId id="385" r:id="rId6"/>
    <p:sldId id="387" r:id="rId7"/>
    <p:sldId id="388" r:id="rId8"/>
    <p:sldId id="389" r:id="rId9"/>
    <p:sldId id="364" r:id="rId10"/>
    <p:sldId id="391" r:id="rId11"/>
    <p:sldId id="366" r:id="rId12"/>
    <p:sldId id="392" r:id="rId13"/>
    <p:sldId id="372" r:id="rId14"/>
    <p:sldId id="393" r:id="rId15"/>
    <p:sldId id="395" r:id="rId16"/>
    <p:sldId id="397" r:id="rId17"/>
    <p:sldId id="398" r:id="rId18"/>
    <p:sldId id="399" r:id="rId19"/>
    <p:sldId id="400" r:id="rId20"/>
    <p:sldId id="401" r:id="rId21"/>
    <p:sldId id="394" r:id="rId22"/>
    <p:sldId id="402" r:id="rId23"/>
    <p:sldId id="403" r:id="rId24"/>
    <p:sldId id="404" r:id="rId25"/>
    <p:sldId id="405" r:id="rId26"/>
    <p:sldId id="406" r:id="rId27"/>
    <p:sldId id="374" r:id="rId28"/>
    <p:sldId id="408" r:id="rId29"/>
    <p:sldId id="409" r:id="rId30"/>
    <p:sldId id="410" r:id="rId31"/>
    <p:sldId id="411" r:id="rId32"/>
    <p:sldId id="412" r:id="rId33"/>
    <p:sldId id="413" r:id="rId34"/>
    <p:sldId id="376" r:id="rId35"/>
    <p:sldId id="415" r:id="rId36"/>
    <p:sldId id="416" r:id="rId37"/>
    <p:sldId id="362" r:id="rId38"/>
    <p:sldId id="345" r:id="rId39"/>
  </p:sldIdLst>
  <p:sldSz cx="9144000" cy="6858000" type="screen4x3"/>
  <p:notesSz cx="6797675" cy="9926638"/>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0FFCC"/>
    <a:srgbClr val="00AFA7"/>
    <a:srgbClr val="009999"/>
    <a:srgbClr val="CCFFFF"/>
    <a:srgbClr val="99FFCC"/>
    <a:srgbClr val="33CCCC"/>
    <a:srgbClr val="336699"/>
    <a:srgbClr val="3366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61" autoAdjust="0"/>
    <p:restoredTop sz="97431"/>
  </p:normalViewPr>
  <p:slideViewPr>
    <p:cSldViewPr snapToObjects="1">
      <p:cViewPr>
        <p:scale>
          <a:sx n="60" d="100"/>
          <a:sy n="60" d="100"/>
        </p:scale>
        <p:origin x="-246" y="-3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E9C86C0-41C2-A64F-A5D3-65308364D734}" type="datetimeFigureOut">
              <a:rPr lang="en-US" smtClean="0"/>
              <a:t>8/30/2017</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8377671-060F-9C43-AB6A-16DB37710E09}" type="slidenum">
              <a:rPr lang="en-US" smtClean="0"/>
              <a:t>‹#›</a:t>
            </a:fld>
            <a:endParaRPr lang="en-US"/>
          </a:p>
        </p:txBody>
      </p:sp>
    </p:spTree>
    <p:extLst>
      <p:ext uri="{BB962C8B-B14F-4D97-AF65-F5344CB8AC3E}">
        <p14:creationId xmlns:p14="http://schemas.microsoft.com/office/powerpoint/2010/main" val="375321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2FF5C8C-4E0A-4340-A20C-AFF94B550D4C}" type="datetimeFigureOut">
              <a:t>8/30/2017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94A1761-9BDC-1847-AEC4-8F8E20EE702D}" type="slidenum">
              <a:t>‹#›</a:t>
            </a:fld>
            <a:endParaRPr lang="en-US"/>
          </a:p>
        </p:txBody>
      </p:sp>
    </p:spTree>
    <p:extLst>
      <p:ext uri="{BB962C8B-B14F-4D97-AF65-F5344CB8AC3E}">
        <p14:creationId xmlns:p14="http://schemas.microsoft.com/office/powerpoint/2010/main" val="42336176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43109-87DE-4972-8BF4-55026DDADD6B}" type="slidenum">
              <a:rPr lang="en-US" smtClean="0"/>
              <a:t>25</a:t>
            </a:fld>
            <a:endParaRPr lang="en-US"/>
          </a:p>
        </p:txBody>
      </p:sp>
    </p:spTree>
    <p:extLst>
      <p:ext uri="{BB962C8B-B14F-4D97-AF65-F5344CB8AC3E}">
        <p14:creationId xmlns:p14="http://schemas.microsoft.com/office/powerpoint/2010/main" val="1991570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487487"/>
            <a:ext cx="9144000" cy="4225925"/>
          </a:xfrm>
          <a:prstGeom prst="rect">
            <a:avLst/>
          </a:prstGeom>
        </p:spPr>
      </p:pic>
      <p:sp>
        <p:nvSpPr>
          <p:cNvPr id="2" name="Title 1"/>
          <p:cNvSpPr>
            <a:spLocks noGrp="1"/>
          </p:cNvSpPr>
          <p:nvPr>
            <p:ph type="ctrTitle"/>
          </p:nvPr>
        </p:nvSpPr>
        <p:spPr>
          <a:xfrm>
            <a:off x="685800" y="2130425"/>
            <a:ext cx="7772400" cy="1470025"/>
          </a:xfrm>
        </p:spPr>
        <p:txBody>
          <a:bodyPr>
            <a:normAutofit/>
          </a:bodyPr>
          <a:lstStyle>
            <a:lvl1pPr>
              <a:defRPr sz="4000">
                <a:solidFill>
                  <a:schemeClr val="bg1"/>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bg1"/>
                </a:solidFill>
                <a:latin typeface="Helvetica" panose="020B0604020202020204" pitchFamily="34" charset="0"/>
                <a:cs typeface="Helvetica"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2032506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AAC8-B8D1-874E-AA70-8B4502729C1D}"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28942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AAC8-B8D1-874E-AA70-8B4502729C1D}"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1846298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29947C-3EE4-4F91-AA98-755B017E9B60}"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FD9DA-AC94-427B-B6EB-9D4DFD2BAF95}" type="slidenum">
              <a:rPr lang="en-US" smtClean="0"/>
              <a:t>‹#›</a:t>
            </a:fld>
            <a:endParaRPr lang="en-US"/>
          </a:p>
        </p:txBody>
      </p:sp>
    </p:spTree>
    <p:extLst>
      <p:ext uri="{BB962C8B-B14F-4D97-AF65-F5344CB8AC3E}">
        <p14:creationId xmlns:p14="http://schemas.microsoft.com/office/powerpoint/2010/main" val="956693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9947C-3EE4-4F91-AA98-755B017E9B60}"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FD9DA-AC94-427B-B6EB-9D4DFD2BAF95}" type="slidenum">
              <a:rPr lang="en-US" smtClean="0"/>
              <a:t>‹#›</a:t>
            </a:fld>
            <a:endParaRPr lang="en-US"/>
          </a:p>
        </p:txBody>
      </p:sp>
    </p:spTree>
    <p:extLst>
      <p:ext uri="{BB962C8B-B14F-4D97-AF65-F5344CB8AC3E}">
        <p14:creationId xmlns:p14="http://schemas.microsoft.com/office/powerpoint/2010/main" val="2489303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29947C-3EE4-4F91-AA98-755B017E9B60}"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FD9DA-AC94-427B-B6EB-9D4DFD2BAF95}" type="slidenum">
              <a:rPr lang="en-US" smtClean="0"/>
              <a:t>‹#›</a:t>
            </a:fld>
            <a:endParaRPr lang="en-US"/>
          </a:p>
        </p:txBody>
      </p:sp>
    </p:spTree>
    <p:extLst>
      <p:ext uri="{BB962C8B-B14F-4D97-AF65-F5344CB8AC3E}">
        <p14:creationId xmlns:p14="http://schemas.microsoft.com/office/powerpoint/2010/main" val="2433841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29947C-3EE4-4F91-AA98-755B017E9B60}"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4FD9DA-AC94-427B-B6EB-9D4DFD2BAF95}" type="slidenum">
              <a:rPr lang="en-US" smtClean="0"/>
              <a:t>‹#›</a:t>
            </a:fld>
            <a:endParaRPr lang="en-US"/>
          </a:p>
        </p:txBody>
      </p:sp>
    </p:spTree>
    <p:extLst>
      <p:ext uri="{BB962C8B-B14F-4D97-AF65-F5344CB8AC3E}">
        <p14:creationId xmlns:p14="http://schemas.microsoft.com/office/powerpoint/2010/main" val="2482674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29947C-3EE4-4F91-AA98-755B017E9B60}" type="datetimeFigureOut">
              <a:rPr lang="en-US" smtClean="0"/>
              <a:t>8/30/2017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4FD9DA-AC94-427B-B6EB-9D4DFD2BAF95}" type="slidenum">
              <a:rPr lang="en-US" smtClean="0"/>
              <a:t>‹#›</a:t>
            </a:fld>
            <a:endParaRPr lang="en-US"/>
          </a:p>
        </p:txBody>
      </p:sp>
    </p:spTree>
    <p:extLst>
      <p:ext uri="{BB962C8B-B14F-4D97-AF65-F5344CB8AC3E}">
        <p14:creationId xmlns:p14="http://schemas.microsoft.com/office/powerpoint/2010/main" val="3130441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29947C-3EE4-4F91-AA98-755B017E9B60}" type="datetimeFigureOut">
              <a:rPr lang="en-US" smtClean="0"/>
              <a:t>8/30/2017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4FD9DA-AC94-427B-B6EB-9D4DFD2BAF95}" type="slidenum">
              <a:rPr lang="en-US" smtClean="0"/>
              <a:t>‹#›</a:t>
            </a:fld>
            <a:endParaRPr lang="en-US"/>
          </a:p>
        </p:txBody>
      </p:sp>
    </p:spTree>
    <p:extLst>
      <p:ext uri="{BB962C8B-B14F-4D97-AF65-F5344CB8AC3E}">
        <p14:creationId xmlns:p14="http://schemas.microsoft.com/office/powerpoint/2010/main" val="2207213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9947C-3EE4-4F91-AA98-755B017E9B60}" type="datetimeFigureOut">
              <a:rPr lang="en-US" smtClean="0"/>
              <a:t>8/30/2017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4FD9DA-AC94-427B-B6EB-9D4DFD2BAF95}" type="slidenum">
              <a:rPr lang="en-US" smtClean="0"/>
              <a:t>‹#›</a:t>
            </a:fld>
            <a:endParaRPr lang="en-US"/>
          </a:p>
        </p:txBody>
      </p:sp>
    </p:spTree>
    <p:extLst>
      <p:ext uri="{BB962C8B-B14F-4D97-AF65-F5344CB8AC3E}">
        <p14:creationId xmlns:p14="http://schemas.microsoft.com/office/powerpoint/2010/main" val="3035737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29947C-3EE4-4F91-AA98-755B017E9B60}"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4FD9DA-AC94-427B-B6EB-9D4DFD2BAF95}" type="slidenum">
              <a:rPr lang="en-US" smtClean="0"/>
              <a:t>‹#›</a:t>
            </a:fld>
            <a:endParaRPr lang="en-US"/>
          </a:p>
        </p:txBody>
      </p:sp>
    </p:spTree>
    <p:extLst>
      <p:ext uri="{BB962C8B-B14F-4D97-AF65-F5344CB8AC3E}">
        <p14:creationId xmlns:p14="http://schemas.microsoft.com/office/powerpoint/2010/main" val="4209124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57200" y="274638"/>
            <a:ext cx="8229600" cy="1142999"/>
          </a:xfrm>
          <a:prstGeom prst="rect">
            <a:avLst/>
          </a:prstGeom>
        </p:spPr>
      </p:pic>
      <p:sp>
        <p:nvSpPr>
          <p:cNvPr id="2" name="Title 1"/>
          <p:cNvSpPr>
            <a:spLocks noGrp="1"/>
          </p:cNvSpPr>
          <p:nvPr>
            <p:ph type="title"/>
          </p:nvPr>
        </p:nvSpPr>
        <p:spPr/>
        <p:txBody>
          <a:bodyPr>
            <a:normAutofit/>
          </a:bodyPr>
          <a:lstStyle>
            <a:lvl1pPr>
              <a:defRPr sz="3200">
                <a:solidFill>
                  <a:schemeClr val="bg1"/>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AAC8-B8D1-874E-AA70-8B4502729C1D}"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29137545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29947C-3EE4-4F91-AA98-755B017E9B60}"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4FD9DA-AC94-427B-B6EB-9D4DFD2BAF95}" type="slidenum">
              <a:rPr lang="en-US" smtClean="0"/>
              <a:t>‹#›</a:t>
            </a:fld>
            <a:endParaRPr lang="en-US"/>
          </a:p>
        </p:txBody>
      </p:sp>
    </p:spTree>
    <p:extLst>
      <p:ext uri="{BB962C8B-B14F-4D97-AF65-F5344CB8AC3E}">
        <p14:creationId xmlns:p14="http://schemas.microsoft.com/office/powerpoint/2010/main" val="2759212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9947C-3EE4-4F91-AA98-755B017E9B60}"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FD9DA-AC94-427B-B6EB-9D4DFD2BAF95}" type="slidenum">
              <a:rPr lang="en-US" smtClean="0"/>
              <a:t>‹#›</a:t>
            </a:fld>
            <a:endParaRPr lang="en-US"/>
          </a:p>
        </p:txBody>
      </p:sp>
    </p:spTree>
    <p:extLst>
      <p:ext uri="{BB962C8B-B14F-4D97-AF65-F5344CB8AC3E}">
        <p14:creationId xmlns:p14="http://schemas.microsoft.com/office/powerpoint/2010/main" val="3088948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9947C-3EE4-4F91-AA98-755B017E9B60}"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FD9DA-AC94-427B-B6EB-9D4DFD2BAF95}" type="slidenum">
              <a:rPr lang="en-US" smtClean="0"/>
              <a:t>‹#›</a:t>
            </a:fld>
            <a:endParaRPr lang="en-US"/>
          </a:p>
        </p:txBody>
      </p:sp>
    </p:spTree>
    <p:extLst>
      <p:ext uri="{BB962C8B-B14F-4D97-AF65-F5344CB8AC3E}">
        <p14:creationId xmlns:p14="http://schemas.microsoft.com/office/powerpoint/2010/main" val="71864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FEAAC8-B8D1-874E-AA70-8B4502729C1D}"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34495578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FEAAC8-B8D1-874E-AA70-8B4502729C1D}"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83034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FEAAC8-B8D1-874E-AA70-8B4502729C1D}" type="datetimeFigureOut">
              <a:rPr lang="en-US" smtClean="0"/>
              <a:t>8/30/2017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755737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FEAAC8-B8D1-874E-AA70-8B4502729C1D}" type="datetimeFigureOut">
              <a:rPr lang="en-US" smtClean="0"/>
              <a:t>8/30/2017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38084059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EAAC8-B8D1-874E-AA70-8B4502729C1D}" type="datetimeFigureOut">
              <a:rPr lang="en-US" smtClean="0"/>
              <a:t>8/30/2017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42573947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EAAC8-B8D1-874E-AA70-8B4502729C1D}"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16526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EAAC8-B8D1-874E-AA70-8B4502729C1D}"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1185756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EAAC8-B8D1-874E-AA70-8B4502729C1D}" type="datetimeFigureOut">
              <a:rPr lang="en-US" smtClean="0"/>
              <a:t>8/30/2017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8A7FD-37DA-964E-82C7-C288E5A21FC0}" type="slidenum">
              <a:rPr lang="en-US" smtClean="0"/>
              <a:t>‹#›</a:t>
            </a:fld>
            <a:endParaRPr lang="en-US"/>
          </a:p>
        </p:txBody>
      </p:sp>
    </p:spTree>
    <p:extLst>
      <p:ext uri="{BB962C8B-B14F-4D97-AF65-F5344CB8AC3E}">
        <p14:creationId xmlns:p14="http://schemas.microsoft.com/office/powerpoint/2010/main" val="204799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9947C-3EE4-4F91-AA98-755B017E9B60}" type="datetimeFigureOut">
              <a:rPr lang="en-US" smtClean="0"/>
              <a:t>8/30/2017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4FD9DA-AC94-427B-B6EB-9D4DFD2BAF95}" type="slidenum">
              <a:rPr lang="en-US" smtClean="0"/>
              <a:t>‹#›</a:t>
            </a:fld>
            <a:endParaRPr lang="en-US"/>
          </a:p>
        </p:txBody>
      </p:sp>
    </p:spTree>
    <p:extLst>
      <p:ext uri="{BB962C8B-B14F-4D97-AF65-F5344CB8AC3E}">
        <p14:creationId xmlns:p14="http://schemas.microsoft.com/office/powerpoint/2010/main" val="3747155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ocw.ump.edu.m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6.wmf"/><Relationship Id="rId5" Type="http://schemas.openxmlformats.org/officeDocument/2006/relationships/oleObject" Target="../embeddings/oleObject4.bin"/><Relationship Id="rId4" Type="http://schemas.openxmlformats.org/officeDocument/2006/relationships/image" Target="../media/image25.wmf"/><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3.gif"/><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31.w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4.png"/><Relationship Id="rId4" Type="http://schemas.openxmlformats.org/officeDocument/2006/relationships/image" Target="../media/image39.wmf"/></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4.png"/><Relationship Id="rId5" Type="http://schemas.openxmlformats.org/officeDocument/2006/relationships/image" Target="../media/image41.wmf"/><Relationship Id="rId4" Type="http://schemas.openxmlformats.org/officeDocument/2006/relationships/oleObject" Target="../embeddings/oleObject9.bin"/></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43.wmf"/><Relationship Id="rId4" Type="http://schemas.openxmlformats.org/officeDocument/2006/relationships/oleObject" Target="../embeddings/oleObject10.bin"/></Relationships>
</file>

<file path=ppt/slides/_rels/slide34.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45.png"/><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3.wmf"/><Relationship Id="rId5" Type="http://schemas.openxmlformats.org/officeDocument/2006/relationships/oleObject" Target="../embeddings/oleObject12.bin"/><Relationship Id="rId4" Type="http://schemas.openxmlformats.org/officeDocument/2006/relationships/image" Target="../media/image46.png"/><Relationship Id="rId9"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5.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b="1" dirty="0" smtClean="0">
                <a:effectLst>
                  <a:outerShdw blurRad="38100" dist="38100" dir="2700000" algn="tl">
                    <a:srgbClr val="000000">
                      <a:alpha val="43137"/>
                    </a:srgbClr>
                  </a:outerShdw>
                </a:effectLst>
              </a:rPr>
              <a:t>GEOTECHNICAL ENGINEERING</a:t>
            </a:r>
            <a:br>
              <a:rPr lang="en-GB" b="1" dirty="0" smtClean="0">
                <a:effectLst>
                  <a:outerShdw blurRad="38100" dist="38100" dir="2700000" algn="tl">
                    <a:srgbClr val="000000">
                      <a:alpha val="43137"/>
                    </a:srgbClr>
                  </a:outerShdw>
                </a:effectLst>
              </a:rPr>
            </a:br>
            <a:r>
              <a:rPr lang="en-GB" b="1" dirty="0">
                <a:effectLst>
                  <a:outerShdw blurRad="38100" dist="38100" dir="2700000" algn="tl">
                    <a:srgbClr val="000000">
                      <a:alpha val="43137"/>
                    </a:srgbClr>
                  </a:outerShdw>
                </a:effectLst>
              </a:rPr>
              <a:t/>
            </a:r>
            <a:br>
              <a:rPr lang="en-GB" b="1" dirty="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Slope Stability</a:t>
            </a:r>
            <a:endParaRPr lang="en-GB" b="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normAutofit fontScale="55000" lnSpcReduction="20000"/>
          </a:bodyPr>
          <a:lstStyle/>
          <a:p>
            <a:endParaRPr lang="en-GB" b="1" dirty="0" smtClean="0">
              <a:effectLst>
                <a:outerShdw blurRad="38100" dist="38100" dir="2700000" algn="tl">
                  <a:srgbClr val="000000">
                    <a:alpha val="43137"/>
                  </a:srgbClr>
                </a:outerShdw>
              </a:effectLst>
            </a:endParaRPr>
          </a:p>
          <a:p>
            <a:r>
              <a:rPr lang="en-GB" b="1" dirty="0" smtClean="0">
                <a:effectLst>
                  <a:outerShdw blurRad="38100" dist="38100" dir="2700000" algn="tl">
                    <a:srgbClr val="000000">
                      <a:alpha val="43137"/>
                    </a:srgbClr>
                  </a:outerShdw>
                </a:effectLst>
              </a:rPr>
              <a:t>by</a:t>
            </a:r>
          </a:p>
          <a:p>
            <a:pPr>
              <a:lnSpc>
                <a:spcPct val="170000"/>
              </a:lnSpc>
            </a:pPr>
            <a:r>
              <a:rPr lang="en-GB" b="1" dirty="0" err="1" smtClean="0">
                <a:effectLst>
                  <a:outerShdw blurRad="38100" dist="38100" dir="2700000" algn="tl">
                    <a:srgbClr val="000000">
                      <a:alpha val="43137"/>
                    </a:srgbClr>
                  </a:outerShdw>
                </a:effectLst>
              </a:rPr>
              <a:t>Dr.</a:t>
            </a:r>
            <a:r>
              <a:rPr lang="en-GB" b="1" dirty="0" smtClean="0">
                <a:effectLst>
                  <a:outerShdw blurRad="38100" dist="38100" dir="2700000" algn="tl">
                    <a:srgbClr val="000000">
                      <a:alpha val="43137"/>
                    </a:srgbClr>
                  </a:outerShdw>
                </a:effectLst>
              </a:rPr>
              <a:t> </a:t>
            </a:r>
            <a:r>
              <a:rPr lang="en-GB" b="1" dirty="0" err="1" smtClean="0">
                <a:effectLst>
                  <a:outerShdw blurRad="38100" dist="38100" dir="2700000" algn="tl">
                    <a:srgbClr val="000000">
                      <a:alpha val="43137"/>
                    </a:srgbClr>
                  </a:outerShdw>
                </a:effectLst>
              </a:rPr>
              <a:t>Amizatulhani</a:t>
            </a:r>
            <a:r>
              <a:rPr lang="en-GB" b="1" dirty="0" smtClean="0">
                <a:effectLst>
                  <a:outerShdw blurRad="38100" dist="38100" dir="2700000" algn="tl">
                    <a:srgbClr val="000000">
                      <a:alpha val="43137"/>
                    </a:srgbClr>
                  </a:outerShdw>
                </a:effectLst>
              </a:rPr>
              <a:t> Abdullah</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Faculty of Civil Engineering ad </a:t>
            </a:r>
            <a:r>
              <a:rPr lang="en-GB" b="1" smtClean="0">
                <a:effectLst>
                  <a:outerShdw blurRad="38100" dist="38100" dir="2700000" algn="tl">
                    <a:srgbClr val="000000">
                      <a:alpha val="43137"/>
                    </a:srgbClr>
                  </a:outerShdw>
                </a:effectLst>
              </a:rPr>
              <a:t>Earth Resources</a:t>
            </a:r>
            <a:r>
              <a:rPr lang="en-GB" b="1" dirty="0" smtClean="0">
                <a:effectLst>
                  <a:outerShdw blurRad="38100" dist="38100" dir="2700000" algn="tl">
                    <a:srgbClr val="000000">
                      <a:alpha val="43137"/>
                    </a:srgbClr>
                  </a:outerShdw>
                </a:effectLst>
              </a:rPr>
              <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amizatulhani@ump.edu.my</a:t>
            </a:r>
          </a:p>
          <a:p>
            <a:endParaRPr lang="en-GB" b="1" dirty="0">
              <a:effectLst>
                <a:outerShdw blurRad="38100" dist="38100" dir="2700000" algn="tl">
                  <a:srgbClr val="000000">
                    <a:alpha val="43137"/>
                  </a:srgbClr>
                </a:outerShdw>
              </a:effectLst>
            </a:endParaRPr>
          </a:p>
        </p:txBody>
      </p:sp>
      <p:sp>
        <p:nvSpPr>
          <p:cNvPr id="6" name="TextBox 5"/>
          <p:cNvSpPr txBox="1"/>
          <p:nvPr/>
        </p:nvSpPr>
        <p:spPr>
          <a:xfrm>
            <a:off x="147773" y="116632"/>
            <a:ext cx="3632139" cy="738664"/>
          </a:xfrm>
          <a:prstGeom prst="rect">
            <a:avLst/>
          </a:prstGeom>
          <a:solidFill>
            <a:srgbClr val="00ABA3"/>
          </a:solidFill>
          <a:ln>
            <a:solidFill>
              <a:srgbClr val="C00000"/>
            </a:solidFill>
          </a:ln>
        </p:spPr>
        <p:txBody>
          <a:bodyPr wrap="square" rtlCol="0">
            <a:spAutoFit/>
          </a:bodyPr>
          <a:lstStyle/>
          <a:p>
            <a:r>
              <a:rPr lang="en-US" b="1" dirty="0" smtClean="0">
                <a:solidFill>
                  <a:schemeClr val="bg1"/>
                </a:solidFill>
              </a:rPr>
              <a:t>For updated version, please click on  </a:t>
            </a:r>
          </a:p>
          <a:p>
            <a:r>
              <a:rPr lang="en-US" sz="2400" dirty="0" smtClean="0">
                <a:solidFill>
                  <a:schemeClr val="bg1"/>
                </a:solidFill>
                <a:hlinkClick r:id="rId2"/>
              </a:rPr>
              <a:t>http://ocw.ump.edu.my </a:t>
            </a:r>
            <a:endParaRPr lang="en-US" sz="2400" dirty="0">
              <a:solidFill>
                <a:schemeClr val="bg1"/>
              </a:solidFill>
            </a:endParaRPr>
          </a:p>
        </p:txBody>
      </p:sp>
    </p:spTree>
    <p:extLst>
      <p:ext uri="{BB962C8B-B14F-4D97-AF65-F5344CB8AC3E}">
        <p14:creationId xmlns:p14="http://schemas.microsoft.com/office/powerpoint/2010/main" val="547531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Mass procedure </a:t>
            </a:r>
            <a:br>
              <a:rPr lang="en-US" dirty="0" smtClean="0"/>
            </a:br>
            <a:r>
              <a:rPr lang="en-US" dirty="0" smtClean="0"/>
              <a:t>(slopes in homogenous clay soil with </a:t>
            </a:r>
            <a:r>
              <a:rPr lang="en-US" dirty="0">
                <a:sym typeface="Symbol"/>
              </a:rPr>
              <a:t> = </a:t>
            </a:r>
            <a:r>
              <a:rPr lang="en-US" dirty="0" smtClean="0">
                <a:sym typeface="Symbol"/>
              </a:rPr>
              <a:t>0)</a:t>
            </a:r>
            <a:endParaRPr lang="en-US" dirty="0"/>
          </a:p>
        </p:txBody>
      </p:sp>
      <p:grpSp>
        <p:nvGrpSpPr>
          <p:cNvPr id="6" name="Group 5"/>
          <p:cNvGrpSpPr/>
          <p:nvPr/>
        </p:nvGrpSpPr>
        <p:grpSpPr>
          <a:xfrm>
            <a:off x="-1" y="6669360"/>
            <a:ext cx="4211961" cy="188640"/>
            <a:chOff x="-1" y="6669360"/>
            <a:chExt cx="4211961" cy="18864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9" name="TextBox 8"/>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
        <p:nvSpPr>
          <p:cNvPr id="12" name="Content Placeholder 6"/>
          <p:cNvSpPr txBox="1">
            <a:spLocks/>
          </p:cNvSpPr>
          <p:nvPr/>
        </p:nvSpPr>
        <p:spPr>
          <a:xfrm>
            <a:off x="3956992" y="4589763"/>
            <a:ext cx="4935488" cy="1791565"/>
          </a:xfrm>
          <a:prstGeom prst="rect">
            <a:avLst/>
          </a:prstGeom>
          <a:ln w="25400">
            <a:solidFill>
              <a:srgbClr val="FFFF00"/>
            </a:solidFill>
          </a:ln>
        </p:spPr>
        <p:txBody>
          <a:bodyPr vert="horz" anchor="t">
            <a:no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buFont typeface="Wingdings 2"/>
              <a:buNone/>
            </a:pPr>
            <a:r>
              <a:rPr lang="en-US" sz="1800" dirty="0" smtClean="0">
                <a:latin typeface="Arial" panose="020B0604020202020204" pitchFamily="34" charset="0"/>
                <a:cs typeface="Arial" panose="020B0604020202020204" pitchFamily="34" charset="0"/>
              </a:rPr>
              <a:t>Soil’s weight, W = cross sectional area x </a:t>
            </a:r>
            <a:r>
              <a:rPr lang="en-US" sz="1800" dirty="0" smtClean="0">
                <a:latin typeface="Arial" panose="020B0604020202020204" pitchFamily="34" charset="0"/>
                <a:cs typeface="Arial" panose="020B0604020202020204" pitchFamily="34" charset="0"/>
                <a:sym typeface="Symbol"/>
              </a:rPr>
              <a:t></a:t>
            </a:r>
            <a:r>
              <a:rPr lang="en-US" sz="1800" dirty="0" smtClean="0">
                <a:latin typeface="Arial" panose="020B0604020202020204" pitchFamily="34" charset="0"/>
                <a:cs typeface="Arial" panose="020B0604020202020204" pitchFamily="34" charset="0"/>
              </a:rPr>
              <a:t> </a:t>
            </a:r>
          </a:p>
          <a:p>
            <a:pPr>
              <a:buFont typeface="Wingdings 2"/>
              <a:buNone/>
            </a:pPr>
            <a:r>
              <a:rPr lang="en-US" sz="1800" dirty="0" smtClean="0">
                <a:latin typeface="Arial" panose="020B0604020202020204" pitchFamily="34" charset="0"/>
                <a:cs typeface="Arial" panose="020B0604020202020204" pitchFamily="34" charset="0"/>
              </a:rPr>
              <a:t>Sliding / disturbing moment, </a:t>
            </a:r>
            <a:r>
              <a:rPr lang="en-US" sz="1800" dirty="0" err="1" smtClean="0">
                <a:latin typeface="Arial" panose="020B0604020202020204" pitchFamily="34" charset="0"/>
                <a:cs typeface="Arial" panose="020B0604020202020204" pitchFamily="34" charset="0"/>
              </a:rPr>
              <a:t>M</a:t>
            </a:r>
            <a:r>
              <a:rPr lang="en-US" sz="1800" baseline="-25000" dirty="0" err="1" smtClean="0">
                <a:latin typeface="Arial" panose="020B0604020202020204" pitchFamily="34" charset="0"/>
                <a:cs typeface="Arial" panose="020B0604020202020204" pitchFamily="34" charset="0"/>
              </a:rPr>
              <a:t>d</a:t>
            </a:r>
            <a:r>
              <a:rPr lang="en-US" sz="1800" dirty="0" smtClean="0">
                <a:latin typeface="Arial" panose="020B0604020202020204" pitchFamily="34" charset="0"/>
                <a:cs typeface="Arial" panose="020B0604020202020204" pitchFamily="34" charset="0"/>
              </a:rPr>
              <a:t> = </a:t>
            </a:r>
            <a:r>
              <a:rPr lang="en-US" sz="1800" dirty="0" err="1" smtClean="0">
                <a:latin typeface="Arial" panose="020B0604020202020204" pitchFamily="34" charset="0"/>
                <a:cs typeface="Arial" panose="020B0604020202020204" pitchFamily="34" charset="0"/>
              </a:rPr>
              <a:t>Wl</a:t>
            </a:r>
            <a:endParaRPr lang="en-US" sz="1800" dirty="0" smtClean="0">
              <a:latin typeface="Arial" panose="020B0604020202020204" pitchFamily="34" charset="0"/>
              <a:cs typeface="Arial" panose="020B0604020202020204" pitchFamily="34" charset="0"/>
            </a:endParaRPr>
          </a:p>
          <a:p>
            <a:pPr>
              <a:buFont typeface="Wingdings 2"/>
              <a:buNone/>
            </a:pPr>
            <a:r>
              <a:rPr lang="en-US" sz="1800" dirty="0" smtClean="0">
                <a:latin typeface="Arial" panose="020B0604020202020204" pitchFamily="34" charset="0"/>
                <a:cs typeface="Arial" panose="020B0604020202020204" pitchFamily="34" charset="0"/>
              </a:rPr>
              <a:t>Resisting moment, </a:t>
            </a:r>
            <a:r>
              <a:rPr lang="en-US" sz="1800" dirty="0" err="1" smtClean="0">
                <a:latin typeface="Arial" panose="020B0604020202020204" pitchFamily="34" charset="0"/>
                <a:cs typeface="Arial" panose="020B0604020202020204" pitchFamily="34" charset="0"/>
              </a:rPr>
              <a:t>M</a:t>
            </a:r>
            <a:r>
              <a:rPr lang="en-US" sz="1800" baseline="-25000" dirty="0" err="1" smtClean="0">
                <a:latin typeface="Arial" panose="020B0604020202020204" pitchFamily="34" charset="0"/>
                <a:cs typeface="Arial" panose="020B0604020202020204" pitchFamily="34" charset="0"/>
              </a:rPr>
              <a:t>r</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cLr</a:t>
            </a:r>
            <a:r>
              <a:rPr lang="en-US" sz="1800" dirty="0" smtClean="0">
                <a:latin typeface="Arial" panose="020B0604020202020204" pitchFamily="34" charset="0"/>
                <a:cs typeface="Arial" panose="020B0604020202020204" pitchFamily="34" charset="0"/>
              </a:rPr>
              <a:t> where L = r</a:t>
            </a:r>
            <a:r>
              <a:rPr lang="en-US" sz="1800" dirty="0" smtClean="0">
                <a:latin typeface="Arial" panose="020B0604020202020204" pitchFamily="34" charset="0"/>
                <a:cs typeface="Arial" panose="020B0604020202020204" pitchFamily="34" charset="0"/>
                <a:sym typeface="Symbol"/>
              </a:rPr>
              <a:t></a:t>
            </a:r>
          </a:p>
          <a:p>
            <a:pPr>
              <a:buNone/>
            </a:pPr>
            <a:r>
              <a:rPr lang="en-US" sz="1800" dirty="0" smtClean="0">
                <a:latin typeface="Arial" panose="020B0604020202020204" pitchFamily="34" charset="0"/>
                <a:cs typeface="Arial" panose="020B0604020202020204" pitchFamily="34" charset="0"/>
                <a:sym typeface="Symbol"/>
              </a:rPr>
              <a:t>For equilibrium : </a:t>
            </a:r>
            <a:r>
              <a:rPr lang="en-US" sz="1800" dirty="0" err="1" smtClean="0">
                <a:latin typeface="Arial" panose="020B0604020202020204" pitchFamily="34" charset="0"/>
                <a:cs typeface="Arial" panose="020B0604020202020204" pitchFamily="34" charset="0"/>
                <a:sym typeface="Symbol"/>
              </a:rPr>
              <a:t>M</a:t>
            </a:r>
            <a:r>
              <a:rPr lang="en-US" sz="1800" baseline="-25000" dirty="0" err="1" smtClean="0">
                <a:latin typeface="Arial" panose="020B0604020202020204" pitchFamily="34" charset="0"/>
                <a:cs typeface="Arial" panose="020B0604020202020204" pitchFamily="34" charset="0"/>
                <a:sym typeface="Symbol"/>
              </a:rPr>
              <a:t>r</a:t>
            </a:r>
            <a:r>
              <a:rPr lang="en-US" sz="1800" dirty="0" smtClean="0">
                <a:latin typeface="Arial" panose="020B0604020202020204" pitchFamily="34" charset="0"/>
                <a:cs typeface="Arial" panose="020B0604020202020204" pitchFamily="34" charset="0"/>
                <a:sym typeface="Symbol"/>
              </a:rPr>
              <a:t> = </a:t>
            </a:r>
            <a:r>
              <a:rPr lang="en-US" sz="1800" dirty="0" err="1">
                <a:latin typeface="Arial" panose="020B0604020202020204" pitchFamily="34" charset="0"/>
                <a:cs typeface="Arial" panose="020B0604020202020204" pitchFamily="34" charset="0"/>
                <a:sym typeface="Symbol"/>
              </a:rPr>
              <a:t>M</a:t>
            </a:r>
            <a:r>
              <a:rPr lang="en-US" sz="1800" baseline="-25000" dirty="0" err="1">
                <a:latin typeface="Arial" panose="020B0604020202020204" pitchFamily="34" charset="0"/>
                <a:cs typeface="Arial" panose="020B0604020202020204" pitchFamily="34" charset="0"/>
                <a:sym typeface="Symbol"/>
              </a:rPr>
              <a:t>d</a:t>
            </a:r>
            <a:endParaRPr lang="en-US" sz="1800" dirty="0" smtClean="0">
              <a:latin typeface="Arial" panose="020B0604020202020204" pitchFamily="34" charset="0"/>
              <a:cs typeface="Arial" panose="020B0604020202020204" pitchFamily="34" charset="0"/>
              <a:sym typeface="Symbol"/>
            </a:endParaRPr>
          </a:p>
          <a:p>
            <a:pPr>
              <a:buNone/>
            </a:pPr>
            <a:r>
              <a:rPr lang="en-US" sz="1800" dirty="0" smtClean="0">
                <a:latin typeface="Arial" panose="020B0604020202020204" pitchFamily="34" charset="0"/>
                <a:cs typeface="Arial" panose="020B0604020202020204" pitchFamily="34" charset="0"/>
              </a:rPr>
              <a:t>                           cr</a:t>
            </a:r>
            <a:r>
              <a:rPr lang="en-US" sz="1800" baseline="30000" dirty="0" smtClean="0">
                <a:latin typeface="Arial" panose="020B0604020202020204" pitchFamily="34" charset="0"/>
                <a:cs typeface="Arial" panose="020B0604020202020204" pitchFamily="34" charset="0"/>
              </a:rPr>
              <a:t>2</a:t>
            </a:r>
            <a:r>
              <a:rPr lang="en-US" sz="1800" dirty="0" smtClean="0">
                <a:latin typeface="Arial" panose="020B0604020202020204" pitchFamily="34" charset="0"/>
                <a:cs typeface="Arial" panose="020B0604020202020204" pitchFamily="34" charset="0"/>
                <a:sym typeface="Symbol"/>
              </a:rPr>
              <a:t> = Wl</a:t>
            </a:r>
            <a:r>
              <a:rPr lang="en-US" sz="1800" baseline="-25000" dirty="0" smtClean="0">
                <a:latin typeface="Arial" panose="020B0604020202020204" pitchFamily="34" charset="0"/>
                <a:cs typeface="Arial" panose="020B0604020202020204" pitchFamily="34" charset="0"/>
                <a:sym typeface="Symbol"/>
              </a:rPr>
              <a:t>1</a:t>
            </a:r>
            <a:r>
              <a:rPr lang="en-US" sz="1800" dirty="0" smtClean="0">
                <a:latin typeface="Arial" panose="020B0604020202020204" pitchFamily="34" charset="0"/>
                <a:cs typeface="Arial" panose="020B0604020202020204" pitchFamily="34" charset="0"/>
                <a:sym typeface="Symbol"/>
              </a:rPr>
              <a:t> – Wl</a:t>
            </a:r>
            <a:r>
              <a:rPr lang="en-US" sz="1800" baseline="-25000" dirty="0" smtClean="0">
                <a:latin typeface="Arial" panose="020B0604020202020204" pitchFamily="34" charset="0"/>
                <a:cs typeface="Arial" panose="020B0604020202020204" pitchFamily="34" charset="0"/>
                <a:sym typeface="Symbol"/>
              </a:rPr>
              <a:t>2</a:t>
            </a:r>
            <a:endParaRPr lang="en-US" sz="1800" baseline="-25000" dirty="0">
              <a:latin typeface="Arial" panose="020B0604020202020204" pitchFamily="34" charset="0"/>
              <a:cs typeface="Arial" panose="020B0604020202020204" pitchFamily="34"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332" y="1509095"/>
            <a:ext cx="5220956" cy="292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9" name="TextBox 18"/>
              <p:cNvSpPr txBox="1"/>
              <p:nvPr/>
            </p:nvSpPr>
            <p:spPr>
              <a:xfrm>
                <a:off x="434098" y="4589763"/>
                <a:ext cx="3311484" cy="671787"/>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 </a:t>
                </a:r>
                <a14:m>
                  <m:oMath xmlns:m="http://schemas.openxmlformats.org/officeDocument/2006/math">
                    <m:sSub>
                      <m:sSubPr>
                        <m:ctrlPr>
                          <a:rPr lang="en-US" sz="2400" i="1" smtClean="0">
                            <a:latin typeface="Cambria Math"/>
                          </a:rPr>
                        </m:ctrlPr>
                      </m:sSubPr>
                      <m:e>
                        <m:r>
                          <a:rPr lang="en-US" sz="2400" b="0" i="1" smtClean="0">
                            <a:latin typeface="Cambria Math"/>
                          </a:rPr>
                          <m:t>𝐹</m:t>
                        </m:r>
                      </m:e>
                      <m:sub>
                        <m:r>
                          <a:rPr lang="en-US" sz="2400" b="0" i="1" smtClean="0">
                            <a:latin typeface="Cambria Math"/>
                          </a:rPr>
                          <m:t>𝑠</m:t>
                        </m:r>
                      </m:sub>
                    </m:sSub>
                    <m:r>
                      <a:rPr lang="en-US" sz="2400" i="1" smtClean="0">
                        <a:latin typeface="Cambria Math"/>
                      </a:rPr>
                      <m:t>=</m:t>
                    </m:r>
                    <m:f>
                      <m:fPr>
                        <m:ctrlPr>
                          <a:rPr lang="en-US" sz="2400" i="1" smtClean="0">
                            <a:latin typeface="Cambria Math"/>
                          </a:rPr>
                        </m:ctrlPr>
                      </m:fPr>
                      <m:num>
                        <m:r>
                          <a:rPr lang="en-US" sz="2400" b="0" i="1" smtClean="0">
                            <a:latin typeface="Cambria Math"/>
                          </a:rPr>
                          <m:t>𝑅𝑒𝑠𝑖𝑠𝑡𝑖𝑛𝑔</m:t>
                        </m:r>
                        <m:r>
                          <a:rPr lang="en-US" sz="2400" b="0" i="1" smtClean="0">
                            <a:latin typeface="Cambria Math"/>
                          </a:rPr>
                          <m:t> </m:t>
                        </m:r>
                        <m:r>
                          <a:rPr lang="en-US" sz="2400" b="0" i="1" smtClean="0">
                            <a:latin typeface="Cambria Math"/>
                          </a:rPr>
                          <m:t>𝑚𝑜𝑚𝑒𝑛𝑡</m:t>
                        </m:r>
                        <m:r>
                          <a:rPr lang="en-US" sz="2400" b="0" i="1" smtClean="0">
                            <a:latin typeface="Cambria Math"/>
                          </a:rPr>
                          <m:t>, </m:t>
                        </m:r>
                        <m:r>
                          <a:rPr lang="en-US" sz="2400" b="0" i="1" smtClean="0">
                            <a:latin typeface="Cambria Math"/>
                          </a:rPr>
                          <m:t>𝑀𝑟</m:t>
                        </m:r>
                      </m:num>
                      <m:den>
                        <m:r>
                          <a:rPr lang="en-US" sz="2400" b="0" i="1" smtClean="0">
                            <a:latin typeface="Cambria Math"/>
                          </a:rPr>
                          <m:t>𝑆𝑙𝑖𝑑𝑖𝑛𝑔</m:t>
                        </m:r>
                        <m:r>
                          <a:rPr lang="en-US" sz="2400" b="0" i="1" smtClean="0">
                            <a:latin typeface="Cambria Math"/>
                          </a:rPr>
                          <m:t> </m:t>
                        </m:r>
                        <m:r>
                          <a:rPr lang="en-US" sz="2400" b="0" i="1" smtClean="0">
                            <a:latin typeface="Cambria Math"/>
                          </a:rPr>
                          <m:t>𝑚𝑜𝑚𝑒𝑛𝑡</m:t>
                        </m:r>
                        <m:r>
                          <a:rPr lang="en-US" sz="2400" b="0" i="1" smtClean="0">
                            <a:latin typeface="Cambria Math"/>
                          </a:rPr>
                          <m:t>, </m:t>
                        </m:r>
                        <m:r>
                          <a:rPr lang="en-US" sz="2400" b="0" i="1" smtClean="0">
                            <a:latin typeface="Cambria Math"/>
                          </a:rPr>
                          <m:t>𝑀𝑑</m:t>
                        </m:r>
                      </m:den>
                    </m:f>
                  </m:oMath>
                </a14:m>
                <a:endParaRPr lang="en-US" sz="24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34098" y="4589763"/>
                <a:ext cx="3311484" cy="671787"/>
              </a:xfrm>
              <a:prstGeom prst="rect">
                <a:avLst/>
              </a:prstGeom>
              <a:blipFill rotWithShape="1">
                <a:blip r:embed="rId4"/>
                <a:stretch>
                  <a:fillRect/>
                </a:stretch>
              </a:blipFill>
            </p:spPr>
            <p:txBody>
              <a:bodyPr/>
              <a:lstStyle/>
              <a:p>
                <a:r>
                  <a:rPr lang="en-US">
                    <a:noFill/>
                  </a:rPr>
                  <a:t> </a:t>
                </a:r>
              </a:p>
            </p:txBody>
          </p:sp>
        </mc:Fallback>
      </mc:AlternateContent>
      <p:sp>
        <p:nvSpPr>
          <p:cNvPr id="10" name="TextBox 9"/>
          <p:cNvSpPr txBox="1"/>
          <p:nvPr/>
        </p:nvSpPr>
        <p:spPr>
          <a:xfrm>
            <a:off x="7164288" y="4151575"/>
            <a:ext cx="972581" cy="276999"/>
          </a:xfrm>
          <a:prstGeom prst="rect">
            <a:avLst/>
          </a:prstGeom>
          <a:noFill/>
        </p:spPr>
        <p:txBody>
          <a:bodyPr wrap="square" rtlCol="0">
            <a:spAutoFit/>
          </a:bodyPr>
          <a:lstStyle/>
          <a:p>
            <a:pPr algn="ctr"/>
            <a:r>
              <a:rPr lang="en-US" sz="1200" dirty="0" smtClean="0"/>
              <a:t>(Das, 2002)</a:t>
            </a:r>
            <a:endParaRPr lang="en-US" sz="1200" dirty="0"/>
          </a:p>
        </p:txBody>
      </p:sp>
    </p:spTree>
    <p:extLst>
      <p:ext uri="{BB962C8B-B14F-4D97-AF65-F5344CB8AC3E}">
        <p14:creationId xmlns:p14="http://schemas.microsoft.com/office/powerpoint/2010/main" val="2181102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txBox="1">
            <a:spLocks/>
          </p:cNvSpPr>
          <p:nvPr/>
        </p:nvSpPr>
        <p:spPr>
          <a:xfrm>
            <a:off x="395536" y="1106452"/>
            <a:ext cx="7344816" cy="620650"/>
          </a:xfrm>
          <a:prstGeom prst="rect">
            <a:avLst/>
          </a:prstGeom>
          <a:ln w="25400">
            <a:solidFill>
              <a:srgbClr val="FFFF00"/>
            </a:solidFill>
          </a:ln>
        </p:spPr>
        <p:txBody>
          <a:bodyPr vert="horz" wrap="square" lIns="45720" tIns="45720" rIns="45720" anchor="t">
            <a:no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buFont typeface="Wingdings 2"/>
              <a:buNone/>
            </a:pPr>
            <a:r>
              <a:rPr lang="en-US" sz="24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The critical failure curve when the ratio of c</a:t>
            </a:r>
            <a:r>
              <a:rPr lang="en-US" sz="1800" baseline="-25000" dirty="0" smtClean="0">
                <a:latin typeface="Arial" panose="020B0604020202020204" pitchFamily="34" charset="0"/>
                <a:cs typeface="Arial" panose="020B0604020202020204" pitchFamily="34" charset="0"/>
              </a:rPr>
              <a:t>u</a:t>
            </a:r>
            <a:r>
              <a:rPr lang="en-US" sz="1800" dirty="0" smtClean="0">
                <a:latin typeface="Arial" panose="020B0604020202020204" pitchFamily="34" charset="0"/>
                <a:cs typeface="Arial" panose="020B0604020202020204" pitchFamily="34" charset="0"/>
              </a:rPr>
              <a:t> to c</a:t>
            </a:r>
            <a:r>
              <a:rPr lang="en-US" sz="1800" baseline="-25000" dirty="0" smtClean="0">
                <a:latin typeface="Arial" panose="020B0604020202020204" pitchFamily="34" charset="0"/>
                <a:cs typeface="Arial" panose="020B0604020202020204" pitchFamily="34" charset="0"/>
              </a:rPr>
              <a:t>d</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is a minimum.</a:t>
            </a:r>
            <a:endParaRPr lang="en-US" sz="1800" baseline="-25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3408456" y="1837524"/>
                <a:ext cx="1820114" cy="655372"/>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 </a:t>
                </a:r>
                <a14:m>
                  <m:oMath xmlns:m="http://schemas.openxmlformats.org/officeDocument/2006/math">
                    <m:sSub>
                      <m:sSubPr>
                        <m:ctrlPr>
                          <a:rPr lang="en-US" sz="2400" i="1" smtClean="0">
                            <a:latin typeface="Cambria Math"/>
                          </a:rPr>
                        </m:ctrlPr>
                      </m:sSubPr>
                      <m:e>
                        <m:r>
                          <a:rPr lang="en-US" sz="2400" b="0" i="1" smtClean="0">
                            <a:latin typeface="Cambria Math"/>
                          </a:rPr>
                          <m:t>𝐹</m:t>
                        </m:r>
                      </m:e>
                      <m:sub>
                        <m:r>
                          <a:rPr lang="en-US" sz="2400" b="0" i="1" smtClean="0">
                            <a:latin typeface="Cambria Math"/>
                          </a:rPr>
                          <m:t>𝑠</m:t>
                        </m:r>
                      </m:sub>
                    </m:sSub>
                    <m:r>
                      <a:rPr lang="en-US" sz="2400" i="1" smtClean="0">
                        <a:latin typeface="Cambria Math"/>
                      </a:rPr>
                      <m:t>=</m:t>
                    </m:r>
                    <m:f>
                      <m:fPr>
                        <m:ctrlPr>
                          <a:rPr lang="en-US" sz="2400" i="1" smtClean="0">
                            <a:latin typeface="Cambria Math"/>
                          </a:rPr>
                        </m:ctrlPr>
                      </m:fPr>
                      <m:num>
                        <m:sSub>
                          <m:sSubPr>
                            <m:ctrlPr>
                              <a:rPr lang="en-US" sz="2400" i="1" smtClean="0">
                                <a:latin typeface="Cambria Math"/>
                              </a:rPr>
                            </m:ctrlPr>
                          </m:sSubPr>
                          <m:e>
                            <m:r>
                              <a:rPr lang="en-US" sz="2400" i="1" smtClean="0">
                                <a:latin typeface="Cambria Math"/>
                                <a:ea typeface="Cambria Math"/>
                              </a:rPr>
                              <m:t>𝜏</m:t>
                            </m:r>
                          </m:e>
                          <m:sub>
                            <m:r>
                              <a:rPr lang="en-US" sz="2400" b="0" i="1" smtClean="0">
                                <a:latin typeface="Cambria Math"/>
                              </a:rPr>
                              <m:t>𝑓</m:t>
                            </m:r>
                          </m:sub>
                        </m:sSub>
                      </m:num>
                      <m:den>
                        <m:sSub>
                          <m:sSubPr>
                            <m:ctrlPr>
                              <a:rPr lang="en-US" sz="2400" i="1" smtClean="0">
                                <a:latin typeface="Cambria Math"/>
                              </a:rPr>
                            </m:ctrlPr>
                          </m:sSubPr>
                          <m:e>
                            <m:r>
                              <a:rPr lang="en-US" sz="2400" b="0" i="1" smtClean="0">
                                <a:latin typeface="Cambria Math"/>
                              </a:rPr>
                              <m:t>𝑐</m:t>
                            </m:r>
                          </m:e>
                          <m:sub>
                            <m:r>
                              <a:rPr lang="en-US" sz="2400" b="0" i="1" smtClean="0">
                                <a:latin typeface="Cambria Math"/>
                              </a:rPr>
                              <m:t>𝑑</m:t>
                            </m:r>
                          </m:sub>
                        </m:sSub>
                      </m:den>
                    </m:f>
                    <m:r>
                      <a:rPr lang="en-US" sz="2400" b="0" i="1" smtClean="0">
                        <a:latin typeface="Cambria Math"/>
                      </a:rPr>
                      <m:t>=</m:t>
                    </m:r>
                    <m:f>
                      <m:fPr>
                        <m:ctrlPr>
                          <a:rPr lang="en-US" sz="2400" i="1" smtClean="0">
                            <a:latin typeface="Cambria Math"/>
                          </a:rPr>
                        </m:ctrlPr>
                      </m:fPr>
                      <m:num>
                        <m:sSub>
                          <m:sSubPr>
                            <m:ctrlPr>
                              <a:rPr lang="en-US" sz="2400" i="1" smtClean="0">
                                <a:latin typeface="Cambria Math"/>
                              </a:rPr>
                            </m:ctrlPr>
                          </m:sSubPr>
                          <m:e>
                            <m:r>
                              <a:rPr lang="en-US" sz="2400" b="0" i="1" smtClean="0">
                                <a:latin typeface="Cambria Math"/>
                              </a:rPr>
                              <m:t>𝑐</m:t>
                            </m:r>
                          </m:e>
                          <m:sub>
                            <m:r>
                              <a:rPr lang="en-US" sz="2400" b="0" i="1" smtClean="0">
                                <a:latin typeface="Cambria Math"/>
                              </a:rPr>
                              <m:t>𝑢</m:t>
                            </m:r>
                          </m:sub>
                        </m:sSub>
                      </m:num>
                      <m:den>
                        <m:sSub>
                          <m:sSubPr>
                            <m:ctrlPr>
                              <a:rPr lang="en-US" sz="2400" i="1" smtClean="0">
                                <a:latin typeface="Cambria Math"/>
                              </a:rPr>
                            </m:ctrlPr>
                          </m:sSubPr>
                          <m:e>
                            <m:r>
                              <a:rPr lang="en-US" sz="2400" b="0" i="1" smtClean="0">
                                <a:latin typeface="Cambria Math"/>
                              </a:rPr>
                              <m:t>𝑐</m:t>
                            </m:r>
                          </m:e>
                          <m:sub>
                            <m:r>
                              <a:rPr lang="en-US" sz="2400" b="0" i="1" smtClean="0">
                                <a:latin typeface="Cambria Math"/>
                              </a:rPr>
                              <m:t>𝑑</m:t>
                            </m:r>
                          </m:sub>
                        </m:sSub>
                      </m:den>
                    </m:f>
                  </m:oMath>
                </a14:m>
                <a:endParaRPr lang="en-US" sz="2400" dirty="0">
                  <a:latin typeface="Arial" panose="020B0604020202020204" pitchFamily="34" charset="0"/>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408456" y="1837524"/>
                <a:ext cx="1820114" cy="655372"/>
              </a:xfrm>
              <a:prstGeom prst="rect">
                <a:avLst/>
              </a:prstGeom>
              <a:blipFill rotWithShape="1">
                <a:blip r:embed="rId2"/>
                <a:stretch>
                  <a:fillRect/>
                </a:stretch>
              </a:blipFill>
            </p:spPr>
            <p:txBody>
              <a:bodyPr/>
              <a:lstStyle/>
              <a:p>
                <a:r>
                  <a:rPr lang="en-US">
                    <a:noFill/>
                  </a:rPr>
                  <a:t> </a:t>
                </a:r>
              </a:p>
            </p:txBody>
          </p:sp>
        </mc:Fallback>
      </mc:AlternateContent>
      <p:sp>
        <p:nvSpPr>
          <p:cNvPr id="6" name="Content Placeholder 6"/>
          <p:cNvSpPr txBox="1">
            <a:spLocks/>
          </p:cNvSpPr>
          <p:nvPr/>
        </p:nvSpPr>
        <p:spPr>
          <a:xfrm>
            <a:off x="395536" y="2708920"/>
            <a:ext cx="7344816" cy="504056"/>
          </a:xfrm>
          <a:prstGeom prst="rect">
            <a:avLst/>
          </a:prstGeom>
          <a:ln w="25400">
            <a:solidFill>
              <a:srgbClr val="FFFF00"/>
            </a:solidFill>
          </a:ln>
        </p:spPr>
        <p:txBody>
          <a:bodyPr vert="horz" wrap="square" lIns="45720" tIns="45720" rIns="45720" anchor="t">
            <a:no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buFont typeface="Wingdings 2"/>
              <a:buNone/>
            </a:pPr>
            <a:r>
              <a:rPr lang="en-US" sz="1800" dirty="0" smtClean="0">
                <a:latin typeface="Arial" panose="020B0604020202020204" pitchFamily="34" charset="0"/>
                <a:cs typeface="Arial" panose="020B0604020202020204" pitchFamily="34" charset="0"/>
              </a:rPr>
              <a:t>       For the case of critical circle, the developed cohesion, cd.</a:t>
            </a:r>
            <a:endParaRPr lang="en-US" sz="1800" baseline="-25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3658615" y="3356992"/>
                <a:ext cx="1581908"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 </a:t>
                </a:r>
                <a14:m>
                  <m:oMath xmlns:m="http://schemas.openxmlformats.org/officeDocument/2006/math">
                    <m:sSub>
                      <m:sSubPr>
                        <m:ctrlPr>
                          <a:rPr lang="en-US" sz="2400" i="1" smtClean="0">
                            <a:latin typeface="Cambria Math"/>
                          </a:rPr>
                        </m:ctrlPr>
                      </m:sSubPr>
                      <m:e>
                        <m:r>
                          <a:rPr lang="en-US" sz="2400" b="0" i="1" smtClean="0">
                            <a:latin typeface="Cambria Math"/>
                          </a:rPr>
                          <m:t>𝑐</m:t>
                        </m:r>
                      </m:e>
                      <m:sub>
                        <m:r>
                          <a:rPr lang="en-US" sz="2400" b="0" i="1" smtClean="0">
                            <a:latin typeface="Cambria Math"/>
                          </a:rPr>
                          <m:t>𝑑</m:t>
                        </m:r>
                      </m:sub>
                    </m:sSub>
                    <m:r>
                      <a:rPr lang="en-US" sz="2400" i="1" smtClean="0">
                        <a:latin typeface="Cambria Math"/>
                      </a:rPr>
                      <m:t>=</m:t>
                    </m:r>
                    <m:r>
                      <a:rPr lang="en-US" sz="2400" i="1" smtClean="0">
                        <a:latin typeface="Cambria Math"/>
                        <a:sym typeface="Symbol"/>
                      </a:rPr>
                      <m:t></m:t>
                    </m:r>
                    <m:r>
                      <a:rPr lang="en-US" sz="2400" b="0" i="1" smtClean="0">
                        <a:latin typeface="Cambria Math"/>
                        <a:sym typeface="Symbol"/>
                      </a:rPr>
                      <m:t>𝐻𝑚</m:t>
                    </m:r>
                  </m:oMath>
                </a14:m>
                <a:endParaRPr lang="en-US" sz="2400" dirty="0">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658615" y="3356992"/>
                <a:ext cx="1581908" cy="461665"/>
              </a:xfrm>
              <a:prstGeom prst="rect">
                <a:avLst/>
              </a:prstGeom>
              <a:blipFill rotWithShape="1">
                <a:blip r:embed="rId3"/>
                <a:stretch>
                  <a:fillRect b="-10667"/>
                </a:stretch>
              </a:blipFill>
            </p:spPr>
            <p:txBody>
              <a:bodyPr/>
              <a:lstStyle/>
              <a:p>
                <a:r>
                  <a:rPr lang="en-US">
                    <a:noFill/>
                  </a:rPr>
                  <a:t> </a:t>
                </a:r>
              </a:p>
            </p:txBody>
          </p:sp>
        </mc:Fallback>
      </mc:AlternateContent>
      <p:sp>
        <p:nvSpPr>
          <p:cNvPr id="8" name="Content Placeholder 6"/>
          <p:cNvSpPr txBox="1">
            <a:spLocks/>
          </p:cNvSpPr>
          <p:nvPr/>
        </p:nvSpPr>
        <p:spPr>
          <a:xfrm>
            <a:off x="395536" y="4078736"/>
            <a:ext cx="7344816" cy="430384"/>
          </a:xfrm>
          <a:prstGeom prst="rect">
            <a:avLst/>
          </a:prstGeom>
          <a:ln w="25400">
            <a:solidFill>
              <a:srgbClr val="FFFF00"/>
            </a:solidFill>
          </a:ln>
        </p:spPr>
        <p:txBody>
          <a:bodyPr vert="horz" wrap="square" lIns="45720" tIns="45720" rIns="45720" anchor="t">
            <a:no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buFont typeface="Wingdings 2"/>
              <a:buNone/>
            </a:pPr>
            <a:r>
              <a:rPr lang="en-US" sz="1800" dirty="0" smtClean="0">
                <a:latin typeface="Arial" panose="020B0604020202020204" pitchFamily="34" charset="0"/>
                <a:cs typeface="Arial" panose="020B0604020202020204" pitchFamily="34" charset="0"/>
              </a:rPr>
              <a:t>       The critical height, </a:t>
            </a:r>
            <a:r>
              <a:rPr lang="en-US" sz="1800" dirty="0" err="1" smtClean="0">
                <a:latin typeface="Arial" panose="020B0604020202020204" pitchFamily="34" charset="0"/>
                <a:cs typeface="Arial" panose="020B0604020202020204" pitchFamily="34" charset="0"/>
              </a:rPr>
              <a:t>Hcr</a:t>
            </a:r>
            <a:endParaRPr lang="en-US" sz="1800" baseline="-25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p:cNvSpPr txBox="1"/>
              <p:nvPr/>
            </p:nvSpPr>
            <p:spPr>
              <a:xfrm>
                <a:off x="3641164" y="4653136"/>
                <a:ext cx="1468992" cy="651012"/>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 </a:t>
                </a:r>
                <a14:m>
                  <m:oMath xmlns:m="http://schemas.openxmlformats.org/officeDocument/2006/math">
                    <m:sSub>
                      <m:sSubPr>
                        <m:ctrlPr>
                          <a:rPr lang="en-US" sz="2400" i="1" smtClean="0">
                            <a:latin typeface="Cambria Math"/>
                          </a:rPr>
                        </m:ctrlPr>
                      </m:sSubPr>
                      <m:e>
                        <m:r>
                          <a:rPr lang="en-US" sz="2400" b="0" i="1" smtClean="0">
                            <a:latin typeface="Cambria Math"/>
                          </a:rPr>
                          <m:t>𝐻</m:t>
                        </m:r>
                      </m:e>
                      <m:sub>
                        <m:r>
                          <a:rPr lang="en-US" sz="2400" b="0" i="1" smtClean="0">
                            <a:latin typeface="Cambria Math"/>
                          </a:rPr>
                          <m:t>𝑐𝑟</m:t>
                        </m:r>
                      </m:sub>
                    </m:sSub>
                    <m:r>
                      <a:rPr lang="en-US" sz="2400" i="1" smtClean="0">
                        <a:latin typeface="Cambria Math"/>
                      </a:rPr>
                      <m:t>=</m:t>
                    </m:r>
                    <m:f>
                      <m:fPr>
                        <m:ctrlPr>
                          <a:rPr lang="en-US" sz="2400" i="1" smtClean="0">
                            <a:latin typeface="Cambria Math"/>
                          </a:rPr>
                        </m:ctrlPr>
                      </m:fPr>
                      <m:num>
                        <m:r>
                          <a:rPr lang="en-US" sz="2400" b="0" i="1" smtClean="0">
                            <a:latin typeface="Cambria Math"/>
                          </a:rPr>
                          <m:t>𝑐</m:t>
                        </m:r>
                      </m:num>
                      <m:den>
                        <m:r>
                          <a:rPr lang="en-US" sz="2400" i="1" smtClean="0">
                            <a:latin typeface="Cambria Math"/>
                            <a:sym typeface="Symbol"/>
                          </a:rPr>
                          <m:t></m:t>
                        </m:r>
                        <m:r>
                          <a:rPr lang="en-US" sz="2400" b="0" i="1" smtClean="0">
                            <a:latin typeface="Cambria Math"/>
                            <a:sym typeface="Symbol"/>
                          </a:rPr>
                          <m:t>𝑚</m:t>
                        </m:r>
                      </m:den>
                    </m:f>
                  </m:oMath>
                </a14:m>
                <a:endParaRPr lang="en-US" sz="2400" dirty="0">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641164" y="4653136"/>
                <a:ext cx="1468992" cy="651012"/>
              </a:xfrm>
              <a:prstGeom prst="rect">
                <a:avLst/>
              </a:prstGeom>
              <a:blipFill rotWithShape="1">
                <a:blip r:embed="rId4"/>
                <a:stretch>
                  <a:fillRect/>
                </a:stretch>
              </a:blipFill>
            </p:spPr>
            <p:txBody>
              <a:bodyPr/>
              <a:lstStyle/>
              <a:p>
                <a:r>
                  <a:rPr lang="en-US">
                    <a:noFill/>
                  </a:rPr>
                  <a:t> </a:t>
                </a:r>
              </a:p>
            </p:txBody>
          </p:sp>
        </mc:Fallback>
      </mc:AlternateContent>
      <p:grpSp>
        <p:nvGrpSpPr>
          <p:cNvPr id="10" name="Group 9"/>
          <p:cNvGrpSpPr/>
          <p:nvPr/>
        </p:nvGrpSpPr>
        <p:grpSpPr>
          <a:xfrm>
            <a:off x="-1" y="6669360"/>
            <a:ext cx="4211961" cy="188640"/>
            <a:chOff x="-1" y="6669360"/>
            <a:chExt cx="4211961" cy="188640"/>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12" name="TextBox 11"/>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2407747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 y="6669360"/>
            <a:ext cx="4211961" cy="188640"/>
            <a:chOff x="-1" y="6669360"/>
            <a:chExt cx="4211961" cy="18864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12" name="TextBox 11"/>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
        <p:nvSpPr>
          <p:cNvPr id="13" name="Content Placeholder 6"/>
          <p:cNvSpPr txBox="1">
            <a:spLocks/>
          </p:cNvSpPr>
          <p:nvPr/>
        </p:nvSpPr>
        <p:spPr>
          <a:xfrm>
            <a:off x="914400" y="4392606"/>
            <a:ext cx="7315200" cy="1524000"/>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buFont typeface="Wingdings 2"/>
              <a:buNone/>
            </a:pPr>
            <a:endParaRPr lang="en-US" sz="2400" dirty="0" smtClean="0"/>
          </a:p>
          <a:p>
            <a:pPr>
              <a:buFont typeface="Wingdings 2"/>
              <a:buNone/>
            </a:pPr>
            <a:r>
              <a:rPr lang="en-US" sz="2800" b="1" dirty="0" smtClean="0"/>
              <a:t>Disturbing moment = </a:t>
            </a:r>
            <a:r>
              <a:rPr lang="en-US" sz="2800" b="1" dirty="0" err="1" smtClean="0"/>
              <a:t>Wx</a:t>
            </a:r>
            <a:endParaRPr lang="en-US" sz="2800" b="1" dirty="0" smtClean="0"/>
          </a:p>
          <a:p>
            <a:pPr>
              <a:buFont typeface="Wingdings 2"/>
              <a:buNone/>
            </a:pPr>
            <a:r>
              <a:rPr lang="en-US" sz="2800" b="1" dirty="0" smtClean="0"/>
              <a:t>Resisting moment = </a:t>
            </a:r>
            <a:r>
              <a:rPr lang="en-US" sz="2800" b="1" dirty="0" err="1" smtClean="0"/>
              <a:t>cLr</a:t>
            </a:r>
            <a:r>
              <a:rPr lang="en-US" sz="2800" b="1" dirty="0" smtClean="0"/>
              <a:t> where L = r</a:t>
            </a:r>
            <a:r>
              <a:rPr lang="en-US" sz="2800" b="1" dirty="0" smtClean="0">
                <a:sym typeface="Symbol"/>
              </a:rPr>
              <a:t></a:t>
            </a:r>
            <a:endParaRPr lang="en-US" sz="2800" b="1" dirty="0"/>
          </a:p>
        </p:txBody>
      </p:sp>
      <p:pic>
        <p:nvPicPr>
          <p:cNvPr id="14" name="Picture 1"/>
          <p:cNvPicPr>
            <a:picLocks noChangeAspect="1" noChangeArrowheads="1"/>
          </p:cNvPicPr>
          <p:nvPr/>
        </p:nvPicPr>
        <p:blipFill>
          <a:blip r:embed="rId3" cstate="print"/>
          <a:srcRect/>
          <a:stretch>
            <a:fillRect/>
          </a:stretch>
        </p:blipFill>
        <p:spPr bwMode="auto">
          <a:xfrm>
            <a:off x="914400" y="980728"/>
            <a:ext cx="7310437" cy="3648862"/>
          </a:xfrm>
          <a:prstGeom prst="rect">
            <a:avLst/>
          </a:prstGeom>
          <a:noFill/>
          <a:ln w="9525">
            <a:noFill/>
            <a:miter lim="800000"/>
            <a:headEnd/>
            <a:tailEnd/>
          </a:ln>
        </p:spPr>
      </p:pic>
    </p:spTree>
    <p:extLst>
      <p:ext uri="{BB962C8B-B14F-4D97-AF65-F5344CB8AC3E}">
        <p14:creationId xmlns:p14="http://schemas.microsoft.com/office/powerpoint/2010/main" val="105362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381000"/>
            <a:ext cx="8229600" cy="45720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en-US" smtClean="0"/>
              <a:t>If tension crack occurs;</a:t>
            </a:r>
          </a:p>
          <a:p>
            <a:r>
              <a:rPr lang="en-US" smtClean="0"/>
              <a:t>The slip circle is terminated at the tension crack depth, </a:t>
            </a:r>
          </a:p>
          <a:p>
            <a:pPr>
              <a:buFont typeface="Arial"/>
              <a:buNone/>
            </a:pPr>
            <a:endParaRPr lang="en-US" smtClean="0"/>
          </a:p>
          <a:p>
            <a:pPr>
              <a:buFont typeface="Arial"/>
              <a:buNone/>
            </a:pPr>
            <a:endParaRPr lang="en-US" smtClean="0"/>
          </a:p>
          <a:p>
            <a:pPr>
              <a:buFont typeface="Arial"/>
              <a:buNone/>
            </a:pPr>
            <a:endParaRPr lang="en-US" smtClean="0"/>
          </a:p>
          <a:p>
            <a:r>
              <a:rPr lang="en-US" smtClean="0"/>
              <a:t>If the crack is filled with water, the water pressure should be consider;</a:t>
            </a:r>
            <a:endParaRPr lang="en-US" dirty="0"/>
          </a:p>
        </p:txBody>
      </p:sp>
      <p:pic>
        <p:nvPicPr>
          <p:cNvPr id="3" name="Picture 18"/>
          <p:cNvPicPr>
            <a:picLocks noChangeAspect="1" noChangeArrowheads="1"/>
          </p:cNvPicPr>
          <p:nvPr/>
        </p:nvPicPr>
        <p:blipFill>
          <a:blip r:embed="rId2" cstate="print"/>
          <a:srcRect/>
          <a:stretch>
            <a:fillRect/>
          </a:stretch>
        </p:blipFill>
        <p:spPr bwMode="auto">
          <a:xfrm>
            <a:off x="3657600" y="1546192"/>
            <a:ext cx="2247900" cy="1966913"/>
          </a:xfrm>
          <a:prstGeom prst="rect">
            <a:avLst/>
          </a:prstGeom>
          <a:noFill/>
          <a:ln w="9525">
            <a:noFill/>
            <a:miter lim="800000"/>
            <a:headEnd/>
            <a:tailEnd/>
          </a:ln>
        </p:spPr>
      </p:pic>
      <p:pic>
        <p:nvPicPr>
          <p:cNvPr id="4" name="Picture 19"/>
          <p:cNvPicPr>
            <a:picLocks noChangeAspect="1" noChangeArrowheads="1"/>
          </p:cNvPicPr>
          <p:nvPr/>
        </p:nvPicPr>
        <p:blipFill>
          <a:blip r:embed="rId3" cstate="print"/>
          <a:srcRect/>
          <a:stretch>
            <a:fillRect/>
          </a:stretch>
        </p:blipFill>
        <p:spPr bwMode="auto">
          <a:xfrm>
            <a:off x="2895600" y="4724400"/>
            <a:ext cx="2720258" cy="1524000"/>
          </a:xfrm>
          <a:prstGeom prst="rect">
            <a:avLst/>
          </a:prstGeom>
          <a:noFill/>
          <a:ln w="9525">
            <a:noFill/>
            <a:miter lim="800000"/>
            <a:headEnd/>
            <a:tailEnd/>
          </a:ln>
        </p:spPr>
      </p:pic>
      <p:grpSp>
        <p:nvGrpSpPr>
          <p:cNvPr id="5" name="Group 4"/>
          <p:cNvGrpSpPr/>
          <p:nvPr/>
        </p:nvGrpSpPr>
        <p:grpSpPr>
          <a:xfrm>
            <a:off x="-1" y="6669360"/>
            <a:ext cx="4211961" cy="188640"/>
            <a:chOff x="-1" y="6669360"/>
            <a:chExt cx="4211961" cy="18864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7" name="TextBox 6"/>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62723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67494"/>
            <a:ext cx="8229600" cy="139903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   </a:t>
            </a:r>
            <a:r>
              <a:rPr lang="en-US" b="1" dirty="0" smtClean="0"/>
              <a:t>WORK EXAMPLE</a:t>
            </a:r>
            <a:endParaRPr lang="en-US" b="1" dirty="0"/>
          </a:p>
        </p:txBody>
      </p:sp>
      <p:sp>
        <p:nvSpPr>
          <p:cNvPr id="3" name="Content Placeholder 2"/>
          <p:cNvSpPr txBox="1">
            <a:spLocks/>
          </p:cNvSpPr>
          <p:nvPr/>
        </p:nvSpPr>
        <p:spPr>
          <a:xfrm>
            <a:off x="457200" y="1124744"/>
            <a:ext cx="8229600" cy="51816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en-US" dirty="0" smtClean="0"/>
              <a:t>	A cutting in a saturated clay is inclined at a slope of 1V:1.5H and has a vertical height of 10m. The bulk unit weight of the soil is 18.5kN/m</a:t>
            </a:r>
            <a:r>
              <a:rPr lang="en-US" baseline="30000" dirty="0" smtClean="0"/>
              <a:t>3</a:t>
            </a:r>
            <a:r>
              <a:rPr lang="en-US" dirty="0" smtClean="0"/>
              <a:t> and its undrained cohesion is 40kPa. Determine the FOS against immediate shear failure along the slip circle given.</a:t>
            </a:r>
          </a:p>
          <a:p>
            <a:r>
              <a:rPr lang="en-US" dirty="0" smtClean="0"/>
              <a:t>Ignoring the tension crack.</a:t>
            </a:r>
          </a:p>
          <a:p>
            <a:r>
              <a:rPr lang="en-US" dirty="0" smtClean="0"/>
              <a:t>Allowing for tension crack (empty of water).</a:t>
            </a:r>
          </a:p>
          <a:p>
            <a:r>
              <a:rPr lang="en-US" dirty="0" smtClean="0"/>
              <a:t>Allowing for tension crack when full of water.</a:t>
            </a:r>
            <a:endParaRPr lang="en-US" dirty="0"/>
          </a:p>
        </p:txBody>
      </p:sp>
      <p:sp>
        <p:nvSpPr>
          <p:cNvPr id="4" name="TextBox 3"/>
          <p:cNvSpPr txBox="1"/>
          <p:nvPr/>
        </p:nvSpPr>
        <p:spPr>
          <a:xfrm>
            <a:off x="6705600" y="6084004"/>
            <a:ext cx="2438400" cy="369332"/>
          </a:xfrm>
          <a:prstGeom prst="rect">
            <a:avLst/>
          </a:prstGeom>
          <a:noFill/>
        </p:spPr>
        <p:txBody>
          <a:bodyPr wrap="square" rtlCol="0">
            <a:spAutoFit/>
          </a:bodyPr>
          <a:lstStyle/>
          <a:p>
            <a:r>
              <a:rPr lang="en-US" dirty="0" err="1" smtClean="0"/>
              <a:t>Ans</a:t>
            </a:r>
            <a:r>
              <a:rPr lang="en-US" dirty="0" smtClean="0"/>
              <a:t> : 1.44, 1.84, 1.65</a:t>
            </a:r>
            <a:endParaRPr lang="en-US" dirty="0"/>
          </a:p>
        </p:txBody>
      </p:sp>
      <p:grpSp>
        <p:nvGrpSpPr>
          <p:cNvPr id="5" name="Group 4"/>
          <p:cNvGrpSpPr/>
          <p:nvPr/>
        </p:nvGrpSpPr>
        <p:grpSpPr>
          <a:xfrm>
            <a:off x="-1" y="6669360"/>
            <a:ext cx="4211961" cy="188640"/>
            <a:chOff x="-1" y="6669360"/>
            <a:chExt cx="4211961" cy="18864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7" name="TextBox 6"/>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3877344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44000" cy="5280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20000" y="2298920"/>
            <a:ext cx="990600"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229600" y="3608514"/>
            <a:ext cx="838200" cy="60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 y="6669360"/>
            <a:ext cx="4211961" cy="188640"/>
            <a:chOff x="-1" y="6669360"/>
            <a:chExt cx="4211961" cy="18864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8" name="TextBox 7"/>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
        <p:nvSpPr>
          <p:cNvPr id="9" name="TextBox 8"/>
          <p:cNvSpPr txBox="1"/>
          <p:nvPr/>
        </p:nvSpPr>
        <p:spPr>
          <a:xfrm>
            <a:off x="2984392" y="6176337"/>
            <a:ext cx="6196120" cy="276999"/>
          </a:xfrm>
          <a:prstGeom prst="rect">
            <a:avLst/>
          </a:prstGeom>
          <a:noFill/>
        </p:spPr>
        <p:txBody>
          <a:bodyPr wrap="square" rtlCol="0">
            <a:spAutoFit/>
          </a:bodyPr>
          <a:lstStyle/>
          <a:p>
            <a:pPr algn="r"/>
            <a:r>
              <a:rPr lang="en-US" sz="1200" dirty="0" smtClean="0"/>
              <a:t>(Whitlow, 2004)</a:t>
            </a:r>
            <a:endParaRPr lang="en-US" sz="1200" dirty="0"/>
          </a:p>
        </p:txBody>
      </p:sp>
    </p:spTree>
    <p:extLst>
      <p:ext uri="{BB962C8B-B14F-4D97-AF65-F5344CB8AC3E}">
        <p14:creationId xmlns:p14="http://schemas.microsoft.com/office/powerpoint/2010/main" val="3699805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893" y="908720"/>
            <a:ext cx="7595531" cy="5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1" y="6669360"/>
            <a:ext cx="4211961" cy="188640"/>
            <a:chOff x="-1" y="6669360"/>
            <a:chExt cx="4211961" cy="18864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5" name="TextBox 4"/>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
        <p:nvSpPr>
          <p:cNvPr id="6" name="TextBox 5"/>
          <p:cNvSpPr txBox="1"/>
          <p:nvPr/>
        </p:nvSpPr>
        <p:spPr>
          <a:xfrm>
            <a:off x="2984392" y="6176337"/>
            <a:ext cx="6196120" cy="276999"/>
          </a:xfrm>
          <a:prstGeom prst="rect">
            <a:avLst/>
          </a:prstGeom>
          <a:noFill/>
        </p:spPr>
        <p:txBody>
          <a:bodyPr wrap="square" rtlCol="0">
            <a:spAutoFit/>
          </a:bodyPr>
          <a:lstStyle/>
          <a:p>
            <a:pPr algn="r"/>
            <a:r>
              <a:rPr lang="en-US" sz="1200" dirty="0" smtClean="0"/>
              <a:t>(Whitlow, 2004)</a:t>
            </a:r>
            <a:endParaRPr lang="en-US" sz="1200" dirty="0"/>
          </a:p>
        </p:txBody>
      </p:sp>
    </p:spTree>
    <p:extLst>
      <p:ext uri="{BB962C8B-B14F-4D97-AF65-F5344CB8AC3E}">
        <p14:creationId xmlns:p14="http://schemas.microsoft.com/office/powerpoint/2010/main" val="147470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067" y="915224"/>
            <a:ext cx="6531285" cy="1890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1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510" y="2805860"/>
            <a:ext cx="6531285" cy="3503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1" y="6669360"/>
            <a:ext cx="4211961" cy="188640"/>
            <a:chOff x="-1" y="6669360"/>
            <a:chExt cx="4211961" cy="18864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6" name="TextBox 5"/>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
        <p:nvSpPr>
          <p:cNvPr id="7" name="TextBox 6"/>
          <p:cNvSpPr txBox="1"/>
          <p:nvPr/>
        </p:nvSpPr>
        <p:spPr>
          <a:xfrm>
            <a:off x="2984392" y="6176337"/>
            <a:ext cx="6196120" cy="276999"/>
          </a:xfrm>
          <a:prstGeom prst="rect">
            <a:avLst/>
          </a:prstGeom>
          <a:noFill/>
        </p:spPr>
        <p:txBody>
          <a:bodyPr wrap="square" rtlCol="0">
            <a:spAutoFit/>
          </a:bodyPr>
          <a:lstStyle/>
          <a:p>
            <a:pPr algn="r"/>
            <a:r>
              <a:rPr lang="en-US" sz="1200" dirty="0" smtClean="0"/>
              <a:t>(Whitlow, 2004)</a:t>
            </a:r>
            <a:endParaRPr lang="en-US" sz="1200" dirty="0"/>
          </a:p>
        </p:txBody>
      </p:sp>
    </p:spTree>
    <p:extLst>
      <p:ext uri="{BB962C8B-B14F-4D97-AF65-F5344CB8AC3E}">
        <p14:creationId xmlns:p14="http://schemas.microsoft.com/office/powerpoint/2010/main" val="1757872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txBox="1">
            <a:spLocks/>
          </p:cNvSpPr>
          <p:nvPr/>
        </p:nvSpPr>
        <p:spPr>
          <a:xfrm>
            <a:off x="594319" y="2169368"/>
            <a:ext cx="8153400" cy="4572000"/>
          </a:xfrm>
          <a:prstGeom prst="rect">
            <a:avLst/>
          </a:prstGeom>
        </p:spPr>
        <p:txBody>
          <a:bodyPr vert="horz" anchor="t">
            <a:normAutofit/>
          </a:bodyPr>
          <a:lstStyle/>
          <a:p>
            <a:pPr marL="521208" marR="0" lvl="0" indent="-457200" algn="l" defTabSz="914400" rtl="0" eaLnBrk="1" fontAlgn="auto" latinLnBrk="0" hangingPunct="1">
              <a:lnSpc>
                <a:spcPct val="100000"/>
              </a:lnSpc>
              <a:spcBef>
                <a:spcPct val="20000"/>
              </a:spcBef>
              <a:spcAft>
                <a:spcPts val="0"/>
              </a:spcAft>
              <a:buClr>
                <a:schemeClr val="accent1"/>
              </a:buClr>
              <a:buSzPct val="80000"/>
              <a:buFont typeface="Arial" panose="020B0604020202020204" pitchFamily="34" charset="0"/>
              <a:buChar char="•"/>
              <a:tabLst/>
              <a:defRPr/>
            </a:pP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Fellenius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(1927( and Taylor (1937) suggested that (for critical circle case) :</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3"/>
          <p:cNvSpPr txBox="1">
            <a:spLocks noChangeArrowheads="1"/>
          </p:cNvSpPr>
          <p:nvPr/>
        </p:nvSpPr>
        <p:spPr>
          <a:xfrm>
            <a:off x="4209255" y="5374704"/>
            <a:ext cx="4539209" cy="835025"/>
          </a:xfrm>
          <a:prstGeom prst="rect">
            <a:avLst/>
          </a:prstGeom>
        </p:spPr>
        <p:txBody>
          <a:bodyPr vert="horz" anchor="t">
            <a:normAutofit/>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where </a:t>
            </a:r>
            <a:r>
              <a:rPr lang="en-US" sz="2400" dirty="0" smtClean="0"/>
              <a:t>m =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Stability number</a:t>
            </a:r>
          </a:p>
        </p:txBody>
      </p:sp>
      <p:graphicFrame>
        <p:nvGraphicFramePr>
          <p:cNvPr id="8" name="Object 6"/>
          <p:cNvGraphicFramePr>
            <a:graphicFrameLocks noChangeAspect="1"/>
          </p:cNvGraphicFramePr>
          <p:nvPr>
            <p:extLst>
              <p:ext uri="{D42A27DB-BD31-4B8C-83A1-F6EECF244321}">
                <p14:modId xmlns:p14="http://schemas.microsoft.com/office/powerpoint/2010/main" val="194394562"/>
              </p:ext>
            </p:extLst>
          </p:nvPr>
        </p:nvGraphicFramePr>
        <p:xfrm>
          <a:off x="1761330" y="5217368"/>
          <a:ext cx="1511821" cy="1016705"/>
        </p:xfrm>
        <a:graphic>
          <a:graphicData uri="http://schemas.openxmlformats.org/presentationml/2006/ole">
            <mc:AlternateContent xmlns:mc="http://schemas.openxmlformats.org/markup-compatibility/2006">
              <mc:Choice xmlns:v="urn:schemas-microsoft-com:vml" Requires="v">
                <p:oleObj spid="_x0000_s6323" name="Equation" r:id="rId3" imgW="634725" imgH="431613" progId="Equation.3">
                  <p:embed/>
                </p:oleObj>
              </mc:Choice>
              <mc:Fallback>
                <p:oleObj name="Equation" r:id="rId3" imgW="634725"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1330" y="5217368"/>
                        <a:ext cx="1511821" cy="1016705"/>
                      </a:xfrm>
                      <a:prstGeom prst="rect">
                        <a:avLst/>
                      </a:prstGeom>
                      <a:solidFill>
                        <a:schemeClr val="bg1"/>
                      </a:solid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60854626"/>
              </p:ext>
            </p:extLst>
          </p:nvPr>
        </p:nvGraphicFramePr>
        <p:xfrm>
          <a:off x="1663425" y="3453656"/>
          <a:ext cx="1904836" cy="1001712"/>
        </p:xfrm>
        <a:graphic>
          <a:graphicData uri="http://schemas.openxmlformats.org/presentationml/2006/ole">
            <mc:AlternateContent xmlns:mc="http://schemas.openxmlformats.org/markup-compatibility/2006">
              <mc:Choice xmlns:v="urn:schemas-microsoft-com:vml" Requires="v">
                <p:oleObj spid="_x0000_s6324" name="Equation" r:id="rId5" imgW="876300" imgH="457200" progId="Equation.3">
                  <p:embed/>
                </p:oleObj>
              </mc:Choice>
              <mc:Fallback>
                <p:oleObj name="Equation" r:id="rId5" imgW="8763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3425" y="3453656"/>
                        <a:ext cx="1904836" cy="1001712"/>
                      </a:xfrm>
                      <a:prstGeom prst="rect">
                        <a:avLst/>
                      </a:prstGeom>
                      <a:solidFill>
                        <a:schemeClr val="bg1"/>
                      </a:solidFill>
                    </p:spPr>
                  </p:pic>
                </p:oleObj>
              </mc:Fallback>
            </mc:AlternateContent>
          </a:graphicData>
        </a:graphic>
      </p:graphicFrame>
      <p:sp>
        <p:nvSpPr>
          <p:cNvPr id="11" name="Content Placeholder 10"/>
          <p:cNvSpPr>
            <a:spLocks noGrp="1"/>
          </p:cNvSpPr>
          <p:nvPr>
            <p:ph idx="4294967295"/>
          </p:nvPr>
        </p:nvSpPr>
        <p:spPr>
          <a:xfrm>
            <a:off x="683568" y="950168"/>
            <a:ext cx="8229600" cy="1447800"/>
          </a:xfrm>
        </p:spPr>
        <p:txBody>
          <a:bodyPr>
            <a:normAutofit/>
          </a:bodyPr>
          <a:lstStyle/>
          <a:p>
            <a:r>
              <a:rPr lang="en-US" sz="2800" dirty="0" smtClean="0"/>
              <a:t>The corresponding circle that gives the lowest FOS value is called critical circle.</a:t>
            </a:r>
            <a:endParaRPr lang="en-US" sz="2800" dirty="0"/>
          </a:p>
        </p:txBody>
      </p:sp>
      <p:graphicFrame>
        <p:nvGraphicFramePr>
          <p:cNvPr id="44036" name="Object 6"/>
          <p:cNvGraphicFramePr>
            <a:graphicFrameLocks noChangeAspect="1"/>
          </p:cNvGraphicFramePr>
          <p:nvPr>
            <p:extLst>
              <p:ext uri="{D42A27DB-BD31-4B8C-83A1-F6EECF244321}">
                <p14:modId xmlns:p14="http://schemas.microsoft.com/office/powerpoint/2010/main" val="77322429"/>
              </p:ext>
            </p:extLst>
          </p:nvPr>
        </p:nvGraphicFramePr>
        <p:xfrm>
          <a:off x="5319438" y="3691781"/>
          <a:ext cx="1914153" cy="681931"/>
        </p:xfrm>
        <a:graphic>
          <a:graphicData uri="http://schemas.openxmlformats.org/presentationml/2006/ole">
            <mc:AlternateContent xmlns:mc="http://schemas.openxmlformats.org/markup-compatibility/2006">
              <mc:Choice xmlns:v="urn:schemas-microsoft-com:vml" Requires="v">
                <p:oleObj spid="_x0000_s6325" name="Equation" r:id="rId7" imgW="634680" imgH="228600" progId="Equation.3">
                  <p:embed/>
                </p:oleObj>
              </mc:Choice>
              <mc:Fallback>
                <p:oleObj name="Equation" r:id="rId7" imgW="63468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9438" y="3691781"/>
                        <a:ext cx="1914153" cy="681931"/>
                      </a:xfrm>
                      <a:prstGeom prst="rect">
                        <a:avLst/>
                      </a:prstGeom>
                      <a:solidFill>
                        <a:schemeClr val="bg1"/>
                      </a:solidFill>
                    </p:spPr>
                  </p:pic>
                </p:oleObj>
              </mc:Fallback>
            </mc:AlternateContent>
          </a:graphicData>
        </a:graphic>
      </p:graphicFrame>
      <p:grpSp>
        <p:nvGrpSpPr>
          <p:cNvPr id="10" name="Group 9"/>
          <p:cNvGrpSpPr/>
          <p:nvPr/>
        </p:nvGrpSpPr>
        <p:grpSpPr>
          <a:xfrm>
            <a:off x="-1" y="6669360"/>
            <a:ext cx="4211961" cy="188640"/>
            <a:chOff x="-1" y="6669360"/>
            <a:chExt cx="4211961" cy="188640"/>
          </a:xfrm>
        </p:grpSpPr>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13" name="TextBox 12"/>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2482666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448" y="260648"/>
            <a:ext cx="5801072" cy="2275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0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584022"/>
            <a:ext cx="6694512" cy="3552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1" y="6669360"/>
            <a:ext cx="4211961" cy="188640"/>
            <a:chOff x="-1" y="6669360"/>
            <a:chExt cx="4211961" cy="18864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6" name="TextBox 5"/>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
        <p:nvSpPr>
          <p:cNvPr id="7" name="TextBox 6"/>
          <p:cNvSpPr txBox="1"/>
          <p:nvPr/>
        </p:nvSpPr>
        <p:spPr>
          <a:xfrm>
            <a:off x="1403648" y="6176337"/>
            <a:ext cx="6196120" cy="276999"/>
          </a:xfrm>
          <a:prstGeom prst="rect">
            <a:avLst/>
          </a:prstGeom>
          <a:noFill/>
        </p:spPr>
        <p:txBody>
          <a:bodyPr wrap="square" rtlCol="0">
            <a:spAutoFit/>
          </a:bodyPr>
          <a:lstStyle/>
          <a:p>
            <a:pPr algn="ctr"/>
            <a:r>
              <a:rPr lang="en-US" sz="1200" dirty="0" smtClean="0"/>
              <a:t>Definition of parameters for midpoint circle type of </a:t>
            </a:r>
            <a:r>
              <a:rPr lang="en-US" sz="1200" dirty="0" err="1" smtClean="0"/>
              <a:t>falure</a:t>
            </a:r>
            <a:r>
              <a:rPr lang="en-US" sz="1200" dirty="0" smtClean="0"/>
              <a:t> (Das, 2002)</a:t>
            </a:r>
            <a:endParaRPr lang="en-US" sz="1200" dirty="0"/>
          </a:p>
        </p:txBody>
      </p:sp>
    </p:spTree>
    <p:extLst>
      <p:ext uri="{BB962C8B-B14F-4D97-AF65-F5344CB8AC3E}">
        <p14:creationId xmlns:p14="http://schemas.microsoft.com/office/powerpoint/2010/main" val="1380716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Chapter description</a:t>
            </a:r>
            <a:endParaRPr lang="en-GB" dirty="0"/>
          </a:p>
        </p:txBody>
      </p:sp>
      <p:sp>
        <p:nvSpPr>
          <p:cNvPr id="3" name="Content Placeholder 2"/>
          <p:cNvSpPr>
            <a:spLocks noGrp="1"/>
          </p:cNvSpPr>
          <p:nvPr>
            <p:ph idx="1"/>
          </p:nvPr>
        </p:nvSpPr>
        <p:spPr>
          <a:xfrm>
            <a:off x="457200" y="1700808"/>
            <a:ext cx="8229600" cy="1944216"/>
          </a:xfrm>
        </p:spPr>
        <p:txBody>
          <a:bodyPr>
            <a:normAutofit fontScale="85000" lnSpcReduction="20000"/>
          </a:bodyPr>
          <a:lstStyle/>
          <a:p>
            <a:r>
              <a:rPr lang="en-GB" sz="2400" dirty="0" smtClean="0">
                <a:effectLst>
                  <a:outerShdw blurRad="38100" dist="38100" dir="2700000" algn="tl">
                    <a:srgbClr val="000000">
                      <a:alpha val="43137"/>
                    </a:srgbClr>
                  </a:outerShdw>
                </a:effectLst>
                <a:latin typeface="Helvetica LT Std Light"/>
              </a:rPr>
              <a:t>Aims</a:t>
            </a:r>
          </a:p>
          <a:p>
            <a:pPr lvl="1"/>
            <a:r>
              <a:rPr lang="en-AU" sz="2100" dirty="0" smtClean="0">
                <a:latin typeface="Helvetica LT Std Light"/>
              </a:rPr>
              <a:t>This chapter </a:t>
            </a:r>
            <a:r>
              <a:rPr lang="en-AU" sz="2100" dirty="0">
                <a:latin typeface="Helvetica LT Std Light"/>
              </a:rPr>
              <a:t>provides further discussion and explanation related to </a:t>
            </a:r>
            <a:r>
              <a:rPr lang="en-AU" sz="2100" dirty="0" smtClean="0">
                <a:latin typeface="Helvetica LT Std Light"/>
              </a:rPr>
              <a:t>stability of slope. </a:t>
            </a:r>
          </a:p>
          <a:p>
            <a:pPr marL="457200" lvl="1" indent="0">
              <a:buNone/>
            </a:pPr>
            <a:endParaRPr lang="en-GB" sz="2000" dirty="0" smtClean="0">
              <a:effectLst>
                <a:outerShdw blurRad="38100" dist="38100" dir="2700000" algn="tl">
                  <a:srgbClr val="000000">
                    <a:alpha val="43137"/>
                  </a:srgbClr>
                </a:outerShdw>
              </a:effectLst>
              <a:latin typeface="Helvetica LT Std Light"/>
            </a:endParaRPr>
          </a:p>
          <a:p>
            <a:r>
              <a:rPr lang="en-GB" sz="2400" dirty="0" smtClean="0">
                <a:effectLst>
                  <a:outerShdw blurRad="38100" dist="38100" dir="2700000" algn="tl">
                    <a:srgbClr val="000000">
                      <a:alpha val="43137"/>
                    </a:srgbClr>
                  </a:outerShdw>
                </a:effectLst>
                <a:latin typeface="Helvetica LT Std Light"/>
              </a:rPr>
              <a:t>Expected Outcomes</a:t>
            </a:r>
          </a:p>
          <a:p>
            <a:pPr lvl="1"/>
            <a:r>
              <a:rPr lang="en-US" sz="2100" dirty="0" smtClean="0">
                <a:latin typeface="Helvetica LT Std Light"/>
              </a:rPr>
              <a:t>Check and analyze the stability of slopes using various method of analysis and propose the best solution to the problem given.</a:t>
            </a:r>
            <a:endParaRPr lang="en-GB" sz="2100" dirty="0" smtClean="0">
              <a:effectLst>
                <a:outerShdw blurRad="38100" dist="38100" dir="2700000" algn="tl">
                  <a:srgbClr val="000000">
                    <a:alpha val="43137"/>
                  </a:srgbClr>
                </a:outerShdw>
              </a:effectLst>
              <a:latin typeface="Helvetica LT Std Ligh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8427" y="4019279"/>
            <a:ext cx="2128029" cy="2146025"/>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a:xfrm>
            <a:off x="428649" y="3645024"/>
            <a:ext cx="6303591" cy="30327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smtClean="0">
                <a:effectLst>
                  <a:outerShdw blurRad="38100" dist="38100" dir="2700000" algn="tl">
                    <a:srgbClr val="000000">
                      <a:alpha val="43137"/>
                    </a:srgbClr>
                  </a:outerShdw>
                </a:effectLst>
                <a:latin typeface="Helvetica LT Std Light"/>
              </a:rPr>
              <a:t>References</a:t>
            </a:r>
          </a:p>
          <a:p>
            <a:pPr lvl="1"/>
            <a:r>
              <a:rPr lang="en-US" sz="1800" dirty="0" smtClean="0">
                <a:latin typeface="Helvetica LT Std Light"/>
              </a:rPr>
              <a:t>Das, B.M., “Principles of Geotechnical Engineering, 5</a:t>
            </a:r>
            <a:r>
              <a:rPr lang="en-US" sz="1800" baseline="30000" dirty="0" smtClean="0">
                <a:latin typeface="Helvetica LT Std Light"/>
              </a:rPr>
              <a:t>th</a:t>
            </a:r>
            <a:r>
              <a:rPr lang="en-US" sz="1800" dirty="0" smtClean="0">
                <a:latin typeface="Helvetica LT Std Light"/>
              </a:rPr>
              <a:t> edition”, Thomson Learning (2002).</a:t>
            </a:r>
          </a:p>
          <a:p>
            <a:pPr lvl="1"/>
            <a:r>
              <a:rPr lang="en-US" sz="1800" dirty="0" smtClean="0">
                <a:latin typeface="Helvetica LT Std Light"/>
              </a:rPr>
              <a:t>Raj, P.P., “Soil Mechanics &amp; Foundation Engineering”, Prentice Hall (2008).</a:t>
            </a:r>
          </a:p>
          <a:p>
            <a:pPr lvl="1"/>
            <a:r>
              <a:rPr lang="en-US" sz="1800" dirty="0" smtClean="0">
                <a:latin typeface="Helvetica LT Std Light"/>
              </a:rPr>
              <a:t>Liu, C. &amp; </a:t>
            </a:r>
            <a:r>
              <a:rPr lang="en-US" sz="1800" dirty="0" err="1" smtClean="0">
                <a:latin typeface="Helvetica LT Std Light"/>
              </a:rPr>
              <a:t>Evett</a:t>
            </a:r>
            <a:r>
              <a:rPr lang="en-US" sz="1800" dirty="0" smtClean="0">
                <a:latin typeface="Helvetica LT Std Light"/>
              </a:rPr>
              <a:t>, J.B., “Soils and Foundations, 7</a:t>
            </a:r>
            <a:r>
              <a:rPr lang="en-US" sz="1800" baseline="30000" dirty="0" smtClean="0">
                <a:latin typeface="Helvetica LT Std Light"/>
              </a:rPr>
              <a:t>th</a:t>
            </a:r>
            <a:r>
              <a:rPr lang="en-US" sz="1800" dirty="0" smtClean="0">
                <a:latin typeface="Helvetica LT Std Light"/>
              </a:rPr>
              <a:t> edition”, Prentice Hall (2008).</a:t>
            </a:r>
          </a:p>
          <a:p>
            <a:pPr lvl="1"/>
            <a:r>
              <a:rPr lang="en-US" sz="1800" dirty="0" smtClean="0">
                <a:latin typeface="Helvetica LT Std Light"/>
              </a:rPr>
              <a:t>Whitlow, R., “Basic Soil Mechanics”, Prentice Hall (2004).</a:t>
            </a:r>
          </a:p>
          <a:p>
            <a:pPr lvl="1"/>
            <a:endParaRPr lang="en-GB" sz="2000" dirty="0" smtClean="0">
              <a:effectLst>
                <a:outerShdw blurRad="38100" dist="38100" dir="2700000" algn="tl">
                  <a:srgbClr val="000000">
                    <a:alpha val="43137"/>
                  </a:srgbClr>
                </a:outerShdw>
              </a:effectLst>
              <a:latin typeface="Helvetica LT Std Light"/>
            </a:endParaRPr>
          </a:p>
        </p:txBody>
      </p:sp>
      <p:grpSp>
        <p:nvGrpSpPr>
          <p:cNvPr id="7" name="Group 6"/>
          <p:cNvGrpSpPr/>
          <p:nvPr/>
        </p:nvGrpSpPr>
        <p:grpSpPr>
          <a:xfrm>
            <a:off x="-1" y="6669360"/>
            <a:ext cx="4211961" cy="188640"/>
            <a:chOff x="-1" y="6669360"/>
            <a:chExt cx="4211961" cy="18864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9" name="TextBox 8"/>
            <p:cNvSpPr txBox="1"/>
            <p:nvPr/>
          </p:nvSpPr>
          <p:spPr>
            <a:xfrm>
              <a:off x="540498" y="6685645"/>
              <a:ext cx="3671462" cy="172355"/>
            </a:xfrm>
            <a:prstGeom prst="rect">
              <a:avLst/>
            </a:prstGeom>
            <a:noFill/>
          </p:spPr>
          <p:txBody>
            <a:bodyPr wrap="square" lIns="9144" tIns="9144" rIns="9144" bIns="9144" rtlCol="0">
              <a:spAutoFit/>
            </a:bodyPr>
            <a:lstStyle/>
            <a:p>
              <a:r>
                <a:rPr lang="en-US" sz="1000" dirty="0" smtClean="0"/>
                <a:t>Slope Stability by 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1203065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67494"/>
            <a:ext cx="8229600" cy="139903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WORK EXAMPLE</a:t>
            </a:r>
            <a:endParaRPr lang="en-US" dirty="0"/>
          </a:p>
        </p:txBody>
      </p:sp>
      <p:sp>
        <p:nvSpPr>
          <p:cNvPr id="3" name="Content Placeholder 2"/>
          <p:cNvSpPr txBox="1">
            <a:spLocks/>
          </p:cNvSpPr>
          <p:nvPr/>
        </p:nvSpPr>
        <p:spPr>
          <a:xfrm>
            <a:off x="152400" y="1124744"/>
            <a:ext cx="8839200" cy="49530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en-US" dirty="0" smtClean="0"/>
              <a:t>	</a:t>
            </a:r>
            <a:r>
              <a:rPr lang="en-US" sz="2400" dirty="0" smtClean="0"/>
              <a:t>A cut slope in saturated clay makes an angle of 56</a:t>
            </a:r>
            <a:r>
              <a:rPr lang="en-US" sz="2400" dirty="0" smtClean="0">
                <a:sym typeface="Symbol"/>
              </a:rPr>
              <a:t></a:t>
            </a:r>
            <a:r>
              <a:rPr lang="en-US" sz="2400" dirty="0" smtClean="0"/>
              <a:t> with the horizontal. Determine the maximum depth up to which the cut could be made. Assume that the critical surface for sliding is circularly cylindrical. What will be the nature of the critical circle?</a:t>
            </a:r>
          </a:p>
        </p:txBody>
      </p:sp>
      <p:pic>
        <p:nvPicPr>
          <p:cNvPr id="4" name="Picture 2"/>
          <p:cNvPicPr>
            <a:picLocks noChangeAspect="1" noChangeArrowheads="1"/>
          </p:cNvPicPr>
          <p:nvPr/>
        </p:nvPicPr>
        <p:blipFill>
          <a:blip r:embed="rId2" cstate="print"/>
          <a:srcRect/>
          <a:stretch>
            <a:fillRect/>
          </a:stretch>
        </p:blipFill>
        <p:spPr bwMode="auto">
          <a:xfrm>
            <a:off x="1331640" y="3189536"/>
            <a:ext cx="6616700" cy="2543720"/>
          </a:xfrm>
          <a:prstGeom prst="rect">
            <a:avLst/>
          </a:prstGeom>
          <a:noFill/>
          <a:ln w="9525">
            <a:noFill/>
            <a:miter lim="800000"/>
            <a:headEnd/>
            <a:tailEnd/>
          </a:ln>
        </p:spPr>
      </p:pic>
      <p:grpSp>
        <p:nvGrpSpPr>
          <p:cNvPr id="5" name="Group 4"/>
          <p:cNvGrpSpPr/>
          <p:nvPr/>
        </p:nvGrpSpPr>
        <p:grpSpPr>
          <a:xfrm>
            <a:off x="-1" y="6669360"/>
            <a:ext cx="4211961" cy="188640"/>
            <a:chOff x="-1" y="6669360"/>
            <a:chExt cx="4211961" cy="18864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7" name="TextBox 6"/>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1725330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 procedure </a:t>
            </a:r>
            <a:br>
              <a:rPr lang="en-US" dirty="0"/>
            </a:br>
            <a:r>
              <a:rPr lang="en-US" dirty="0"/>
              <a:t>(slopes in homogenous clay soil with </a:t>
            </a:r>
            <a:r>
              <a:rPr lang="en-US" dirty="0">
                <a:sym typeface="Symbol"/>
              </a:rPr>
              <a:t> </a:t>
            </a:r>
            <a:r>
              <a:rPr lang="en-US" dirty="0" smtClean="0">
                <a:sym typeface="Symbol"/>
              </a:rPr>
              <a:t>&gt; </a:t>
            </a:r>
            <a:r>
              <a:rPr lang="en-US" dirty="0">
                <a:sym typeface="Symbol"/>
              </a:rPr>
              <a:t>0)</a:t>
            </a:r>
            <a:endParaRPr lang="en-US" dirty="0"/>
          </a:p>
        </p:txBody>
      </p:sp>
      <p:sp>
        <p:nvSpPr>
          <p:cNvPr id="4" name="Content Placeholder 8"/>
          <p:cNvSpPr>
            <a:spLocks noGrp="1"/>
          </p:cNvSpPr>
          <p:nvPr>
            <p:ph idx="1"/>
          </p:nvPr>
        </p:nvSpPr>
        <p:spPr>
          <a:xfrm>
            <a:off x="457200" y="1521296"/>
            <a:ext cx="8229600" cy="4572000"/>
          </a:xfrm>
        </p:spPr>
        <p:txBody>
          <a:bodyPr/>
          <a:lstStyle/>
          <a:p>
            <a:pPr>
              <a:buNone/>
            </a:pPr>
            <a:r>
              <a:rPr lang="en-US" b="1" u="sng" dirty="0" smtClean="0"/>
              <a:t>TAYLOR’S STABILITY CHART</a:t>
            </a:r>
            <a:endParaRPr lang="en-US" dirty="0" smtClean="0"/>
          </a:p>
          <a:p>
            <a:r>
              <a:rPr lang="en-US" dirty="0" smtClean="0"/>
              <a:t>Taylor proposed stability coefficients for the analysis of homogeneous slopes.</a:t>
            </a:r>
            <a:endParaRPr lang="en-US" dirty="0"/>
          </a:p>
        </p:txBody>
      </p:sp>
      <p:sp>
        <p:nvSpPr>
          <p:cNvPr id="5" name="Rectangle 3"/>
          <p:cNvSpPr txBox="1">
            <a:spLocks noChangeArrowheads="1"/>
          </p:cNvSpPr>
          <p:nvPr/>
        </p:nvSpPr>
        <p:spPr>
          <a:xfrm>
            <a:off x="1187450" y="4509120"/>
            <a:ext cx="7777163" cy="1295400"/>
          </a:xfrm>
          <a:prstGeom prst="rect">
            <a:avLst/>
          </a:prstGeom>
        </p:spPr>
        <p:txBody>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stability number, m can be obtain from stability charts – Taylor’s stability number.</a:t>
            </a:r>
          </a:p>
        </p:txBody>
      </p:sp>
      <p:pic>
        <p:nvPicPr>
          <p:cNvPr id="6" name="Picture 6" descr="Hand_points_2[1]"/>
          <p:cNvPicPr>
            <a:picLocks noChangeAspect="1" noChangeArrowheads="1" noCrop="1"/>
          </p:cNvPicPr>
          <p:nvPr/>
        </p:nvPicPr>
        <p:blipFill>
          <a:blip r:embed="rId3" cstate="print"/>
          <a:srcRect/>
          <a:stretch>
            <a:fillRect/>
          </a:stretch>
        </p:blipFill>
        <p:spPr bwMode="auto">
          <a:xfrm>
            <a:off x="179388" y="4651995"/>
            <a:ext cx="1223962" cy="427037"/>
          </a:xfrm>
          <a:prstGeom prst="rect">
            <a:avLst/>
          </a:prstGeom>
          <a:noFill/>
          <a:ln w="9525">
            <a:noFill/>
            <a:miter lim="800000"/>
            <a:headEnd/>
            <a:tailEnd/>
          </a:ln>
        </p:spPr>
      </p:pic>
      <p:graphicFrame>
        <p:nvGraphicFramePr>
          <p:cNvPr id="7" name="Object 4"/>
          <p:cNvGraphicFramePr>
            <a:graphicFrameLocks noChangeAspect="1"/>
          </p:cNvGraphicFramePr>
          <p:nvPr>
            <p:extLst>
              <p:ext uri="{D42A27DB-BD31-4B8C-83A1-F6EECF244321}">
                <p14:modId xmlns:p14="http://schemas.microsoft.com/office/powerpoint/2010/main" val="1291053931"/>
              </p:ext>
            </p:extLst>
          </p:nvPr>
        </p:nvGraphicFramePr>
        <p:xfrm>
          <a:off x="2438400" y="3311517"/>
          <a:ext cx="4005808" cy="1098903"/>
        </p:xfrm>
        <a:graphic>
          <a:graphicData uri="http://schemas.openxmlformats.org/presentationml/2006/ole">
            <mc:AlternateContent xmlns:mc="http://schemas.openxmlformats.org/markup-compatibility/2006">
              <mc:Choice xmlns:v="urn:schemas-microsoft-com:vml" Requires="v">
                <p:oleObj spid="_x0000_s7288" name="Equation" r:id="rId4" imgW="1562040" imgH="431640" progId="Equation.3">
                  <p:embed/>
                </p:oleObj>
              </mc:Choice>
              <mc:Fallback>
                <p:oleObj name="Equation" r:id="rId4" imgW="156204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311517"/>
                        <a:ext cx="4005808" cy="1098903"/>
                      </a:xfrm>
                      <a:prstGeom prst="rect">
                        <a:avLst/>
                      </a:prstGeom>
                      <a:noFill/>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476332575"/>
              </p:ext>
            </p:extLst>
          </p:nvPr>
        </p:nvGraphicFramePr>
        <p:xfrm>
          <a:off x="3505201" y="5589240"/>
          <a:ext cx="1930896" cy="595812"/>
        </p:xfrm>
        <a:graphic>
          <a:graphicData uri="http://schemas.openxmlformats.org/presentationml/2006/ole">
            <mc:AlternateContent xmlns:mc="http://schemas.openxmlformats.org/markup-compatibility/2006">
              <mc:Choice xmlns:v="urn:schemas-microsoft-com:vml" Requires="v">
                <p:oleObj spid="_x0000_s7289" name="Equation" r:id="rId6" imgW="774360" imgH="241200" progId="Equation.3">
                  <p:embed/>
                </p:oleObj>
              </mc:Choice>
              <mc:Fallback>
                <p:oleObj name="Equation" r:id="rId6" imgW="77436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1" y="5589240"/>
                        <a:ext cx="1930896" cy="595812"/>
                      </a:xfrm>
                      <a:prstGeom prst="rect">
                        <a:avLst/>
                      </a:prstGeom>
                      <a:solidFill>
                        <a:schemeClr val="bg1"/>
                      </a:solidFill>
                    </p:spPr>
                  </p:pic>
                </p:oleObj>
              </mc:Fallback>
            </mc:AlternateContent>
          </a:graphicData>
        </a:graphic>
      </p:graphicFrame>
      <p:grpSp>
        <p:nvGrpSpPr>
          <p:cNvPr id="9" name="Group 8"/>
          <p:cNvGrpSpPr/>
          <p:nvPr/>
        </p:nvGrpSpPr>
        <p:grpSpPr>
          <a:xfrm>
            <a:off x="-1" y="6669360"/>
            <a:ext cx="4211961" cy="188640"/>
            <a:chOff x="-1" y="6669360"/>
            <a:chExt cx="4211961" cy="188640"/>
          </a:xfrm>
        </p:grpSpPr>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11" name="TextBox 10"/>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Dr</a:t>
              </a:r>
              <a:r>
                <a:rPr lang="en-US" sz="1000" dirty="0" smtClean="0"/>
                <a:t>.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1198357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431" y="331663"/>
            <a:ext cx="3963019" cy="583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1" y="6669360"/>
            <a:ext cx="4211961" cy="188640"/>
            <a:chOff x="-1" y="6669360"/>
            <a:chExt cx="4211961" cy="18864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6" name="TextBox 5"/>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
        <p:nvSpPr>
          <p:cNvPr id="7" name="TextBox 6"/>
          <p:cNvSpPr txBox="1"/>
          <p:nvPr/>
        </p:nvSpPr>
        <p:spPr>
          <a:xfrm>
            <a:off x="1403648" y="6176337"/>
            <a:ext cx="6196120" cy="276999"/>
          </a:xfrm>
          <a:prstGeom prst="rect">
            <a:avLst/>
          </a:prstGeom>
          <a:noFill/>
        </p:spPr>
        <p:txBody>
          <a:bodyPr wrap="square" rtlCol="0">
            <a:spAutoFit/>
          </a:bodyPr>
          <a:lstStyle/>
          <a:p>
            <a:pPr algn="ctr"/>
            <a:r>
              <a:rPr lang="en-US" sz="1200" dirty="0" smtClean="0"/>
              <a:t>Taylor’s stability number (Das, 2002)</a:t>
            </a:r>
            <a:endParaRPr lang="en-US" sz="1200" dirty="0"/>
          </a:p>
        </p:txBody>
      </p:sp>
    </p:spTree>
    <p:extLst>
      <p:ext uri="{BB962C8B-B14F-4D97-AF65-F5344CB8AC3E}">
        <p14:creationId xmlns:p14="http://schemas.microsoft.com/office/powerpoint/2010/main" val="2870712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4638"/>
            <a:ext cx="9144000" cy="1143000"/>
          </a:xfrm>
        </p:spPr>
        <p:txBody>
          <a:bodyPr/>
          <a:lstStyle/>
          <a:p>
            <a:pPr algn="l"/>
            <a:r>
              <a:rPr lang="en-US" b="1" dirty="0" smtClean="0"/>
              <a:t>      </a:t>
            </a:r>
            <a:r>
              <a:rPr lang="en-US" dirty="0" smtClean="0"/>
              <a:t>WORK EXAMPLE</a:t>
            </a:r>
            <a:endParaRPr lang="en-US" dirty="0"/>
          </a:p>
        </p:txBody>
      </p:sp>
      <p:sp>
        <p:nvSpPr>
          <p:cNvPr id="4" name="Content Placeholder 3"/>
          <p:cNvSpPr>
            <a:spLocks noGrp="1"/>
          </p:cNvSpPr>
          <p:nvPr>
            <p:ph idx="4294967295"/>
          </p:nvPr>
        </p:nvSpPr>
        <p:spPr>
          <a:xfrm>
            <a:off x="446856" y="1882775"/>
            <a:ext cx="8229600" cy="2841625"/>
          </a:xfrm>
        </p:spPr>
        <p:txBody>
          <a:bodyPr/>
          <a:lstStyle/>
          <a:p>
            <a:pPr>
              <a:buNone/>
            </a:pPr>
            <a:r>
              <a:rPr lang="en-US" dirty="0" smtClean="0"/>
              <a:t>	Find the critical height of a slope with </a:t>
            </a:r>
            <a:r>
              <a:rPr lang="en-US" dirty="0" smtClean="0">
                <a:sym typeface="Symbol"/>
              </a:rPr>
              <a:t></a:t>
            </a:r>
            <a:r>
              <a:rPr lang="en-US" dirty="0" smtClean="0"/>
              <a:t> = 45</a:t>
            </a:r>
            <a:r>
              <a:rPr lang="en-US" dirty="0" smtClean="0">
                <a:sym typeface="Symbol"/>
              </a:rPr>
              <a:t></a:t>
            </a:r>
            <a:r>
              <a:rPr lang="en-US" dirty="0" smtClean="0"/>
              <a:t> to be constructed with a soil having </a:t>
            </a:r>
            <a:r>
              <a:rPr lang="en-US" dirty="0" smtClean="0">
                <a:sym typeface="Symbol"/>
              </a:rPr>
              <a:t></a:t>
            </a:r>
            <a:r>
              <a:rPr lang="en-US" dirty="0" smtClean="0"/>
              <a:t>’ = 20</a:t>
            </a:r>
            <a:r>
              <a:rPr lang="en-US" dirty="0" smtClean="0">
                <a:sym typeface="Symbol"/>
              </a:rPr>
              <a:t></a:t>
            </a:r>
            <a:r>
              <a:rPr lang="en-US" dirty="0" smtClean="0"/>
              <a:t> and c’ = 15kN/m</a:t>
            </a:r>
            <a:r>
              <a:rPr lang="en-US" baseline="30000" dirty="0" smtClean="0"/>
              <a:t>2</a:t>
            </a:r>
            <a:r>
              <a:rPr lang="en-US" dirty="0" smtClean="0"/>
              <a:t>. The unit weight of the compacted soil will be 17kN/m</a:t>
            </a:r>
            <a:r>
              <a:rPr lang="en-US" baseline="30000" dirty="0" smtClean="0"/>
              <a:t>3</a:t>
            </a:r>
            <a:r>
              <a:rPr lang="en-US" dirty="0" smtClean="0"/>
              <a:t>.</a:t>
            </a:r>
          </a:p>
          <a:p>
            <a:pPr>
              <a:buNone/>
            </a:pPr>
            <a:endParaRPr lang="en-US" dirty="0"/>
          </a:p>
        </p:txBody>
      </p:sp>
      <p:sp>
        <p:nvSpPr>
          <p:cNvPr id="7" name="TextBox 6"/>
          <p:cNvSpPr txBox="1"/>
          <p:nvPr/>
        </p:nvSpPr>
        <p:spPr>
          <a:xfrm>
            <a:off x="7315200" y="6021288"/>
            <a:ext cx="1828800" cy="369332"/>
          </a:xfrm>
          <a:prstGeom prst="rect">
            <a:avLst/>
          </a:prstGeom>
          <a:noFill/>
        </p:spPr>
        <p:txBody>
          <a:bodyPr wrap="square" rtlCol="0">
            <a:spAutoFit/>
          </a:bodyPr>
          <a:lstStyle/>
          <a:p>
            <a:r>
              <a:rPr lang="en-US" dirty="0" err="1" smtClean="0"/>
              <a:t>Ans</a:t>
            </a:r>
            <a:r>
              <a:rPr lang="en-US" dirty="0" smtClean="0"/>
              <a:t> : 14.706m</a:t>
            </a:r>
            <a:endParaRPr lang="en-US" dirty="0"/>
          </a:p>
        </p:txBody>
      </p:sp>
      <p:grpSp>
        <p:nvGrpSpPr>
          <p:cNvPr id="5" name="Group 4"/>
          <p:cNvGrpSpPr/>
          <p:nvPr/>
        </p:nvGrpSpPr>
        <p:grpSpPr>
          <a:xfrm>
            <a:off x="-1" y="6669360"/>
            <a:ext cx="4211961" cy="188640"/>
            <a:chOff x="-1" y="6669360"/>
            <a:chExt cx="4211961" cy="18864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8" name="TextBox 7"/>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29008100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lstStyle/>
          <a:p>
            <a:pPr algn="l"/>
            <a:r>
              <a:rPr lang="en-US" dirty="0" smtClean="0"/>
              <a:t>       WORK EXAMPLE</a:t>
            </a:r>
            <a:endParaRPr lang="en-US" dirty="0"/>
          </a:p>
        </p:txBody>
      </p:sp>
      <p:sp>
        <p:nvSpPr>
          <p:cNvPr id="3" name="Content Placeholder 2"/>
          <p:cNvSpPr>
            <a:spLocks noGrp="1"/>
          </p:cNvSpPr>
          <p:nvPr>
            <p:ph idx="4294967295"/>
          </p:nvPr>
        </p:nvSpPr>
        <p:spPr>
          <a:xfrm>
            <a:off x="590872" y="1556792"/>
            <a:ext cx="8229600" cy="4572000"/>
          </a:xfrm>
        </p:spPr>
        <p:txBody>
          <a:bodyPr/>
          <a:lstStyle/>
          <a:p>
            <a:pPr>
              <a:buNone/>
            </a:pPr>
            <a:r>
              <a:rPr lang="en-US" dirty="0" smtClean="0"/>
              <a:t>	A slope is shown in figure below. Determine the factor of safety with respect to strength.</a:t>
            </a:r>
          </a:p>
          <a:p>
            <a:pPr>
              <a:buNone/>
            </a:pPr>
            <a:endParaRPr lang="en-US" dirty="0" smtClean="0"/>
          </a:p>
          <a:p>
            <a:pPr>
              <a:buNone/>
            </a:pPr>
            <a:endParaRPr lang="en-US" dirty="0"/>
          </a:p>
        </p:txBody>
      </p:sp>
      <p:pic>
        <p:nvPicPr>
          <p:cNvPr id="76802" name="Picture 2"/>
          <p:cNvPicPr>
            <a:picLocks noChangeAspect="1" noChangeArrowheads="1"/>
          </p:cNvPicPr>
          <p:nvPr/>
        </p:nvPicPr>
        <p:blipFill>
          <a:blip r:embed="rId2" cstate="print"/>
          <a:srcRect/>
          <a:stretch>
            <a:fillRect/>
          </a:stretch>
        </p:blipFill>
        <p:spPr bwMode="auto">
          <a:xfrm>
            <a:off x="1295400" y="3222592"/>
            <a:ext cx="6820078" cy="3228975"/>
          </a:xfrm>
          <a:prstGeom prst="rect">
            <a:avLst/>
          </a:prstGeom>
          <a:noFill/>
          <a:ln w="9525">
            <a:noFill/>
            <a:miter lim="800000"/>
            <a:headEnd/>
            <a:tailEnd/>
          </a:ln>
        </p:spPr>
      </p:pic>
      <p:pic>
        <p:nvPicPr>
          <p:cNvPr id="4" name="Picture 8" descr="Pencil_jumps[1]"/>
          <p:cNvPicPr>
            <a:picLocks noChangeAspect="1" noChangeArrowheads="1" noCrop="1"/>
          </p:cNvPicPr>
          <p:nvPr/>
        </p:nvPicPr>
        <p:blipFill>
          <a:blip r:embed="rId3" cstate="print"/>
          <a:srcRect/>
          <a:stretch>
            <a:fillRect/>
          </a:stretch>
        </p:blipFill>
        <p:spPr bwMode="auto">
          <a:xfrm>
            <a:off x="282488" y="3701231"/>
            <a:ext cx="676275" cy="1428750"/>
          </a:xfrm>
          <a:prstGeom prst="rect">
            <a:avLst/>
          </a:prstGeom>
          <a:noFill/>
          <a:ln w="9525">
            <a:noFill/>
            <a:miter lim="800000"/>
            <a:headEnd/>
            <a:tailEnd/>
          </a:ln>
        </p:spPr>
      </p:pic>
      <p:sp>
        <p:nvSpPr>
          <p:cNvPr id="5" name="AutoShape 9"/>
          <p:cNvSpPr>
            <a:spLocks noChangeArrowheads="1"/>
          </p:cNvSpPr>
          <p:nvPr/>
        </p:nvSpPr>
        <p:spPr bwMode="auto">
          <a:xfrm>
            <a:off x="1508038" y="2924944"/>
            <a:ext cx="2266950" cy="1584325"/>
          </a:xfrm>
          <a:prstGeom prst="cloudCallout">
            <a:avLst>
              <a:gd name="adj1" fmla="val -74019"/>
              <a:gd name="adj2" fmla="val 40079"/>
            </a:avLst>
          </a:prstGeom>
          <a:solidFill>
            <a:schemeClr val="accent1"/>
          </a:solidFill>
          <a:ln w="9525">
            <a:solidFill>
              <a:schemeClr val="tx1"/>
            </a:solidFill>
            <a:round/>
            <a:headEnd/>
            <a:tailEnd/>
          </a:ln>
        </p:spPr>
        <p:txBody>
          <a:bodyPr/>
          <a:lstStyle/>
          <a:p>
            <a:pPr algn="ctr"/>
            <a:r>
              <a:rPr lang="en-US" b="1" dirty="0" smtClean="0"/>
              <a:t>You </a:t>
            </a:r>
            <a:r>
              <a:rPr lang="en-US" b="1" dirty="0"/>
              <a:t>might need to use graph papers</a:t>
            </a:r>
          </a:p>
        </p:txBody>
      </p:sp>
      <p:sp>
        <p:nvSpPr>
          <p:cNvPr id="7" name="TextBox 6"/>
          <p:cNvSpPr txBox="1"/>
          <p:nvPr/>
        </p:nvSpPr>
        <p:spPr>
          <a:xfrm>
            <a:off x="7924800" y="6488668"/>
            <a:ext cx="1219200" cy="369332"/>
          </a:xfrm>
          <a:prstGeom prst="rect">
            <a:avLst/>
          </a:prstGeom>
          <a:noFill/>
        </p:spPr>
        <p:txBody>
          <a:bodyPr wrap="square" rtlCol="0">
            <a:spAutoFit/>
          </a:bodyPr>
          <a:lstStyle/>
          <a:p>
            <a:r>
              <a:rPr lang="en-US" dirty="0" err="1" smtClean="0"/>
              <a:t>Ans</a:t>
            </a:r>
            <a:r>
              <a:rPr lang="en-US" dirty="0" smtClean="0"/>
              <a:t> : 1.73</a:t>
            </a:r>
            <a:endParaRPr lang="en-US" dirty="0"/>
          </a:p>
        </p:txBody>
      </p:sp>
      <p:grpSp>
        <p:nvGrpSpPr>
          <p:cNvPr id="8" name="Group 7"/>
          <p:cNvGrpSpPr/>
          <p:nvPr/>
        </p:nvGrpSpPr>
        <p:grpSpPr>
          <a:xfrm>
            <a:off x="-1" y="6669360"/>
            <a:ext cx="4211961" cy="188640"/>
            <a:chOff x="-1" y="6669360"/>
            <a:chExt cx="4211961" cy="18864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10" name="TextBox 9"/>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290263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18864" y="1196752"/>
            <a:ext cx="8229600" cy="4525963"/>
          </a:xfrm>
        </p:spPr>
        <p:txBody>
          <a:bodyPr/>
          <a:lstStyle/>
          <a:p>
            <a:r>
              <a:rPr lang="en-US" dirty="0" smtClean="0"/>
              <a:t>Assume </a:t>
            </a:r>
            <a:r>
              <a:rPr lang="en-US" dirty="0" smtClean="0">
                <a:sym typeface="Symbol"/>
              </a:rPr>
              <a:t></a:t>
            </a:r>
            <a:r>
              <a:rPr lang="en-US" baseline="-25000" dirty="0" smtClean="0">
                <a:sym typeface="Symbol"/>
              </a:rPr>
              <a:t>d</a:t>
            </a:r>
            <a:r>
              <a:rPr lang="en-US" dirty="0" smtClean="0">
                <a:sym typeface="Symbol"/>
              </a:rPr>
              <a:t>.</a:t>
            </a:r>
            <a:endParaRPr lang="en-US" dirty="0" smtClean="0"/>
          </a:p>
          <a:p>
            <a:r>
              <a:rPr lang="en-US" dirty="0" smtClean="0"/>
              <a:t>Find m by using Taylor’s stability number chart.</a:t>
            </a:r>
          </a:p>
          <a:p>
            <a:r>
              <a:rPr lang="en-US" dirty="0" smtClean="0"/>
              <a:t>Calculate c</a:t>
            </a:r>
            <a:r>
              <a:rPr lang="en-US" baseline="-25000" dirty="0" smtClean="0"/>
              <a:t>d</a:t>
            </a:r>
            <a:r>
              <a:rPr lang="en-US" dirty="0" smtClean="0"/>
              <a:t>.</a:t>
            </a:r>
          </a:p>
          <a:p>
            <a:r>
              <a:rPr lang="en-US" dirty="0" smtClean="0"/>
              <a:t>Determine F</a:t>
            </a:r>
            <a:r>
              <a:rPr lang="en-US" baseline="-25000" dirty="0" smtClean="0"/>
              <a:t>c</a:t>
            </a:r>
            <a:r>
              <a:rPr lang="en-US" dirty="0" smtClean="0"/>
              <a:t> and F</a:t>
            </a:r>
            <a:r>
              <a:rPr lang="en-US" baseline="-25000" dirty="0" smtClean="0">
                <a:sym typeface="Symbol"/>
              </a:rPr>
              <a:t></a:t>
            </a:r>
            <a:r>
              <a:rPr lang="en-US" dirty="0" smtClean="0">
                <a:sym typeface="Symbol"/>
              </a:rPr>
              <a:t>. Both value must be the same. If not, make another trial by assume new value of </a:t>
            </a:r>
            <a:r>
              <a:rPr lang="en-US" dirty="0">
                <a:sym typeface="Symbol"/>
              </a:rPr>
              <a:t></a:t>
            </a:r>
            <a:r>
              <a:rPr lang="en-US" baseline="-25000" dirty="0">
                <a:sym typeface="Symbol"/>
              </a:rPr>
              <a:t>d</a:t>
            </a:r>
            <a:r>
              <a:rPr lang="en-US" dirty="0">
                <a:sym typeface="Symbol"/>
              </a:rPr>
              <a:t>.</a:t>
            </a:r>
            <a:endParaRPr lang="en-US" dirty="0"/>
          </a:p>
        </p:txBody>
      </p:sp>
      <p:grpSp>
        <p:nvGrpSpPr>
          <p:cNvPr id="4" name="Group 3"/>
          <p:cNvGrpSpPr/>
          <p:nvPr/>
        </p:nvGrpSpPr>
        <p:grpSpPr>
          <a:xfrm>
            <a:off x="-1" y="6669360"/>
            <a:ext cx="4211961" cy="188640"/>
            <a:chOff x="-1" y="6669360"/>
            <a:chExt cx="4211961" cy="18864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6" name="TextBox 5"/>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2795610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 of finite slope </a:t>
            </a:r>
            <a:br>
              <a:rPr lang="en-US" dirty="0"/>
            </a:br>
            <a:r>
              <a:rPr lang="en-US" dirty="0" smtClean="0"/>
              <a:t>(ordinary method of slices)</a:t>
            </a:r>
            <a:endParaRPr lang="en-US" dirty="0"/>
          </a:p>
        </p:txBody>
      </p:sp>
      <p:grpSp>
        <p:nvGrpSpPr>
          <p:cNvPr id="6" name="Group 5"/>
          <p:cNvGrpSpPr/>
          <p:nvPr/>
        </p:nvGrpSpPr>
        <p:grpSpPr>
          <a:xfrm>
            <a:off x="-1" y="6669360"/>
            <a:ext cx="4211961" cy="188640"/>
            <a:chOff x="-1" y="6669360"/>
            <a:chExt cx="4211961" cy="18864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8" name="TextBox 7"/>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
        <p:nvSpPr>
          <p:cNvPr id="9" name="Content Placeholder 2"/>
          <p:cNvSpPr>
            <a:spLocks noGrp="1"/>
          </p:cNvSpPr>
          <p:nvPr>
            <p:ph idx="1"/>
          </p:nvPr>
        </p:nvSpPr>
        <p:spPr>
          <a:xfrm>
            <a:off x="457200" y="1556792"/>
            <a:ext cx="8229600" cy="4572000"/>
          </a:xfrm>
        </p:spPr>
        <p:txBody>
          <a:bodyPr>
            <a:normAutofit/>
          </a:bodyPr>
          <a:lstStyle/>
          <a:p>
            <a:pPr>
              <a:buNone/>
            </a:pPr>
            <a:r>
              <a:rPr lang="en-US" b="1" u="sng" dirty="0" smtClean="0"/>
              <a:t>ORDINARY METHOD OF SLICES</a:t>
            </a:r>
          </a:p>
          <a:p>
            <a:r>
              <a:rPr lang="en-US" dirty="0" smtClean="0"/>
              <a:t>The soil above the surface of sliding is divided into a number of vertical parallel slices. The stability of each slice is calculated separately. This is a versatile technique (no homogeneity, </a:t>
            </a:r>
            <a:r>
              <a:rPr lang="en-US" dirty="0" err="1" smtClean="0"/>
              <a:t>pwp</a:t>
            </a:r>
            <a:r>
              <a:rPr lang="en-US" dirty="0" smtClean="0"/>
              <a:t>).</a:t>
            </a:r>
            <a:endParaRPr lang="en-US" b="1" u="sng" dirty="0" smtClean="0"/>
          </a:p>
          <a:p>
            <a:pPr>
              <a:buNone/>
            </a:pPr>
            <a:endParaRPr lang="en-US" b="1" u="sng" dirty="0"/>
          </a:p>
        </p:txBody>
      </p:sp>
    </p:spTree>
    <p:extLst>
      <p:ext uri="{BB962C8B-B14F-4D97-AF65-F5344CB8AC3E}">
        <p14:creationId xmlns:p14="http://schemas.microsoft.com/office/powerpoint/2010/main" val="15742482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35" y="918523"/>
            <a:ext cx="496196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9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134" y="914400"/>
            <a:ext cx="3186066" cy="4118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1" y="6669360"/>
            <a:ext cx="4211961" cy="188640"/>
            <a:chOff x="-1" y="6669360"/>
            <a:chExt cx="4211961" cy="18864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6" name="TextBox 5"/>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
        <p:nvSpPr>
          <p:cNvPr id="7" name="TextBox 6"/>
          <p:cNvSpPr txBox="1"/>
          <p:nvPr/>
        </p:nvSpPr>
        <p:spPr>
          <a:xfrm>
            <a:off x="1403648" y="5096217"/>
            <a:ext cx="6196120" cy="276999"/>
          </a:xfrm>
          <a:prstGeom prst="rect">
            <a:avLst/>
          </a:prstGeom>
          <a:noFill/>
        </p:spPr>
        <p:txBody>
          <a:bodyPr wrap="square" rtlCol="0">
            <a:spAutoFit/>
          </a:bodyPr>
          <a:lstStyle/>
          <a:p>
            <a:pPr algn="ctr"/>
            <a:r>
              <a:rPr lang="en-US" sz="1200" dirty="0" smtClean="0"/>
              <a:t>Stability analysis by ordinary method of slices (Das, 2002)</a:t>
            </a:r>
            <a:endParaRPr lang="en-US" sz="1200" dirty="0"/>
          </a:p>
        </p:txBody>
      </p:sp>
    </p:spTree>
    <p:extLst>
      <p:ext uri="{BB962C8B-B14F-4D97-AF65-F5344CB8AC3E}">
        <p14:creationId xmlns:p14="http://schemas.microsoft.com/office/powerpoint/2010/main" val="39154925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18864" y="1031825"/>
            <a:ext cx="8229600" cy="5205487"/>
          </a:xfrm>
        </p:spPr>
        <p:txBody>
          <a:bodyPr>
            <a:normAutofit/>
          </a:bodyPr>
          <a:lstStyle/>
          <a:p>
            <a:pPr>
              <a:buNone/>
              <a:defRPr/>
            </a:pPr>
            <a:r>
              <a:rPr lang="en-US" b="1" u="sng" dirty="0" smtClean="0"/>
              <a:t>Procedure</a:t>
            </a:r>
          </a:p>
          <a:p>
            <a:pPr>
              <a:buFont typeface="Symbol" pitchFamily="18" charset="2"/>
              <a:buChar char="·"/>
              <a:defRPr/>
            </a:pPr>
            <a:r>
              <a:rPr lang="en-US" dirty="0" smtClean="0">
                <a:sym typeface="Symbol" pitchFamily="18" charset="2"/>
              </a:rPr>
              <a:t>Draw to scale a cross section of the slope.</a:t>
            </a:r>
          </a:p>
          <a:p>
            <a:pPr>
              <a:buFont typeface="Symbol" pitchFamily="18" charset="2"/>
              <a:buChar char="·"/>
              <a:defRPr/>
            </a:pPr>
            <a:r>
              <a:rPr lang="en-US" dirty="0" smtClean="0">
                <a:sym typeface="Symbol" pitchFamily="18" charset="2"/>
              </a:rPr>
              <a:t>A trial curved surface along which sliding is assumed to take place is drawn.</a:t>
            </a:r>
          </a:p>
          <a:p>
            <a:pPr>
              <a:buFont typeface="Symbol" pitchFamily="18" charset="2"/>
              <a:buChar char="·"/>
              <a:defRPr/>
            </a:pPr>
            <a:r>
              <a:rPr lang="en-US" dirty="0" smtClean="0">
                <a:sym typeface="Symbol" pitchFamily="18" charset="2"/>
              </a:rPr>
              <a:t>The trial surface is normally approximately circular.</a:t>
            </a:r>
          </a:p>
          <a:p>
            <a:pPr>
              <a:buFont typeface="Symbol" pitchFamily="18" charset="2"/>
              <a:buChar char="·"/>
              <a:defRPr/>
            </a:pPr>
            <a:r>
              <a:rPr lang="en-US" dirty="0" smtClean="0">
                <a:sym typeface="Symbol" pitchFamily="18" charset="2"/>
              </a:rPr>
              <a:t>Soil between the trial surface and the slope is then divided into a number of vertical slices of equal width.</a:t>
            </a:r>
          </a:p>
        </p:txBody>
      </p:sp>
      <p:grpSp>
        <p:nvGrpSpPr>
          <p:cNvPr id="4" name="Group 3"/>
          <p:cNvGrpSpPr/>
          <p:nvPr/>
        </p:nvGrpSpPr>
        <p:grpSpPr>
          <a:xfrm>
            <a:off x="-1" y="6669360"/>
            <a:ext cx="4211961" cy="188640"/>
            <a:chOff x="-1" y="6669360"/>
            <a:chExt cx="4211961" cy="18864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6" name="TextBox 5"/>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1925595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33400" y="955576"/>
            <a:ext cx="8077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219200" y="5105400"/>
            <a:ext cx="6705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600200" y="5791200"/>
            <a:ext cx="5943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txBox="1">
            <a:spLocks noChangeArrowheads="1"/>
          </p:cNvSpPr>
          <p:nvPr/>
        </p:nvSpPr>
        <p:spPr>
          <a:xfrm>
            <a:off x="395537" y="980728"/>
            <a:ext cx="8352928" cy="5077172"/>
          </a:xfrm>
          <a:prstGeom prst="rect">
            <a:avLst/>
          </a:prstGeom>
        </p:spPr>
        <p:txBody>
          <a:bodyPr/>
          <a:lstStyle/>
          <a:p>
            <a:pPr marL="448056" marR="0" lvl="0" indent="-384048" algn="ctr"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sym typeface="Symbol" pitchFamily="18" charset="2"/>
              </a:rPr>
              <a:t>Weight of soil within each slice = Slice volume x  Soil unit weight</a:t>
            </a:r>
          </a:p>
          <a:p>
            <a:pPr marL="448056" marR="0" lvl="0" indent="-384048" algn="ctr"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sym typeface="Symbol" pitchFamily="18" charset="2"/>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Symbol"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sym typeface="Symbol" pitchFamily="18" charset="2"/>
              </a:rPr>
              <a:t>Noted as W.</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Symbol"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sym typeface="Symbol" pitchFamily="18" charset="2"/>
              </a:rPr>
              <a:t>Can be resolved into two component ;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Symbol" pitchFamily="18" charset="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sym typeface="Symbol" pitchFamily="18" charset="2"/>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sym typeface="Symbol" pitchFamily="18" charset="2"/>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sym typeface="Symbol" pitchFamily="18" charset="2"/>
              </a:rPr>
              <a:t>)	component of W normal to the base,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sym typeface="Symbol" pitchFamily="18" charset="2"/>
              </a:rPr>
              <a:t>W</a:t>
            </a:r>
            <a:r>
              <a:rPr kumimoji="0" lang="en-US" sz="2600" b="0" i="0" u="none" strike="noStrike" kern="1200" cap="none" spc="0" normalizeH="0" baseline="-25000" noProof="0" dirty="0" err="1" smtClean="0">
                <a:ln>
                  <a:noFill/>
                </a:ln>
                <a:solidFill>
                  <a:schemeClr val="tx1"/>
                </a:solidFill>
                <a:effectLst/>
                <a:uLnTx/>
                <a:uFillTx/>
                <a:latin typeface="+mn-lt"/>
                <a:ea typeface="+mn-ea"/>
                <a:cs typeface="+mn-cs"/>
                <a:sym typeface="Symbol" pitchFamily="18" charset="2"/>
              </a:rPr>
              <a:t>n</a:t>
            </a:r>
            <a:r>
              <a:rPr kumimoji="0" lang="en-US" sz="2600" b="0" i="0" u="none" strike="noStrike" kern="1200" cap="none" spc="0" normalizeH="0" baseline="-25000" noProof="0" dirty="0" smtClean="0">
                <a:ln>
                  <a:noFill/>
                </a:ln>
                <a:solidFill>
                  <a:schemeClr val="tx1"/>
                </a:solidFill>
                <a:effectLst/>
                <a:uLnTx/>
                <a:uFillTx/>
                <a:latin typeface="+mn-lt"/>
                <a:ea typeface="+mn-ea"/>
                <a:cs typeface="+mn-cs"/>
                <a:sym typeface="Symbol" pitchFamily="18" charset="2"/>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sym typeface="Symbol" pitchFamily="18" charset="2"/>
              </a:rPr>
              <a:t>and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Symbol" pitchFamily="18" charset="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sym typeface="Symbol" pitchFamily="18" charset="2"/>
              </a:rPr>
              <a:t>	ii)	component of W parallel to the base,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sym typeface="Symbol" pitchFamily="18" charset="2"/>
              </a:rPr>
              <a:t>W</a:t>
            </a:r>
            <a:r>
              <a:rPr kumimoji="0" lang="en-US" sz="2600" b="0" i="0" u="none" strike="noStrike" kern="1200" cap="none" spc="0" normalizeH="0" baseline="-25000" noProof="0" dirty="0" err="1" smtClean="0">
                <a:ln>
                  <a:noFill/>
                </a:ln>
                <a:solidFill>
                  <a:schemeClr val="tx1"/>
                </a:solidFill>
                <a:effectLst/>
                <a:uLnTx/>
                <a:uFillTx/>
                <a:latin typeface="+mn-lt"/>
                <a:ea typeface="+mn-ea"/>
                <a:cs typeface="+mn-cs"/>
                <a:sym typeface="Symbol" pitchFamily="18" charset="2"/>
              </a:rPr>
              <a:t>p</a:t>
            </a:r>
            <a:endParaRPr kumimoji="0" lang="en-US" sz="2600" b="0" i="0" u="none" strike="noStrike" kern="1200" cap="none" spc="0" normalizeH="0" baseline="-25000" noProof="0" dirty="0" smtClean="0">
              <a:ln>
                <a:noFill/>
              </a:ln>
              <a:solidFill>
                <a:schemeClr val="tx1"/>
              </a:solidFill>
              <a:effectLst/>
              <a:uLnTx/>
              <a:uFillTx/>
              <a:latin typeface="+mn-lt"/>
              <a:ea typeface="+mn-ea"/>
              <a:cs typeface="+mn-cs"/>
              <a:sym typeface="Symbol" pitchFamily="18" charset="2"/>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Symbol"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sym typeface="Symbol" pitchFamily="18" charset="2"/>
              </a:rPr>
              <a:t>It is the parallel component that tends to cause sliding.</a:t>
            </a:r>
            <a:endParaRPr kumimoji="0" lang="en-US" sz="2600" b="1" i="0" u="none" strike="noStrike" kern="1200" cap="none" spc="0" normalizeH="0" baseline="0" noProof="0" dirty="0" smtClean="0">
              <a:ln>
                <a:noFill/>
              </a:ln>
              <a:solidFill>
                <a:schemeClr val="tx1"/>
              </a:solidFill>
              <a:effectLst/>
              <a:uLnTx/>
              <a:uFillTx/>
              <a:latin typeface="+mn-lt"/>
              <a:ea typeface="+mn-ea"/>
              <a:cs typeface="+mn-cs"/>
              <a:sym typeface="Symbol" pitchFamily="18" charset="2"/>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Symbol"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sym typeface="Symbol" pitchFamily="18" charset="2"/>
              </a:rPr>
              <a:t>Resisting to sliding is afforded by the soil’s cohesion and internal friction.</a:t>
            </a:r>
          </a:p>
          <a:p>
            <a:pPr marL="448056" marR="0" lvl="0" indent="-384048" algn="ctr" defTabSz="914400" rtl="0" eaLnBrk="1" fontAlgn="auto" latinLnBrk="0" hangingPunct="1">
              <a:lnSpc>
                <a:spcPct val="100000"/>
              </a:lnSpc>
              <a:spcBef>
                <a:spcPct val="20000"/>
              </a:spcBef>
              <a:spcAft>
                <a:spcPts val="0"/>
              </a:spcAft>
              <a:buClr>
                <a:schemeClr val="accent1"/>
              </a:buClr>
              <a:buSzPct val="80000"/>
              <a:buFont typeface="Symbol" pitchFamily="18" charset="2"/>
              <a:buNone/>
              <a:tabLst/>
              <a:defRPr/>
            </a:pPr>
            <a:endParaRPr kumimoji="0" lang="en-US" sz="900" b="1" i="0" u="none" strike="noStrike" kern="1200" cap="none" spc="0" normalizeH="0" baseline="0" noProof="0" dirty="0" smtClean="0">
              <a:ln>
                <a:noFill/>
              </a:ln>
              <a:solidFill>
                <a:schemeClr val="tx1"/>
              </a:solidFill>
              <a:effectLst/>
              <a:uLnTx/>
              <a:uFillTx/>
              <a:latin typeface="+mn-lt"/>
              <a:ea typeface="+mn-ea"/>
              <a:cs typeface="+mn-cs"/>
              <a:sym typeface="Symbol" pitchFamily="18" charset="2"/>
            </a:endParaRPr>
          </a:p>
          <a:p>
            <a:pPr marL="448056" marR="0" lvl="0" indent="-384048" algn="ctr" defTabSz="914400" rtl="0" eaLnBrk="1" fontAlgn="auto" latinLnBrk="0" hangingPunct="1">
              <a:lnSpc>
                <a:spcPct val="100000"/>
              </a:lnSpc>
              <a:spcBef>
                <a:spcPct val="20000"/>
              </a:spcBef>
              <a:spcAft>
                <a:spcPts val="0"/>
              </a:spcAft>
              <a:buClr>
                <a:schemeClr val="accent1"/>
              </a:buClr>
              <a:buSzPct val="80000"/>
              <a:buFont typeface="Symbol" pitchFamily="18" charset="2"/>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sym typeface="Symbol" pitchFamily="18" charset="2"/>
              </a:rPr>
              <a:t>Cohesion force = Soil cohesion x  Length of the slice</a:t>
            </a:r>
          </a:p>
          <a:p>
            <a:pPr marL="448056" marR="0" lvl="0" indent="-384048" algn="ctr" defTabSz="914400" rtl="0" eaLnBrk="1" fontAlgn="auto" latinLnBrk="0" hangingPunct="1">
              <a:lnSpc>
                <a:spcPct val="100000"/>
              </a:lnSpc>
              <a:spcBef>
                <a:spcPct val="20000"/>
              </a:spcBef>
              <a:spcAft>
                <a:spcPts val="0"/>
              </a:spcAft>
              <a:buClr>
                <a:schemeClr val="accent1"/>
              </a:buClr>
              <a:buSzPct val="80000"/>
              <a:buFont typeface="Symbol" pitchFamily="18" charset="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sym typeface="Symbol" pitchFamily="18" charset="2"/>
            </a:endParaRPr>
          </a:p>
          <a:p>
            <a:pPr marL="448056" marR="0" lvl="0" indent="-384048" algn="ctr" defTabSz="914400" rtl="0" eaLnBrk="1" fontAlgn="auto" latinLnBrk="0" hangingPunct="1">
              <a:lnSpc>
                <a:spcPct val="100000"/>
              </a:lnSpc>
              <a:spcBef>
                <a:spcPct val="20000"/>
              </a:spcBef>
              <a:spcAft>
                <a:spcPts val="0"/>
              </a:spcAft>
              <a:buClr>
                <a:schemeClr val="accent1"/>
              </a:buClr>
              <a:buSzPct val="80000"/>
              <a:buFont typeface="Symbol" pitchFamily="18" charset="2"/>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sym typeface="Symbol" pitchFamily="18" charset="2"/>
              </a:rPr>
              <a:t>Friction force = </a:t>
            </a:r>
            <a:r>
              <a:rPr kumimoji="0" lang="en-US" sz="2000" b="1" i="0" u="none" strike="noStrike" kern="1200" cap="none" spc="0" normalizeH="0" baseline="0" noProof="0" dirty="0" err="1" smtClean="0">
                <a:ln>
                  <a:noFill/>
                </a:ln>
                <a:solidFill>
                  <a:schemeClr val="tx1"/>
                </a:solidFill>
                <a:effectLst/>
                <a:uLnTx/>
                <a:uFillTx/>
                <a:latin typeface="+mn-lt"/>
                <a:ea typeface="+mn-ea"/>
                <a:cs typeface="+mn-cs"/>
                <a:sym typeface="Symbol" pitchFamily="18" charset="2"/>
              </a:rPr>
              <a:t>W</a:t>
            </a:r>
            <a:r>
              <a:rPr kumimoji="0" lang="en-US" sz="2000" b="1" i="0" u="none" strike="noStrike" kern="1200" cap="none" spc="0" normalizeH="0" baseline="-25000" noProof="0" dirty="0" err="1" smtClean="0">
                <a:ln>
                  <a:noFill/>
                </a:ln>
                <a:solidFill>
                  <a:schemeClr val="tx1"/>
                </a:solidFill>
                <a:effectLst/>
                <a:uLnTx/>
                <a:uFillTx/>
                <a:latin typeface="+mn-lt"/>
                <a:ea typeface="+mn-ea"/>
                <a:cs typeface="+mn-cs"/>
                <a:sym typeface="Symbol" pitchFamily="18" charset="2"/>
              </a:rPr>
              <a:t>n</a:t>
            </a:r>
            <a:r>
              <a:rPr kumimoji="0" lang="en-US" sz="2000" b="1" i="0" u="none" strike="noStrike" kern="1200" cap="none" spc="0" normalizeH="0" baseline="0" noProof="0" dirty="0" smtClean="0">
                <a:ln>
                  <a:noFill/>
                </a:ln>
                <a:solidFill>
                  <a:schemeClr val="tx1"/>
                </a:solidFill>
                <a:effectLst/>
                <a:uLnTx/>
                <a:uFillTx/>
                <a:latin typeface="+mn-lt"/>
                <a:ea typeface="+mn-ea"/>
                <a:cs typeface="+mn-cs"/>
                <a:sym typeface="Symbol" pitchFamily="18" charset="2"/>
              </a:rPr>
              <a:t> x  Friction coefficient, tan </a:t>
            </a:r>
          </a:p>
        </p:txBody>
      </p:sp>
      <p:grpSp>
        <p:nvGrpSpPr>
          <p:cNvPr id="8" name="Group 7"/>
          <p:cNvGrpSpPr/>
          <p:nvPr/>
        </p:nvGrpSpPr>
        <p:grpSpPr>
          <a:xfrm>
            <a:off x="-1" y="6669360"/>
            <a:ext cx="4211961" cy="188640"/>
            <a:chOff x="-1" y="6669360"/>
            <a:chExt cx="4211961" cy="18864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10" name="TextBox 9"/>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404309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a:t>
            </a:r>
            <a:endParaRPr lang="en-GB" dirty="0"/>
          </a:p>
        </p:txBody>
      </p:sp>
      <p:sp>
        <p:nvSpPr>
          <p:cNvPr id="3" name="Content Placeholder 2"/>
          <p:cNvSpPr>
            <a:spLocks noGrp="1"/>
          </p:cNvSpPr>
          <p:nvPr>
            <p:ph idx="1"/>
          </p:nvPr>
        </p:nvSpPr>
        <p:spPr>
          <a:xfrm>
            <a:off x="457200" y="1916832"/>
            <a:ext cx="8229600" cy="3629000"/>
          </a:xfrm>
        </p:spPr>
        <p:txBody>
          <a:bodyPr>
            <a:normAutofit fontScale="92500" lnSpcReduction="20000"/>
          </a:bodyPr>
          <a:lstStyle/>
          <a:p>
            <a:r>
              <a:rPr lang="en-US" sz="2400" dirty="0" smtClean="0"/>
              <a:t>Stability of finite slopes : plane failure surfaces</a:t>
            </a:r>
          </a:p>
          <a:p>
            <a:r>
              <a:rPr lang="en-US" sz="2400" dirty="0"/>
              <a:t>Stability of finite slopes : </a:t>
            </a:r>
            <a:r>
              <a:rPr lang="en-US" sz="2400" dirty="0" smtClean="0"/>
              <a:t>circular </a:t>
            </a:r>
            <a:r>
              <a:rPr lang="en-US" sz="2400" dirty="0"/>
              <a:t>failure surfaces</a:t>
            </a:r>
          </a:p>
          <a:p>
            <a:r>
              <a:rPr lang="en-US" sz="2400" dirty="0"/>
              <a:t>Stability of finite slopes : circular failure </a:t>
            </a:r>
            <a:r>
              <a:rPr lang="en-US" sz="2400" dirty="0" smtClean="0"/>
              <a:t>surfaces (mass procedure method </a:t>
            </a:r>
            <a:r>
              <a:rPr lang="en-US" sz="2400" dirty="0">
                <a:sym typeface="Symbol"/>
              </a:rPr>
              <a:t> </a:t>
            </a:r>
            <a:r>
              <a:rPr lang="en-US" sz="2400" dirty="0" smtClean="0">
                <a:sym typeface="Symbol"/>
              </a:rPr>
              <a:t>= </a:t>
            </a:r>
            <a:r>
              <a:rPr lang="en-US" sz="2400" dirty="0">
                <a:sym typeface="Symbol"/>
              </a:rPr>
              <a:t>0</a:t>
            </a:r>
            <a:r>
              <a:rPr lang="en-US" sz="2400" dirty="0" smtClean="0"/>
              <a:t>)</a:t>
            </a:r>
            <a:endParaRPr lang="en-US" sz="2400" dirty="0"/>
          </a:p>
          <a:p>
            <a:r>
              <a:rPr lang="en-US" sz="2400" dirty="0"/>
              <a:t>Stability of finite slopes : circular failure surfaces (mass procedure method </a:t>
            </a:r>
            <a:r>
              <a:rPr lang="en-US" sz="2400" dirty="0">
                <a:sym typeface="Symbol"/>
              </a:rPr>
              <a:t> </a:t>
            </a:r>
            <a:r>
              <a:rPr lang="en-US" sz="2400" dirty="0" smtClean="0">
                <a:sym typeface="Symbol"/>
              </a:rPr>
              <a:t>&gt; </a:t>
            </a:r>
            <a:r>
              <a:rPr lang="en-US" sz="2400" dirty="0">
                <a:sym typeface="Symbol"/>
              </a:rPr>
              <a:t>0</a:t>
            </a:r>
            <a:r>
              <a:rPr lang="en-US" sz="2400" dirty="0"/>
              <a:t>)</a:t>
            </a:r>
          </a:p>
          <a:p>
            <a:r>
              <a:rPr lang="en-US" sz="2400" dirty="0"/>
              <a:t>Stability of finite slopes : circular failure surfaces </a:t>
            </a:r>
            <a:r>
              <a:rPr lang="en-US" sz="2400" dirty="0" smtClean="0"/>
              <a:t>(ordinary method of slices)</a:t>
            </a:r>
            <a:endParaRPr lang="en-US" sz="2400" dirty="0"/>
          </a:p>
          <a:p>
            <a:r>
              <a:rPr lang="en-US" sz="2400" dirty="0"/>
              <a:t>Stability of finite slopes : circular failure surfaces </a:t>
            </a:r>
            <a:r>
              <a:rPr lang="en-US" sz="2400" dirty="0" smtClean="0"/>
              <a:t>(Bishop </a:t>
            </a:r>
            <a:r>
              <a:rPr lang="en-US" sz="2400" dirty="0"/>
              <a:t>method of slices</a:t>
            </a:r>
            <a:r>
              <a:rPr lang="en-US" sz="2400" dirty="0" smtClean="0"/>
              <a:t>)</a:t>
            </a:r>
          </a:p>
          <a:p>
            <a:r>
              <a:rPr lang="en-US" sz="2400" dirty="0" smtClean="0"/>
              <a:t>Conclusion</a:t>
            </a:r>
            <a:endParaRPr lang="en-US" sz="2400" dirty="0"/>
          </a:p>
        </p:txBody>
      </p:sp>
      <p:grpSp>
        <p:nvGrpSpPr>
          <p:cNvPr id="8" name="Group 7"/>
          <p:cNvGrpSpPr/>
          <p:nvPr/>
        </p:nvGrpSpPr>
        <p:grpSpPr>
          <a:xfrm>
            <a:off x="-1" y="6669360"/>
            <a:ext cx="4211961" cy="188640"/>
            <a:chOff x="-1" y="6669360"/>
            <a:chExt cx="4211961" cy="18864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6" name="TextBox 5"/>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25545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552" y="873224"/>
            <a:ext cx="8229600" cy="4572000"/>
          </a:xfrm>
        </p:spPr>
        <p:txBody>
          <a:bodyPr/>
          <a:lstStyle/>
          <a:p>
            <a:r>
              <a:rPr lang="en-US" dirty="0" smtClean="0"/>
              <a:t>Apply value into formula</a:t>
            </a:r>
          </a:p>
          <a:p>
            <a:pPr>
              <a:buNone/>
            </a:pPr>
            <a:r>
              <a:rPr lang="en-US" dirty="0" smtClean="0"/>
              <a:t> </a:t>
            </a:r>
            <a:endParaRPr lang="en-US" dirty="0"/>
          </a:p>
        </p:txBody>
      </p:sp>
      <p:graphicFrame>
        <p:nvGraphicFramePr>
          <p:cNvPr id="7171" name="Object 5"/>
          <p:cNvGraphicFramePr>
            <a:graphicFrameLocks noChangeAspect="1"/>
          </p:cNvGraphicFramePr>
          <p:nvPr>
            <p:extLst>
              <p:ext uri="{D42A27DB-BD31-4B8C-83A1-F6EECF244321}">
                <p14:modId xmlns:p14="http://schemas.microsoft.com/office/powerpoint/2010/main" val="2476649337"/>
              </p:ext>
            </p:extLst>
          </p:nvPr>
        </p:nvGraphicFramePr>
        <p:xfrm>
          <a:off x="2411413" y="1706116"/>
          <a:ext cx="4248150" cy="1866900"/>
        </p:xfrm>
        <a:graphic>
          <a:graphicData uri="http://schemas.openxmlformats.org/presentationml/2006/ole">
            <mc:AlternateContent xmlns:mc="http://schemas.openxmlformats.org/markup-compatibility/2006">
              <mc:Choice xmlns:v="urn:schemas-microsoft-com:vml" Requires="v">
                <p:oleObj spid="_x0000_s8250" name="Equation" r:id="rId3" imgW="1968480" imgH="863280" progId="Equation.3">
                  <p:embed/>
                </p:oleObj>
              </mc:Choice>
              <mc:Fallback>
                <p:oleObj name="Equation" r:id="rId3" imgW="1968480" imgH="863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1706116"/>
                        <a:ext cx="4248150" cy="1866900"/>
                      </a:xfrm>
                      <a:prstGeom prst="rect">
                        <a:avLst/>
                      </a:prstGeom>
                      <a:solidFill>
                        <a:schemeClr val="bg1"/>
                      </a:solidFill>
                    </p:spPr>
                  </p:pic>
                </p:oleObj>
              </mc:Fallback>
            </mc:AlternateContent>
          </a:graphicData>
        </a:graphic>
      </p:graphicFrame>
      <p:grpSp>
        <p:nvGrpSpPr>
          <p:cNvPr id="4" name="Group 3"/>
          <p:cNvGrpSpPr/>
          <p:nvPr/>
        </p:nvGrpSpPr>
        <p:grpSpPr>
          <a:xfrm>
            <a:off x="-1" y="6669360"/>
            <a:ext cx="4211961" cy="188640"/>
            <a:chOff x="-1" y="6669360"/>
            <a:chExt cx="4211961" cy="18864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6" name="TextBox 5"/>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15700485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lstStyle/>
          <a:p>
            <a:pPr algn="l"/>
            <a:r>
              <a:rPr lang="en-US" dirty="0" smtClean="0"/>
              <a:t>      WORK EXAMPLE</a:t>
            </a:r>
            <a:endParaRPr lang="en-US" dirty="0"/>
          </a:p>
        </p:txBody>
      </p:sp>
      <p:sp>
        <p:nvSpPr>
          <p:cNvPr id="3" name="Content Placeholder 2"/>
          <p:cNvSpPr>
            <a:spLocks noGrp="1"/>
          </p:cNvSpPr>
          <p:nvPr>
            <p:ph idx="4294967295"/>
          </p:nvPr>
        </p:nvSpPr>
        <p:spPr>
          <a:xfrm>
            <a:off x="446856" y="1340768"/>
            <a:ext cx="8229600" cy="4572000"/>
          </a:xfrm>
        </p:spPr>
        <p:txBody>
          <a:bodyPr/>
          <a:lstStyle/>
          <a:p>
            <a:pPr>
              <a:buNone/>
            </a:pPr>
            <a:r>
              <a:rPr lang="en-US" dirty="0" smtClean="0"/>
              <a:t>	Find the factor of safety against sliding for the trial slip surface given. Use ordinary method of slices.</a:t>
            </a:r>
            <a:endParaRPr lang="en-US" dirty="0"/>
          </a:p>
        </p:txBody>
      </p:sp>
      <p:sp>
        <p:nvSpPr>
          <p:cNvPr id="4" name="TextBox 3"/>
          <p:cNvSpPr txBox="1"/>
          <p:nvPr/>
        </p:nvSpPr>
        <p:spPr>
          <a:xfrm>
            <a:off x="7884368" y="6021288"/>
            <a:ext cx="1219200" cy="369332"/>
          </a:xfrm>
          <a:prstGeom prst="rect">
            <a:avLst/>
          </a:prstGeom>
          <a:noFill/>
        </p:spPr>
        <p:txBody>
          <a:bodyPr wrap="square" rtlCol="0">
            <a:spAutoFit/>
          </a:bodyPr>
          <a:lstStyle/>
          <a:p>
            <a:r>
              <a:rPr lang="en-US" dirty="0" err="1" smtClean="0"/>
              <a:t>Ans</a:t>
            </a:r>
            <a:r>
              <a:rPr lang="en-US" dirty="0" smtClean="0"/>
              <a:t> : 1.55</a:t>
            </a:r>
            <a:endParaRPr lang="en-US" dirty="0"/>
          </a:p>
        </p:txBody>
      </p:sp>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136" y="2857377"/>
            <a:ext cx="5791200" cy="352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 y="6669360"/>
            <a:ext cx="4211961" cy="188640"/>
            <a:chOff x="-1" y="6669360"/>
            <a:chExt cx="4211961" cy="18864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8" name="TextBox 7"/>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
        <p:nvSpPr>
          <p:cNvPr id="9" name="TextBox 8"/>
          <p:cNvSpPr txBox="1"/>
          <p:nvPr/>
        </p:nvSpPr>
        <p:spPr>
          <a:xfrm>
            <a:off x="1805136" y="6093296"/>
            <a:ext cx="5794632" cy="276999"/>
          </a:xfrm>
          <a:prstGeom prst="rect">
            <a:avLst/>
          </a:prstGeom>
          <a:noFill/>
        </p:spPr>
        <p:txBody>
          <a:bodyPr wrap="square" rtlCol="0">
            <a:spAutoFit/>
          </a:bodyPr>
          <a:lstStyle/>
          <a:p>
            <a:pPr algn="r"/>
            <a:r>
              <a:rPr lang="en-US" sz="1200" dirty="0" smtClean="0"/>
              <a:t>(Das, 2002)</a:t>
            </a:r>
            <a:endParaRPr lang="en-US" sz="1200" dirty="0"/>
          </a:p>
        </p:txBody>
      </p:sp>
    </p:spTree>
    <p:extLst>
      <p:ext uri="{BB962C8B-B14F-4D97-AF65-F5344CB8AC3E}">
        <p14:creationId xmlns:p14="http://schemas.microsoft.com/office/powerpoint/2010/main" val="1909768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p:cNvPicPr>
            <a:picLocks noChangeAspect="1" noChangeArrowheads="1"/>
          </p:cNvPicPr>
          <p:nvPr/>
        </p:nvPicPr>
        <p:blipFill>
          <a:blip r:embed="rId3" cstate="print"/>
          <a:srcRect/>
          <a:stretch>
            <a:fillRect/>
          </a:stretch>
        </p:blipFill>
        <p:spPr bwMode="auto">
          <a:xfrm>
            <a:off x="128440" y="1105272"/>
            <a:ext cx="8908056" cy="2971800"/>
          </a:xfrm>
          <a:prstGeom prst="rect">
            <a:avLst/>
          </a:prstGeom>
          <a:noFill/>
          <a:ln w="9525">
            <a:noFill/>
            <a:miter lim="800000"/>
            <a:headEnd/>
            <a:tailEnd/>
          </a:ln>
        </p:spPr>
      </p:pic>
      <p:graphicFrame>
        <p:nvGraphicFramePr>
          <p:cNvPr id="81924" name="Object 5"/>
          <p:cNvGraphicFramePr>
            <a:graphicFrameLocks noChangeAspect="1"/>
          </p:cNvGraphicFramePr>
          <p:nvPr>
            <p:extLst>
              <p:ext uri="{D42A27DB-BD31-4B8C-83A1-F6EECF244321}">
                <p14:modId xmlns:p14="http://schemas.microsoft.com/office/powerpoint/2010/main" val="608171869"/>
              </p:ext>
            </p:extLst>
          </p:nvPr>
        </p:nvGraphicFramePr>
        <p:xfrm>
          <a:off x="1027112" y="4442420"/>
          <a:ext cx="7126288" cy="1866900"/>
        </p:xfrm>
        <a:graphic>
          <a:graphicData uri="http://schemas.openxmlformats.org/presentationml/2006/ole">
            <mc:AlternateContent xmlns:mc="http://schemas.openxmlformats.org/markup-compatibility/2006">
              <mc:Choice xmlns:v="urn:schemas-microsoft-com:vml" Requires="v">
                <p:oleObj spid="_x0000_s9274" name="Equation" r:id="rId4" imgW="3301920" imgH="863280" progId="Equation.3">
                  <p:embed/>
                </p:oleObj>
              </mc:Choice>
              <mc:Fallback>
                <p:oleObj name="Equation" r:id="rId4" imgW="3301920" imgH="8632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112" y="4442420"/>
                        <a:ext cx="7126288" cy="1866900"/>
                      </a:xfrm>
                      <a:prstGeom prst="rect">
                        <a:avLst/>
                      </a:prstGeom>
                      <a:solidFill>
                        <a:schemeClr val="bg1"/>
                      </a:solidFill>
                    </p:spPr>
                  </p:pic>
                </p:oleObj>
              </mc:Fallback>
            </mc:AlternateContent>
          </a:graphicData>
        </a:graphic>
      </p:graphicFrame>
      <p:grpSp>
        <p:nvGrpSpPr>
          <p:cNvPr id="4" name="Group 3"/>
          <p:cNvGrpSpPr/>
          <p:nvPr/>
        </p:nvGrpSpPr>
        <p:grpSpPr>
          <a:xfrm>
            <a:off x="-1" y="6669360"/>
            <a:ext cx="4211961" cy="188640"/>
            <a:chOff x="-1" y="6669360"/>
            <a:chExt cx="4211961" cy="188640"/>
          </a:xfrm>
        </p:grpSpPr>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6" name="TextBox 5"/>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22072172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6669360"/>
            <a:ext cx="4211961" cy="188640"/>
            <a:chOff x="-1" y="6669360"/>
            <a:chExt cx="4211961" cy="18864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6" name="TextBox 5"/>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
        <p:nvSpPr>
          <p:cNvPr id="2" name="Title 1"/>
          <p:cNvSpPr>
            <a:spLocks noGrp="1"/>
          </p:cNvSpPr>
          <p:nvPr>
            <p:ph type="title"/>
          </p:nvPr>
        </p:nvSpPr>
        <p:spPr/>
        <p:txBody>
          <a:bodyPr/>
          <a:lstStyle/>
          <a:p>
            <a:r>
              <a:rPr lang="en-US" dirty="0"/>
              <a:t>Stability of finite slope </a:t>
            </a:r>
            <a:br>
              <a:rPr lang="en-US" dirty="0"/>
            </a:br>
            <a:r>
              <a:rPr lang="en-US" dirty="0" smtClean="0"/>
              <a:t>(Bishop method of slices)</a:t>
            </a:r>
            <a:endParaRPr lang="en-US" dirty="0"/>
          </a:p>
        </p:txBody>
      </p:sp>
      <p:sp>
        <p:nvSpPr>
          <p:cNvPr id="9" name="Content Placeholder 2"/>
          <p:cNvSpPr>
            <a:spLocks noGrp="1"/>
          </p:cNvSpPr>
          <p:nvPr>
            <p:ph idx="1"/>
          </p:nvPr>
        </p:nvSpPr>
        <p:spPr>
          <a:xfrm>
            <a:off x="152400" y="1484784"/>
            <a:ext cx="8839200" cy="4975192"/>
          </a:xfrm>
        </p:spPr>
        <p:txBody>
          <a:bodyPr>
            <a:normAutofit fontScale="85000" lnSpcReduction="20000"/>
          </a:bodyPr>
          <a:lstStyle/>
          <a:p>
            <a:pPr>
              <a:buNone/>
            </a:pPr>
            <a:r>
              <a:rPr lang="en-US" b="1" u="sng" dirty="0" smtClean="0"/>
              <a:t>BISHOP METHOD OF SLICES</a:t>
            </a:r>
          </a:p>
          <a:p>
            <a:r>
              <a:rPr lang="en-US" dirty="0" smtClean="0"/>
              <a:t>Bishop proposes a more refined solution to previous method where the effect of forces on the sides of each slice are accounted.</a:t>
            </a:r>
          </a:p>
          <a:p>
            <a:pPr>
              <a:lnSpc>
                <a:spcPct val="90000"/>
              </a:lnSpc>
              <a:buNone/>
              <a:defRPr/>
            </a:pPr>
            <a:endParaRPr lang="en-US" b="1" u="sng" dirty="0" smtClean="0"/>
          </a:p>
          <a:p>
            <a:pPr>
              <a:lnSpc>
                <a:spcPct val="90000"/>
              </a:lnSpc>
              <a:buNone/>
              <a:defRPr/>
            </a:pPr>
            <a:endParaRPr lang="en-US" b="1" u="sng" dirty="0" smtClean="0"/>
          </a:p>
          <a:p>
            <a:pPr>
              <a:lnSpc>
                <a:spcPct val="90000"/>
              </a:lnSpc>
              <a:buNone/>
              <a:defRPr/>
            </a:pPr>
            <a:endParaRPr lang="en-US" b="1" u="sng" dirty="0" smtClean="0"/>
          </a:p>
          <a:p>
            <a:pPr>
              <a:lnSpc>
                <a:spcPct val="90000"/>
              </a:lnSpc>
              <a:buNone/>
              <a:defRPr/>
            </a:pPr>
            <a:endParaRPr lang="en-US" b="1" u="sng" dirty="0" smtClean="0"/>
          </a:p>
          <a:p>
            <a:pPr>
              <a:lnSpc>
                <a:spcPct val="90000"/>
              </a:lnSpc>
              <a:buNone/>
              <a:defRPr/>
            </a:pPr>
            <a:endParaRPr lang="en-US" b="1" u="sng" dirty="0" smtClean="0"/>
          </a:p>
          <a:p>
            <a:pPr>
              <a:lnSpc>
                <a:spcPct val="90000"/>
              </a:lnSpc>
              <a:buNone/>
              <a:defRPr/>
            </a:pPr>
            <a:endParaRPr lang="en-US" b="1" u="sng" dirty="0" smtClean="0"/>
          </a:p>
          <a:p>
            <a:pPr>
              <a:lnSpc>
                <a:spcPct val="90000"/>
              </a:lnSpc>
              <a:buNone/>
              <a:defRPr/>
            </a:pPr>
            <a:endParaRPr lang="en-US" b="1" u="sng" dirty="0" smtClean="0"/>
          </a:p>
          <a:p>
            <a:pPr>
              <a:lnSpc>
                <a:spcPct val="90000"/>
              </a:lnSpc>
              <a:buNone/>
              <a:defRPr/>
            </a:pPr>
            <a:r>
              <a:rPr lang="en-US" b="1" u="sng" dirty="0" smtClean="0"/>
              <a:t>Procedure</a:t>
            </a:r>
          </a:p>
          <a:p>
            <a:pPr>
              <a:lnSpc>
                <a:spcPct val="90000"/>
              </a:lnSpc>
              <a:buFont typeface="Symbol" pitchFamily="18" charset="2"/>
              <a:buChar char="·"/>
              <a:defRPr/>
            </a:pPr>
            <a:r>
              <a:rPr lang="en-US" dirty="0" smtClean="0">
                <a:sym typeface="Symbol" pitchFamily="18" charset="2"/>
              </a:rPr>
              <a:t>Trial and error to find the value of F</a:t>
            </a:r>
            <a:r>
              <a:rPr lang="en-US" baseline="-25000" dirty="0" smtClean="0">
                <a:sym typeface="Symbol" pitchFamily="18" charset="2"/>
              </a:rPr>
              <a:t>s</a:t>
            </a:r>
            <a:r>
              <a:rPr lang="en-US" dirty="0" smtClean="0">
                <a:sym typeface="Symbol" pitchFamily="18" charset="2"/>
              </a:rPr>
              <a:t> </a:t>
            </a:r>
          </a:p>
        </p:txBody>
      </p:sp>
      <p:graphicFrame>
        <p:nvGraphicFramePr>
          <p:cNvPr id="10" name="Object 5"/>
          <p:cNvGraphicFramePr>
            <a:graphicFrameLocks noChangeAspect="1"/>
          </p:cNvGraphicFramePr>
          <p:nvPr>
            <p:extLst>
              <p:ext uri="{D42A27DB-BD31-4B8C-83A1-F6EECF244321}">
                <p14:modId xmlns:p14="http://schemas.microsoft.com/office/powerpoint/2010/main" val="890716383"/>
              </p:ext>
            </p:extLst>
          </p:nvPr>
        </p:nvGraphicFramePr>
        <p:xfrm>
          <a:off x="152400" y="3161184"/>
          <a:ext cx="4248150" cy="1939925"/>
        </p:xfrm>
        <a:graphic>
          <a:graphicData uri="http://schemas.openxmlformats.org/presentationml/2006/ole">
            <mc:AlternateContent xmlns:mc="http://schemas.openxmlformats.org/markup-compatibility/2006">
              <mc:Choice xmlns:v="urn:schemas-microsoft-com:vml" Requires="v">
                <p:oleObj spid="_x0000_s10354" name="Equation" r:id="rId4" imgW="1930400" imgH="889000" progId="Equation.3">
                  <p:embed/>
                </p:oleObj>
              </mc:Choice>
              <mc:Fallback>
                <p:oleObj name="Equation" r:id="rId4" imgW="1930400" imgH="889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161184"/>
                        <a:ext cx="4248150" cy="1939925"/>
                      </a:xfrm>
                      <a:prstGeom prst="rect">
                        <a:avLst/>
                      </a:prstGeom>
                      <a:solidFill>
                        <a:schemeClr val="bg1"/>
                      </a:solidFill>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651867025"/>
              </p:ext>
            </p:extLst>
          </p:nvPr>
        </p:nvGraphicFramePr>
        <p:xfrm>
          <a:off x="4743450" y="3789834"/>
          <a:ext cx="4248150" cy="1085850"/>
        </p:xfrm>
        <a:graphic>
          <a:graphicData uri="http://schemas.openxmlformats.org/presentationml/2006/ole">
            <mc:AlternateContent xmlns:mc="http://schemas.openxmlformats.org/markup-compatibility/2006">
              <mc:Choice xmlns:v="urn:schemas-microsoft-com:vml" Requires="v">
                <p:oleObj spid="_x0000_s10355" name="Equation" r:id="rId6" imgW="1739880" imgH="431640" progId="Equation.3">
                  <p:embed/>
                </p:oleObj>
              </mc:Choice>
              <mc:Fallback>
                <p:oleObj name="Equation" r:id="rId6" imgW="173988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3450" y="3789834"/>
                        <a:ext cx="4248150" cy="1085850"/>
                      </a:xfrm>
                      <a:prstGeom prst="rect">
                        <a:avLst/>
                      </a:prstGeom>
                      <a:solidFill>
                        <a:schemeClr val="bg1"/>
                      </a:solidFill>
                    </p:spPr>
                  </p:pic>
                </p:oleObj>
              </mc:Fallback>
            </mc:AlternateContent>
          </a:graphicData>
        </a:graphic>
      </p:graphicFrame>
      <p:sp>
        <p:nvSpPr>
          <p:cNvPr id="12" name="Text Box 9"/>
          <p:cNvSpPr txBox="1">
            <a:spLocks noChangeArrowheads="1"/>
          </p:cNvSpPr>
          <p:nvPr/>
        </p:nvSpPr>
        <p:spPr bwMode="auto">
          <a:xfrm>
            <a:off x="4648200" y="3161184"/>
            <a:ext cx="2881312" cy="457200"/>
          </a:xfrm>
          <a:prstGeom prst="rect">
            <a:avLst/>
          </a:prstGeom>
          <a:noFill/>
          <a:ln w="9525">
            <a:noFill/>
            <a:miter lim="800000"/>
            <a:headEnd/>
            <a:tailEnd/>
          </a:ln>
        </p:spPr>
        <p:txBody>
          <a:bodyPr>
            <a:spAutoFit/>
          </a:bodyPr>
          <a:lstStyle/>
          <a:p>
            <a:pPr>
              <a:spcBef>
                <a:spcPct val="50000"/>
              </a:spcBef>
            </a:pPr>
            <a:r>
              <a:rPr lang="en-US" sz="2400" dirty="0"/>
              <a:t>where :</a:t>
            </a:r>
          </a:p>
        </p:txBody>
      </p:sp>
    </p:spTree>
    <p:extLst>
      <p:ext uri="{BB962C8B-B14F-4D97-AF65-F5344CB8AC3E}">
        <p14:creationId xmlns:p14="http://schemas.microsoft.com/office/powerpoint/2010/main" val="433369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4864"/>
            <a:ext cx="4076464" cy="4217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0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688096"/>
            <a:ext cx="4562475" cy="3053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1536150467"/>
              </p:ext>
            </p:extLst>
          </p:nvPr>
        </p:nvGraphicFramePr>
        <p:xfrm>
          <a:off x="152400" y="152400"/>
          <a:ext cx="4248150" cy="1939925"/>
        </p:xfrm>
        <a:graphic>
          <a:graphicData uri="http://schemas.openxmlformats.org/presentationml/2006/ole">
            <mc:AlternateContent xmlns:mc="http://schemas.openxmlformats.org/markup-compatibility/2006">
              <mc:Choice xmlns:v="urn:schemas-microsoft-com:vml" Requires="v">
                <p:oleObj spid="_x0000_s11378" name="Equation" r:id="rId5" imgW="1930400" imgH="889000" progId="Equation.3">
                  <p:embed/>
                </p:oleObj>
              </mc:Choice>
              <mc:Fallback>
                <p:oleObj name="Equation" r:id="rId5" imgW="1930400" imgH="889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4248150" cy="1939925"/>
                      </a:xfrm>
                      <a:prstGeom prst="rect">
                        <a:avLst/>
                      </a:prstGeom>
                      <a:solidFill>
                        <a:schemeClr val="bg1"/>
                      </a:solidFill>
                    </p:spPr>
                  </p:pic>
                </p:oleObj>
              </mc:Fallback>
            </mc:AlternateContent>
          </a:graphicData>
        </a:graphic>
      </p:graphicFrame>
      <p:graphicFrame>
        <p:nvGraphicFramePr>
          <p:cNvPr id="7" name="Object 7"/>
          <p:cNvGraphicFramePr>
            <a:graphicFrameLocks noChangeAspect="1"/>
          </p:cNvGraphicFramePr>
          <p:nvPr>
            <p:extLst>
              <p:ext uri="{D42A27DB-BD31-4B8C-83A1-F6EECF244321}">
                <p14:modId xmlns:p14="http://schemas.microsoft.com/office/powerpoint/2010/main" val="2423208415"/>
              </p:ext>
            </p:extLst>
          </p:nvPr>
        </p:nvGraphicFramePr>
        <p:xfrm>
          <a:off x="4743450" y="781050"/>
          <a:ext cx="4248150" cy="1085850"/>
        </p:xfrm>
        <a:graphic>
          <a:graphicData uri="http://schemas.openxmlformats.org/presentationml/2006/ole">
            <mc:AlternateContent xmlns:mc="http://schemas.openxmlformats.org/markup-compatibility/2006">
              <mc:Choice xmlns:v="urn:schemas-microsoft-com:vml" Requires="v">
                <p:oleObj spid="_x0000_s11379" name="Equation" r:id="rId7" imgW="1739880" imgH="431640" progId="Equation.3">
                  <p:embed/>
                </p:oleObj>
              </mc:Choice>
              <mc:Fallback>
                <p:oleObj name="Equation" r:id="rId7" imgW="173988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3450" y="781050"/>
                        <a:ext cx="4248150" cy="1085850"/>
                      </a:xfrm>
                      <a:prstGeom prst="rect">
                        <a:avLst/>
                      </a:prstGeom>
                      <a:solidFill>
                        <a:schemeClr val="bg1"/>
                      </a:solidFill>
                    </p:spPr>
                  </p:pic>
                </p:oleObj>
              </mc:Fallback>
            </mc:AlternateContent>
          </a:graphicData>
        </a:graphic>
      </p:graphicFrame>
      <p:sp>
        <p:nvSpPr>
          <p:cNvPr id="8" name="Text Box 9"/>
          <p:cNvSpPr txBox="1">
            <a:spLocks noChangeArrowheads="1"/>
          </p:cNvSpPr>
          <p:nvPr/>
        </p:nvSpPr>
        <p:spPr bwMode="auto">
          <a:xfrm>
            <a:off x="4648200" y="152400"/>
            <a:ext cx="2881312" cy="457200"/>
          </a:xfrm>
          <a:prstGeom prst="rect">
            <a:avLst/>
          </a:prstGeom>
          <a:noFill/>
          <a:ln w="9525">
            <a:noFill/>
            <a:miter lim="800000"/>
            <a:headEnd/>
            <a:tailEnd/>
          </a:ln>
        </p:spPr>
        <p:txBody>
          <a:bodyPr>
            <a:spAutoFit/>
          </a:bodyPr>
          <a:lstStyle/>
          <a:p>
            <a:pPr>
              <a:spcBef>
                <a:spcPct val="50000"/>
              </a:spcBef>
            </a:pPr>
            <a:r>
              <a:rPr lang="en-US" sz="2400" dirty="0"/>
              <a:t>where :</a:t>
            </a:r>
          </a:p>
        </p:txBody>
      </p:sp>
      <p:grpSp>
        <p:nvGrpSpPr>
          <p:cNvPr id="9" name="Group 8"/>
          <p:cNvGrpSpPr/>
          <p:nvPr/>
        </p:nvGrpSpPr>
        <p:grpSpPr>
          <a:xfrm>
            <a:off x="-1" y="6669360"/>
            <a:ext cx="4211961" cy="188640"/>
            <a:chOff x="-1" y="6669360"/>
            <a:chExt cx="4211961" cy="188640"/>
          </a:xfrm>
        </p:grpSpPr>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11" name="TextBox 10"/>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
        <p:nvSpPr>
          <p:cNvPr id="12" name="TextBox 11"/>
          <p:cNvSpPr txBox="1"/>
          <p:nvPr/>
        </p:nvSpPr>
        <p:spPr>
          <a:xfrm>
            <a:off x="4310977" y="6093296"/>
            <a:ext cx="4149455" cy="276999"/>
          </a:xfrm>
          <a:prstGeom prst="rect">
            <a:avLst/>
          </a:prstGeom>
          <a:noFill/>
        </p:spPr>
        <p:txBody>
          <a:bodyPr wrap="square" rtlCol="0">
            <a:spAutoFit/>
          </a:bodyPr>
          <a:lstStyle/>
          <a:p>
            <a:r>
              <a:rPr lang="en-US" sz="1200" dirty="0" smtClean="0"/>
              <a:t>Bishop’s simplified method of slices (Das, 2002)</a:t>
            </a:r>
            <a:endParaRPr lang="en-US" sz="1200" dirty="0"/>
          </a:p>
        </p:txBody>
      </p:sp>
    </p:spTree>
    <p:extLst>
      <p:ext uri="{BB962C8B-B14F-4D97-AF65-F5344CB8AC3E}">
        <p14:creationId xmlns:p14="http://schemas.microsoft.com/office/powerpoint/2010/main" val="3825250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46856" y="983704"/>
            <a:ext cx="8229600" cy="5181600"/>
          </a:xfrm>
        </p:spPr>
        <p:txBody>
          <a:bodyPr/>
          <a:lstStyle/>
          <a:p>
            <a:r>
              <a:rPr lang="en-US" dirty="0" smtClean="0"/>
              <a:t>Several number of failure surface must be investigated so that the critical surface(yields the lowest FOS value) can be found.</a:t>
            </a:r>
          </a:p>
          <a:p>
            <a:r>
              <a:rPr lang="en-US" dirty="0" smtClean="0"/>
              <a:t>This method gives satisfactory results in most cases when incorporated into computer programs.</a:t>
            </a:r>
          </a:p>
          <a:p>
            <a:r>
              <a:rPr lang="en-US" dirty="0" smtClean="0"/>
              <a:t>Widely used.</a:t>
            </a:r>
            <a:endParaRPr lang="en-US" dirty="0"/>
          </a:p>
        </p:txBody>
      </p:sp>
      <p:grpSp>
        <p:nvGrpSpPr>
          <p:cNvPr id="4" name="Group 3"/>
          <p:cNvGrpSpPr/>
          <p:nvPr/>
        </p:nvGrpSpPr>
        <p:grpSpPr>
          <a:xfrm>
            <a:off x="-1" y="6669360"/>
            <a:ext cx="4211961" cy="188640"/>
            <a:chOff x="-1" y="6669360"/>
            <a:chExt cx="4211961" cy="18864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6" name="TextBox 5"/>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64629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a:xfrm>
            <a:off x="457200" y="1484784"/>
            <a:ext cx="8229600" cy="4752528"/>
          </a:xfrm>
        </p:spPr>
        <p:txBody>
          <a:bodyPr>
            <a:noAutofit/>
          </a:bodyPr>
          <a:lstStyle/>
          <a:p>
            <a:r>
              <a:rPr lang="en-GB" sz="2000" dirty="0" smtClean="0">
                <a:effectLst>
                  <a:outerShdw blurRad="38100" dist="38100" dir="2700000" algn="tl">
                    <a:srgbClr val="000000">
                      <a:alpha val="43137"/>
                    </a:srgbClr>
                  </a:outerShdw>
                </a:effectLst>
                <a:latin typeface="Helvetica LT Std Light"/>
              </a:rPr>
              <a:t>Conclusion #1</a:t>
            </a:r>
          </a:p>
          <a:p>
            <a:pPr lvl="1"/>
            <a:r>
              <a:rPr lang="en-GB" sz="2000" dirty="0" smtClean="0">
                <a:effectLst>
                  <a:outerShdw blurRad="38100" dist="38100" dir="2700000" algn="tl">
                    <a:srgbClr val="000000">
                      <a:alpha val="43137"/>
                    </a:srgbClr>
                  </a:outerShdw>
                </a:effectLst>
                <a:latin typeface="Helvetica LT Std Light"/>
              </a:rPr>
              <a:t>There are various method that can be use to </a:t>
            </a:r>
            <a:r>
              <a:rPr lang="en-GB" sz="2000" dirty="0" err="1" smtClean="0">
                <a:effectLst>
                  <a:outerShdw blurRad="38100" dist="38100" dir="2700000" algn="tl">
                    <a:srgbClr val="000000">
                      <a:alpha val="43137"/>
                    </a:srgbClr>
                  </a:outerShdw>
                </a:effectLst>
                <a:latin typeface="Helvetica LT Std Light"/>
              </a:rPr>
              <a:t>analyze</a:t>
            </a:r>
            <a:r>
              <a:rPr lang="en-GB" sz="2000" dirty="0" smtClean="0">
                <a:effectLst>
                  <a:outerShdw blurRad="38100" dist="38100" dir="2700000" algn="tl">
                    <a:srgbClr val="000000">
                      <a:alpha val="43137"/>
                    </a:srgbClr>
                  </a:outerShdw>
                </a:effectLst>
                <a:latin typeface="Helvetica LT Std Light"/>
              </a:rPr>
              <a:t> finite slope stability and it depends  to the types of failure surface (either plane or circular).</a:t>
            </a:r>
          </a:p>
          <a:p>
            <a:pPr marL="457200" lvl="1" indent="0">
              <a:buNone/>
            </a:pPr>
            <a:endParaRPr lang="en-GB" sz="800" dirty="0" smtClean="0">
              <a:effectLst>
                <a:outerShdw blurRad="38100" dist="38100" dir="2700000" algn="tl">
                  <a:srgbClr val="000000">
                    <a:alpha val="43137"/>
                  </a:srgbClr>
                </a:outerShdw>
              </a:effectLst>
              <a:latin typeface="Helvetica LT Std Light"/>
            </a:endParaRPr>
          </a:p>
          <a:p>
            <a:r>
              <a:rPr lang="en-GB" sz="2000" dirty="0">
                <a:effectLst>
                  <a:outerShdw blurRad="38100" dist="38100" dir="2700000" algn="tl">
                    <a:srgbClr val="000000">
                      <a:alpha val="43137"/>
                    </a:srgbClr>
                  </a:outerShdw>
                </a:effectLst>
                <a:latin typeface="Helvetica LT Std Light"/>
              </a:rPr>
              <a:t>Conclusion </a:t>
            </a:r>
            <a:r>
              <a:rPr lang="en-GB" sz="2000" dirty="0" smtClean="0">
                <a:effectLst>
                  <a:outerShdw blurRad="38100" dist="38100" dir="2700000" algn="tl">
                    <a:srgbClr val="000000">
                      <a:alpha val="43137"/>
                    </a:srgbClr>
                  </a:outerShdw>
                </a:effectLst>
                <a:latin typeface="Helvetica LT Std Light"/>
              </a:rPr>
              <a:t>#2</a:t>
            </a:r>
            <a:endParaRPr lang="en-GB" sz="2000" dirty="0">
              <a:effectLst>
                <a:outerShdw blurRad="38100" dist="38100" dir="2700000" algn="tl">
                  <a:srgbClr val="000000">
                    <a:alpha val="43137"/>
                  </a:srgbClr>
                </a:outerShdw>
              </a:effectLst>
              <a:latin typeface="Helvetica LT Std Light"/>
            </a:endParaRPr>
          </a:p>
          <a:p>
            <a:pPr lvl="1"/>
            <a:r>
              <a:rPr lang="en-GB" sz="2000" dirty="0" smtClean="0">
                <a:effectLst>
                  <a:outerShdw blurRad="38100" dist="38100" dir="2700000" algn="tl">
                    <a:srgbClr val="000000">
                      <a:alpha val="43137"/>
                    </a:srgbClr>
                  </a:outerShdw>
                </a:effectLst>
                <a:latin typeface="Helvetica LT Std Light"/>
              </a:rPr>
              <a:t>For finite slope with circular failure surface, the analysis can be further divided into following: 1) Mass procedure (</a:t>
            </a:r>
            <a:r>
              <a:rPr lang="en-US" sz="2000" dirty="0">
                <a:sym typeface="Symbol"/>
              </a:rPr>
              <a:t> </a:t>
            </a:r>
            <a:r>
              <a:rPr lang="en-US" sz="2000" dirty="0" smtClean="0">
                <a:sym typeface="Symbol"/>
              </a:rPr>
              <a:t>= 0</a:t>
            </a:r>
            <a:r>
              <a:rPr lang="en-GB" sz="2000" dirty="0">
                <a:effectLst>
                  <a:outerShdw blurRad="38100" dist="38100" dir="2700000" algn="tl">
                    <a:srgbClr val="000000">
                      <a:alpha val="43137"/>
                    </a:srgbClr>
                  </a:outerShdw>
                </a:effectLst>
                <a:latin typeface="Helvetica LT Std Light"/>
                <a:sym typeface="Symbol"/>
              </a:rPr>
              <a:t> </a:t>
            </a:r>
            <a:r>
              <a:rPr lang="en-GB" sz="2000" dirty="0" smtClean="0">
                <a:effectLst>
                  <a:outerShdw blurRad="38100" dist="38100" dir="2700000" algn="tl">
                    <a:srgbClr val="000000">
                      <a:alpha val="43137"/>
                    </a:srgbClr>
                  </a:outerShdw>
                </a:effectLst>
                <a:latin typeface="Helvetica LT Std Light"/>
                <a:sym typeface="Symbol"/>
              </a:rPr>
              <a:t>or </a:t>
            </a:r>
            <a:r>
              <a:rPr lang="en-US" sz="2000" dirty="0" smtClean="0">
                <a:sym typeface="Symbol"/>
              </a:rPr>
              <a:t> </a:t>
            </a:r>
            <a:r>
              <a:rPr lang="en-US" sz="2000" dirty="0">
                <a:sym typeface="Symbol"/>
              </a:rPr>
              <a:t>&gt; </a:t>
            </a:r>
            <a:r>
              <a:rPr lang="en-US" sz="2000" dirty="0" smtClean="0">
                <a:sym typeface="Symbol"/>
              </a:rPr>
              <a:t>0</a:t>
            </a:r>
            <a:r>
              <a:rPr lang="en-GB" sz="2000" dirty="0" smtClean="0">
                <a:effectLst>
                  <a:outerShdw blurRad="38100" dist="38100" dir="2700000" algn="tl">
                    <a:srgbClr val="000000">
                      <a:alpha val="43137"/>
                    </a:srgbClr>
                  </a:outerShdw>
                </a:effectLst>
                <a:latin typeface="Helvetica LT Std Light"/>
              </a:rPr>
              <a:t>) 3) Method of slices (ordinary or Bishop)</a:t>
            </a:r>
            <a:endParaRPr lang="en-GB" sz="2000" dirty="0">
              <a:effectLst>
                <a:outerShdw blurRad="38100" dist="38100" dir="2700000" algn="tl">
                  <a:srgbClr val="000000">
                    <a:alpha val="43137"/>
                  </a:srgbClr>
                </a:outerShdw>
              </a:effectLst>
              <a:latin typeface="Helvetica LT Std Light"/>
            </a:endParaRPr>
          </a:p>
          <a:p>
            <a:pPr lvl="1"/>
            <a:endParaRPr lang="en-GB" sz="800" dirty="0" smtClean="0">
              <a:effectLst>
                <a:outerShdw blurRad="38100" dist="38100" dir="2700000" algn="tl">
                  <a:srgbClr val="000000">
                    <a:alpha val="43137"/>
                  </a:srgbClr>
                </a:outerShdw>
              </a:effectLst>
              <a:latin typeface="Helvetica LT Std Light"/>
            </a:endParaRPr>
          </a:p>
        </p:txBody>
      </p:sp>
      <p:grpSp>
        <p:nvGrpSpPr>
          <p:cNvPr id="5" name="Group 4"/>
          <p:cNvGrpSpPr/>
          <p:nvPr/>
        </p:nvGrpSpPr>
        <p:grpSpPr>
          <a:xfrm>
            <a:off x="-1" y="6669360"/>
            <a:ext cx="4211961" cy="188640"/>
            <a:chOff x="-1" y="6669360"/>
            <a:chExt cx="4211961" cy="18864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7" name="TextBox 6"/>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40866104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386807"/>
          </a:xfrm>
        </p:spPr>
        <p:txBody>
          <a:bodyPr>
            <a:normAutofit fontScale="90000"/>
          </a:bodyPr>
          <a:lstStyle/>
          <a:p>
            <a:r>
              <a:rPr lang="en-GB" dirty="0" smtClean="0"/>
              <a:t>Author Information</a:t>
            </a:r>
            <a:br>
              <a:rPr lang="en-GB" dirty="0" smtClean="0"/>
            </a:br>
            <a:r>
              <a:rPr lang="en-GB" sz="2700" dirty="0" err="1" smtClean="0"/>
              <a:t>Dr.</a:t>
            </a:r>
            <a:r>
              <a:rPr lang="en-GB" sz="2700" dirty="0" smtClean="0"/>
              <a:t> </a:t>
            </a:r>
            <a:r>
              <a:rPr lang="en-GB" sz="2700" dirty="0" err="1" smtClean="0"/>
              <a:t>Amizatulhani</a:t>
            </a:r>
            <a:r>
              <a:rPr lang="en-GB" sz="2700" dirty="0" smtClean="0"/>
              <a:t> Abdullah</a:t>
            </a:r>
            <a:br>
              <a:rPr lang="en-GB" sz="2700" dirty="0" smtClean="0"/>
            </a:br>
            <a:r>
              <a:rPr lang="en-GB" sz="2700" dirty="0" err="1" smtClean="0"/>
              <a:t>Dr.</a:t>
            </a:r>
            <a:r>
              <a:rPr lang="en-GB" sz="2700" dirty="0" smtClean="0"/>
              <a:t> </a:t>
            </a:r>
            <a:r>
              <a:rPr lang="en-GB" sz="2700" dirty="0" err="1" smtClean="0"/>
              <a:t>Mohd</a:t>
            </a:r>
            <a:r>
              <a:rPr lang="en-GB" sz="2700" dirty="0" smtClean="0"/>
              <a:t> </a:t>
            </a:r>
            <a:r>
              <a:rPr lang="en-GB" sz="2700" dirty="0" err="1" smtClean="0"/>
              <a:t>Yuhyi</a:t>
            </a:r>
            <a:r>
              <a:rPr lang="en-GB" sz="2700" dirty="0" smtClean="0"/>
              <a:t> </a:t>
            </a:r>
            <a:r>
              <a:rPr lang="en-GB" sz="2700" dirty="0" err="1" smtClean="0"/>
              <a:t>Mohd</a:t>
            </a:r>
            <a:r>
              <a:rPr lang="en-GB" sz="2700" dirty="0" smtClean="0"/>
              <a:t> </a:t>
            </a:r>
            <a:r>
              <a:rPr lang="en-GB" sz="2700" dirty="0" err="1" smtClean="0"/>
              <a:t>Tadza</a:t>
            </a:r>
            <a:r>
              <a:rPr lang="en-GB" sz="2700" dirty="0" smtClean="0"/>
              <a:t/>
            </a:r>
            <a:br>
              <a:rPr lang="en-GB" sz="2700" dirty="0" smtClean="0"/>
            </a:br>
            <a:r>
              <a:rPr lang="en-GB" sz="2700" dirty="0" err="1" smtClean="0"/>
              <a:t>Dr.</a:t>
            </a:r>
            <a:r>
              <a:rPr lang="en-GB" sz="2700" dirty="0" smtClean="0"/>
              <a:t> </a:t>
            </a:r>
            <a:r>
              <a:rPr lang="en-GB" sz="2700" dirty="0" err="1" smtClean="0"/>
              <a:t>Youventharan</a:t>
            </a:r>
            <a:r>
              <a:rPr lang="en-GB" sz="2700" dirty="0" smtClean="0"/>
              <a:t> </a:t>
            </a:r>
            <a:r>
              <a:rPr lang="en-GB" sz="2700" dirty="0" err="1" smtClean="0"/>
              <a:t>Duraisamy</a:t>
            </a:r>
            <a:r>
              <a:rPr lang="en-GB" sz="2700" dirty="0" smtClean="0"/>
              <a:t/>
            </a:r>
            <a:br>
              <a:rPr lang="en-GB" sz="2700" dirty="0" smtClean="0"/>
            </a:br>
            <a:r>
              <a:rPr lang="en-GB" sz="2700" dirty="0" err="1" smtClean="0"/>
              <a:t>Dr.</a:t>
            </a:r>
            <a:r>
              <a:rPr lang="en-GB" sz="2700" dirty="0" smtClean="0"/>
              <a:t> </a:t>
            </a:r>
            <a:r>
              <a:rPr lang="en-GB" sz="2700" dirty="0" err="1" smtClean="0"/>
              <a:t>Muzamir</a:t>
            </a:r>
            <a:r>
              <a:rPr lang="en-GB" sz="2700" dirty="0" smtClean="0"/>
              <a:t> Hasan</a:t>
            </a:r>
            <a:br>
              <a:rPr lang="en-GB" sz="2700" dirty="0" smtClean="0"/>
            </a:br>
            <a:r>
              <a:rPr lang="en-GB" sz="2700" dirty="0" smtClean="0"/>
              <a:t>Ir. </a:t>
            </a:r>
            <a:r>
              <a:rPr lang="en-GB" sz="2700" dirty="0" err="1" smtClean="0"/>
              <a:t>Azhani</a:t>
            </a:r>
            <a:r>
              <a:rPr lang="en-GB" sz="2700" dirty="0" smtClean="0"/>
              <a:t> </a:t>
            </a:r>
            <a:r>
              <a:rPr lang="en-GB" sz="2700" dirty="0" err="1" smtClean="0"/>
              <a:t>Zukri</a:t>
            </a:r>
            <a:r>
              <a:rPr lang="en-GB" dirty="0"/>
              <a:t/>
            </a:r>
            <a:br>
              <a:rPr lang="en-GB" dirty="0"/>
            </a:br>
            <a:r>
              <a:rPr lang="en-GB" dirty="0" smtClean="0"/>
              <a:t/>
            </a:r>
            <a:br>
              <a:rPr lang="en-GB" dirty="0" smtClean="0"/>
            </a:br>
            <a:endParaRPr lang="en-GB" dirty="0"/>
          </a:p>
        </p:txBody>
      </p:sp>
    </p:spTree>
    <p:extLst>
      <p:ext uri="{BB962C8B-B14F-4D97-AF65-F5344CB8AC3E}">
        <p14:creationId xmlns:p14="http://schemas.microsoft.com/office/powerpoint/2010/main" val="752189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Stability of finite slopes </a:t>
            </a:r>
            <a:br>
              <a:rPr lang="en-US" dirty="0" smtClean="0"/>
            </a:br>
            <a:r>
              <a:rPr lang="en-US" dirty="0" smtClean="0"/>
              <a:t>(plane failure surfaces)</a:t>
            </a:r>
            <a:endParaRPr lang="en-US" dirty="0"/>
          </a:p>
        </p:txBody>
      </p:sp>
      <p:sp>
        <p:nvSpPr>
          <p:cNvPr id="4" name="Content Placeholder 7"/>
          <p:cNvSpPr>
            <a:spLocks noGrp="1"/>
          </p:cNvSpPr>
          <p:nvPr>
            <p:ph idx="1"/>
          </p:nvPr>
        </p:nvSpPr>
        <p:spPr>
          <a:xfrm>
            <a:off x="457200" y="1484784"/>
            <a:ext cx="8229600" cy="4572000"/>
          </a:xfrm>
        </p:spPr>
        <p:txBody>
          <a:bodyPr/>
          <a:lstStyle/>
          <a:p>
            <a:pPr>
              <a:buNone/>
            </a:pPr>
            <a:r>
              <a:rPr lang="en-US" b="1" u="sng" dirty="0" smtClean="0"/>
              <a:t>CULMANN’S METHOD</a:t>
            </a:r>
            <a:endParaRPr lang="en-US" b="1" u="sng" dirty="0"/>
          </a:p>
        </p:txBody>
      </p:sp>
      <p:sp>
        <p:nvSpPr>
          <p:cNvPr id="5" name="Rectangle 3"/>
          <p:cNvSpPr txBox="1">
            <a:spLocks noChangeArrowheads="1"/>
          </p:cNvSpPr>
          <p:nvPr/>
        </p:nvSpPr>
        <p:spPr>
          <a:xfrm>
            <a:off x="457200" y="2173726"/>
            <a:ext cx="8229600" cy="4210050"/>
          </a:xfrm>
          <a:prstGeom prst="rect">
            <a:avLst/>
          </a:prstGeom>
        </p:spPr>
        <p:txBody>
          <a:bodyPr vert="horz" anchor="t">
            <a:normAutofit/>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From previous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The maximum height of the slope can be calculate using the following equation :</a:t>
            </a:r>
          </a:p>
        </p:txBody>
      </p:sp>
      <p:pic>
        <p:nvPicPr>
          <p:cNvPr id="6" name="Picture 6"/>
          <p:cNvPicPr>
            <a:picLocks noChangeAspect="1" noChangeArrowheads="1"/>
          </p:cNvPicPr>
          <p:nvPr/>
        </p:nvPicPr>
        <p:blipFill>
          <a:blip r:embed="rId3" cstate="print"/>
          <a:srcRect/>
          <a:stretch>
            <a:fillRect/>
          </a:stretch>
        </p:blipFill>
        <p:spPr bwMode="auto">
          <a:xfrm>
            <a:off x="2555875" y="2726176"/>
            <a:ext cx="1412875" cy="1096962"/>
          </a:xfrm>
          <a:prstGeom prst="rect">
            <a:avLst/>
          </a:prstGeom>
          <a:noFill/>
          <a:ln w="9525">
            <a:noFill/>
            <a:miter lim="800000"/>
            <a:headEnd/>
            <a:tailEnd/>
          </a:ln>
        </p:spPr>
      </p:pic>
      <p:pic>
        <p:nvPicPr>
          <p:cNvPr id="7" name="Picture 7"/>
          <p:cNvPicPr>
            <a:picLocks noChangeAspect="1" noChangeArrowheads="1"/>
          </p:cNvPicPr>
          <p:nvPr/>
        </p:nvPicPr>
        <p:blipFill>
          <a:blip r:embed="rId4" cstate="print"/>
          <a:srcRect/>
          <a:stretch>
            <a:fillRect/>
          </a:stretch>
        </p:blipFill>
        <p:spPr bwMode="auto">
          <a:xfrm>
            <a:off x="4572000" y="2726176"/>
            <a:ext cx="2016125" cy="1114425"/>
          </a:xfrm>
          <a:prstGeom prst="rect">
            <a:avLst/>
          </a:prstGeom>
          <a:noFill/>
          <a:ln w="9525">
            <a:noFill/>
            <a:miter lim="800000"/>
            <a:headEnd/>
            <a:tailEnd/>
          </a:ln>
        </p:spPr>
      </p:pic>
      <p:graphicFrame>
        <p:nvGraphicFramePr>
          <p:cNvPr id="8" name="Object 8"/>
          <p:cNvGraphicFramePr>
            <a:graphicFrameLocks noChangeAspect="1"/>
          </p:cNvGraphicFramePr>
          <p:nvPr>
            <p:extLst>
              <p:ext uri="{D42A27DB-BD31-4B8C-83A1-F6EECF244321}">
                <p14:modId xmlns:p14="http://schemas.microsoft.com/office/powerpoint/2010/main" val="1703890476"/>
              </p:ext>
            </p:extLst>
          </p:nvPr>
        </p:nvGraphicFramePr>
        <p:xfrm>
          <a:off x="2771453" y="5012177"/>
          <a:ext cx="3312715" cy="924222"/>
        </p:xfrm>
        <a:graphic>
          <a:graphicData uri="http://schemas.openxmlformats.org/presentationml/2006/ole">
            <mc:AlternateContent xmlns:mc="http://schemas.openxmlformats.org/markup-compatibility/2006">
              <mc:Choice xmlns:v="urn:schemas-microsoft-com:vml" Requires="v">
                <p:oleObj spid="_x0000_s4161" name="Equation" r:id="rId5" imgW="1651000" imgH="457200" progId="Equation.3">
                  <p:embed/>
                </p:oleObj>
              </mc:Choice>
              <mc:Fallback>
                <p:oleObj name="Equation" r:id="rId5" imgW="16510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453" y="5012177"/>
                        <a:ext cx="3312715" cy="924222"/>
                      </a:xfrm>
                      <a:prstGeom prst="rect">
                        <a:avLst/>
                      </a:prstGeom>
                      <a:noFill/>
                    </p:spPr>
                  </p:pic>
                </p:oleObj>
              </mc:Fallback>
            </mc:AlternateContent>
          </a:graphicData>
        </a:graphic>
      </p:graphicFrame>
      <p:grpSp>
        <p:nvGrpSpPr>
          <p:cNvPr id="12" name="Group 11"/>
          <p:cNvGrpSpPr/>
          <p:nvPr/>
        </p:nvGrpSpPr>
        <p:grpSpPr>
          <a:xfrm>
            <a:off x="-1" y="6669360"/>
            <a:ext cx="4211961" cy="188640"/>
            <a:chOff x="-1" y="6669360"/>
            <a:chExt cx="4211961" cy="188640"/>
          </a:xfrm>
        </p:grpSpPr>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14" name="TextBox 13"/>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1804438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02797"/>
            <a:ext cx="7049852" cy="4342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1" y="6669360"/>
            <a:ext cx="4211961" cy="188640"/>
            <a:chOff x="-1" y="6669360"/>
            <a:chExt cx="4211961" cy="18864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5" name="TextBox 4"/>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
        <p:nvSpPr>
          <p:cNvPr id="6" name="TextBox 5"/>
          <p:cNvSpPr txBox="1"/>
          <p:nvPr/>
        </p:nvSpPr>
        <p:spPr>
          <a:xfrm>
            <a:off x="1403648" y="5445224"/>
            <a:ext cx="6196120" cy="276999"/>
          </a:xfrm>
          <a:prstGeom prst="rect">
            <a:avLst/>
          </a:prstGeom>
          <a:noFill/>
        </p:spPr>
        <p:txBody>
          <a:bodyPr wrap="square" rtlCol="0">
            <a:spAutoFit/>
          </a:bodyPr>
          <a:lstStyle/>
          <a:p>
            <a:pPr algn="ctr"/>
            <a:r>
              <a:rPr lang="en-US" sz="1200" dirty="0" smtClean="0"/>
              <a:t>Finite slope analysis by using </a:t>
            </a:r>
            <a:r>
              <a:rPr lang="en-US" sz="1200" dirty="0" err="1" smtClean="0"/>
              <a:t>Culmann’s</a:t>
            </a:r>
            <a:r>
              <a:rPr lang="en-US" sz="1200" dirty="0" smtClean="0"/>
              <a:t> method (Das, 2002)</a:t>
            </a:r>
            <a:endParaRPr lang="en-US" sz="1200" dirty="0"/>
          </a:p>
        </p:txBody>
      </p:sp>
    </p:spTree>
    <p:extLst>
      <p:ext uri="{BB962C8B-B14F-4D97-AF65-F5344CB8AC3E}">
        <p14:creationId xmlns:p14="http://schemas.microsoft.com/office/powerpoint/2010/main" val="1782746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lstStyle/>
          <a:p>
            <a:pPr algn="l"/>
            <a:r>
              <a:rPr lang="en-US" b="1" dirty="0" smtClean="0"/>
              <a:t>      WORK EXAMPLE</a:t>
            </a:r>
            <a:endParaRPr lang="en-US" b="1" dirty="0"/>
          </a:p>
        </p:txBody>
      </p:sp>
      <p:sp>
        <p:nvSpPr>
          <p:cNvPr id="3" name="Content Placeholder 2"/>
          <p:cNvSpPr>
            <a:spLocks noGrp="1"/>
          </p:cNvSpPr>
          <p:nvPr>
            <p:ph idx="4294967295"/>
          </p:nvPr>
        </p:nvSpPr>
        <p:spPr>
          <a:xfrm>
            <a:off x="446856" y="1600200"/>
            <a:ext cx="8229600" cy="4525963"/>
          </a:xfrm>
        </p:spPr>
        <p:txBody>
          <a:bodyPr/>
          <a:lstStyle/>
          <a:p>
            <a:pPr algn="just">
              <a:buNone/>
            </a:pPr>
            <a:r>
              <a:rPr lang="en-US" dirty="0" smtClean="0"/>
              <a:t>	A cut is to be made in a soil having </a:t>
            </a:r>
            <a:r>
              <a:rPr lang="en-US" dirty="0" smtClean="0">
                <a:sym typeface="Symbol"/>
              </a:rPr>
              <a:t></a:t>
            </a:r>
            <a:r>
              <a:rPr lang="en-US" dirty="0" smtClean="0"/>
              <a:t>=16.5kN/m</a:t>
            </a:r>
            <a:r>
              <a:rPr lang="en-US" baseline="30000" dirty="0" smtClean="0"/>
              <a:t>3</a:t>
            </a:r>
            <a:r>
              <a:rPr lang="en-US" dirty="0" smtClean="0"/>
              <a:t>, c’=28.8kN/m</a:t>
            </a:r>
            <a:r>
              <a:rPr lang="en-US" baseline="30000" dirty="0" smtClean="0"/>
              <a:t>2</a:t>
            </a:r>
            <a:r>
              <a:rPr lang="en-US" dirty="0" smtClean="0"/>
              <a:t> and </a:t>
            </a:r>
            <a:r>
              <a:rPr lang="en-US" dirty="0" smtClean="0">
                <a:sym typeface="Symbol"/>
              </a:rPr>
              <a:t></a:t>
            </a:r>
            <a:r>
              <a:rPr lang="en-US" dirty="0" smtClean="0"/>
              <a:t>’=15</a:t>
            </a:r>
            <a:r>
              <a:rPr lang="en-US" dirty="0" smtClean="0">
                <a:sym typeface="Symbol"/>
              </a:rPr>
              <a:t></a:t>
            </a:r>
            <a:r>
              <a:rPr lang="en-US" dirty="0" smtClean="0"/>
              <a:t>. The side of the cut slope will make an angle of 45</a:t>
            </a:r>
            <a:r>
              <a:rPr lang="en-US" dirty="0" smtClean="0">
                <a:sym typeface="Symbol"/>
              </a:rPr>
              <a:t></a:t>
            </a:r>
            <a:r>
              <a:rPr lang="en-US" dirty="0" smtClean="0"/>
              <a:t> with the horizontal. What should be the depth of the cut slope that will have a factor of safety of 3?</a:t>
            </a:r>
          </a:p>
          <a:p>
            <a:pPr algn="just">
              <a:buNone/>
            </a:pPr>
            <a:endParaRPr lang="en-US" dirty="0"/>
          </a:p>
        </p:txBody>
      </p:sp>
      <p:grpSp>
        <p:nvGrpSpPr>
          <p:cNvPr id="4" name="Group 3"/>
          <p:cNvGrpSpPr/>
          <p:nvPr/>
        </p:nvGrpSpPr>
        <p:grpSpPr>
          <a:xfrm>
            <a:off x="-1" y="6669360"/>
            <a:ext cx="4211961" cy="188640"/>
            <a:chOff x="-1" y="6669360"/>
            <a:chExt cx="4211961" cy="18864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6" name="TextBox 5"/>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3645507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lstStyle/>
          <a:p>
            <a:pPr algn="l"/>
            <a:r>
              <a:rPr lang="en-US" dirty="0" smtClean="0"/>
              <a:t>        Solution</a:t>
            </a:r>
            <a:endParaRPr lang="en-US" dirty="0"/>
          </a:p>
        </p:txBody>
      </p:sp>
      <p:pic>
        <p:nvPicPr>
          <p:cNvPr id="59400" name="Picture 8"/>
          <p:cNvPicPr>
            <a:picLocks noChangeAspect="1" noChangeArrowheads="1"/>
          </p:cNvPicPr>
          <p:nvPr/>
        </p:nvPicPr>
        <p:blipFill>
          <a:blip r:embed="rId3" cstate="print"/>
          <a:srcRect/>
          <a:stretch>
            <a:fillRect/>
          </a:stretch>
        </p:blipFill>
        <p:spPr bwMode="auto">
          <a:xfrm>
            <a:off x="467544" y="1371600"/>
            <a:ext cx="8219255" cy="3567875"/>
          </a:xfrm>
          <a:prstGeom prst="rect">
            <a:avLst/>
          </a:prstGeom>
          <a:noFill/>
          <a:ln w="9525">
            <a:noFill/>
            <a:miter lim="800000"/>
            <a:headEnd/>
            <a:tailEnd/>
          </a:ln>
        </p:spPr>
      </p:pic>
      <p:graphicFrame>
        <p:nvGraphicFramePr>
          <p:cNvPr id="59401" name="Object 8"/>
          <p:cNvGraphicFramePr>
            <a:graphicFrameLocks noChangeAspect="1"/>
          </p:cNvGraphicFramePr>
          <p:nvPr>
            <p:extLst>
              <p:ext uri="{D42A27DB-BD31-4B8C-83A1-F6EECF244321}">
                <p14:modId xmlns:p14="http://schemas.microsoft.com/office/powerpoint/2010/main" val="663266265"/>
              </p:ext>
            </p:extLst>
          </p:nvPr>
        </p:nvGraphicFramePr>
        <p:xfrm>
          <a:off x="2843808" y="5085184"/>
          <a:ext cx="2980184" cy="831449"/>
        </p:xfrm>
        <a:graphic>
          <a:graphicData uri="http://schemas.openxmlformats.org/presentationml/2006/ole">
            <mc:AlternateContent xmlns:mc="http://schemas.openxmlformats.org/markup-compatibility/2006">
              <mc:Choice xmlns:v="urn:schemas-microsoft-com:vml" Requires="v">
                <p:oleObj spid="_x0000_s5185" name="Equation" r:id="rId4" imgW="1651000" imgH="457200" progId="Equation.3">
                  <p:embed/>
                </p:oleObj>
              </mc:Choice>
              <mc:Fallback>
                <p:oleObj name="Equation" r:id="rId4" imgW="16510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5085184"/>
                        <a:ext cx="2980184" cy="831449"/>
                      </a:xfrm>
                      <a:prstGeom prst="rect">
                        <a:avLst/>
                      </a:prstGeom>
                      <a:noFill/>
                    </p:spPr>
                  </p:pic>
                </p:oleObj>
              </mc:Fallback>
            </mc:AlternateContent>
          </a:graphicData>
        </a:graphic>
      </p:graphicFrame>
      <p:sp>
        <p:nvSpPr>
          <p:cNvPr id="13" name="TextBox 12"/>
          <p:cNvSpPr txBox="1"/>
          <p:nvPr/>
        </p:nvSpPr>
        <p:spPr>
          <a:xfrm>
            <a:off x="7620000" y="6488668"/>
            <a:ext cx="1524000" cy="369332"/>
          </a:xfrm>
          <a:prstGeom prst="rect">
            <a:avLst/>
          </a:prstGeom>
          <a:noFill/>
        </p:spPr>
        <p:txBody>
          <a:bodyPr wrap="square" rtlCol="0">
            <a:spAutoFit/>
          </a:bodyPr>
          <a:lstStyle/>
          <a:p>
            <a:r>
              <a:rPr lang="en-US" dirty="0" err="1" smtClean="0"/>
              <a:t>Ans</a:t>
            </a:r>
            <a:r>
              <a:rPr lang="en-US" dirty="0" smtClean="0"/>
              <a:t> : 7.04m</a:t>
            </a:r>
            <a:endParaRPr lang="en-US" dirty="0"/>
          </a:p>
        </p:txBody>
      </p:sp>
      <p:grpSp>
        <p:nvGrpSpPr>
          <p:cNvPr id="6" name="Group 5"/>
          <p:cNvGrpSpPr/>
          <p:nvPr/>
        </p:nvGrpSpPr>
        <p:grpSpPr>
          <a:xfrm>
            <a:off x="-1" y="6669360"/>
            <a:ext cx="4211961" cy="188640"/>
            <a:chOff x="-1" y="6669360"/>
            <a:chExt cx="4211961" cy="188640"/>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8" name="TextBox 7"/>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41369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6669360"/>
            <a:ext cx="4211961" cy="188640"/>
            <a:chOff x="-1" y="6669360"/>
            <a:chExt cx="4211961" cy="18864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7" name="TextBox 6"/>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
        <p:nvSpPr>
          <p:cNvPr id="8" name="Title 4"/>
          <p:cNvSpPr>
            <a:spLocks noGrp="1"/>
          </p:cNvSpPr>
          <p:nvPr>
            <p:ph type="title"/>
          </p:nvPr>
        </p:nvSpPr>
        <p:spPr>
          <a:xfrm>
            <a:off x="457200" y="274638"/>
            <a:ext cx="8229600" cy="1143000"/>
          </a:xfrm>
        </p:spPr>
        <p:txBody>
          <a:bodyPr/>
          <a:lstStyle/>
          <a:p>
            <a:pPr algn="ctr"/>
            <a:r>
              <a:rPr lang="en-US" dirty="0" smtClean="0"/>
              <a:t>Stability of finite slope </a:t>
            </a:r>
            <a:br>
              <a:rPr lang="en-US" dirty="0" smtClean="0"/>
            </a:br>
            <a:r>
              <a:rPr lang="en-US" dirty="0" smtClean="0"/>
              <a:t>(circular failure surfaces)</a:t>
            </a:r>
            <a:endParaRPr lang="en-US" dirty="0"/>
          </a:p>
        </p:txBody>
      </p:sp>
      <p:sp>
        <p:nvSpPr>
          <p:cNvPr id="10" name="Content Placeholder 4"/>
          <p:cNvSpPr>
            <a:spLocks noGrp="1"/>
          </p:cNvSpPr>
          <p:nvPr>
            <p:ph sz="half" idx="1"/>
          </p:nvPr>
        </p:nvSpPr>
        <p:spPr>
          <a:xfrm>
            <a:off x="461392" y="1889887"/>
            <a:ext cx="4038600" cy="4525963"/>
          </a:xfrm>
        </p:spPr>
        <p:txBody>
          <a:bodyPr>
            <a:normAutofit fontScale="92500" lnSpcReduction="20000"/>
          </a:bodyPr>
          <a:lstStyle/>
          <a:p>
            <a:r>
              <a:rPr lang="en-US" dirty="0" smtClean="0"/>
              <a:t>In this case, the mass of soil above the surface of sliding is taken </a:t>
            </a:r>
            <a:r>
              <a:rPr lang="en-US" b="1" dirty="0" smtClean="0">
                <a:solidFill>
                  <a:srgbClr val="006699"/>
                </a:solidFill>
              </a:rPr>
              <a:t>as a unit</a:t>
            </a:r>
            <a:r>
              <a:rPr lang="en-US" dirty="0" smtClean="0"/>
              <a:t>. This procedure is useful when the soil that forms the slope is assumed to be homogenous (although this is not the case in most natural slope).</a:t>
            </a:r>
          </a:p>
          <a:p>
            <a:endParaRPr lang="en-US" dirty="0"/>
          </a:p>
        </p:txBody>
      </p:sp>
      <p:sp>
        <p:nvSpPr>
          <p:cNvPr id="11" name="Content Placeholder 5"/>
          <p:cNvSpPr txBox="1">
            <a:spLocks/>
          </p:cNvSpPr>
          <p:nvPr/>
        </p:nvSpPr>
        <p:spPr>
          <a:xfrm>
            <a:off x="4648200" y="1889887"/>
            <a:ext cx="4038600" cy="4525963"/>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The soil above the surface of sliding is </a:t>
            </a:r>
            <a:r>
              <a:rPr lang="en-US" b="1" dirty="0" smtClean="0">
                <a:solidFill>
                  <a:srgbClr val="006699"/>
                </a:solidFill>
              </a:rPr>
              <a:t>divided into a number of vertical parallel slices</a:t>
            </a:r>
            <a:r>
              <a:rPr lang="en-US" dirty="0" smtClean="0"/>
              <a:t>. The stability of each slice is calculated separately. This is a versatile technique (no homogeneity, </a:t>
            </a:r>
            <a:r>
              <a:rPr lang="en-US" dirty="0" err="1" smtClean="0"/>
              <a:t>pwp</a:t>
            </a:r>
            <a:r>
              <a:rPr lang="en-US" dirty="0" smtClean="0"/>
              <a:t>).</a:t>
            </a:r>
            <a:endParaRPr lang="en-US" b="1" u="sng" dirty="0" smtClean="0"/>
          </a:p>
          <a:p>
            <a:endParaRPr lang="en-US" dirty="0"/>
          </a:p>
        </p:txBody>
      </p:sp>
      <p:sp>
        <p:nvSpPr>
          <p:cNvPr id="12" name="Rectangle 11"/>
          <p:cNvSpPr/>
          <p:nvPr/>
        </p:nvSpPr>
        <p:spPr>
          <a:xfrm>
            <a:off x="457200" y="1412776"/>
            <a:ext cx="3400634" cy="461665"/>
          </a:xfrm>
          <a:prstGeom prst="rect">
            <a:avLst/>
          </a:prstGeom>
        </p:spPr>
        <p:txBody>
          <a:bodyPr wrap="square">
            <a:spAutoFit/>
          </a:bodyPr>
          <a:lstStyle/>
          <a:p>
            <a:pPr algn="ctr">
              <a:buNone/>
            </a:pPr>
            <a:r>
              <a:rPr lang="en-US" sz="2400" b="1" u="sng" dirty="0" smtClean="0"/>
              <a:t>MASS PROCEDURE </a:t>
            </a:r>
            <a:endParaRPr lang="en-US" sz="2400" b="1" u="sng" dirty="0" smtClean="0">
              <a:sym typeface="Symbol"/>
            </a:endParaRPr>
          </a:p>
        </p:txBody>
      </p:sp>
      <p:sp>
        <p:nvSpPr>
          <p:cNvPr id="13" name="Rectangle 12"/>
          <p:cNvSpPr/>
          <p:nvPr/>
        </p:nvSpPr>
        <p:spPr>
          <a:xfrm>
            <a:off x="4573028" y="1419196"/>
            <a:ext cx="4113772" cy="461665"/>
          </a:xfrm>
          <a:prstGeom prst="rect">
            <a:avLst/>
          </a:prstGeom>
        </p:spPr>
        <p:txBody>
          <a:bodyPr wrap="square">
            <a:spAutoFit/>
          </a:bodyPr>
          <a:lstStyle/>
          <a:p>
            <a:pPr>
              <a:buNone/>
            </a:pPr>
            <a:r>
              <a:rPr lang="en-US" sz="2400" b="1" u="sng" dirty="0" smtClean="0"/>
              <a:t>ORDINARY METHOD OF SLICES</a:t>
            </a:r>
          </a:p>
        </p:txBody>
      </p:sp>
    </p:spTree>
    <p:extLst>
      <p:ext uri="{BB962C8B-B14F-4D97-AF65-F5344CB8AC3E}">
        <p14:creationId xmlns:p14="http://schemas.microsoft.com/office/powerpoint/2010/main" val="1164649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32" y="887815"/>
            <a:ext cx="3464412" cy="4869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3532" y="5745450"/>
            <a:ext cx="3464412"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oe circle / slope circle</a:t>
            </a:r>
            <a:endParaRPr lang="en-US" sz="2000" dirty="0">
              <a:latin typeface="Arial" panose="020B0604020202020204" pitchFamily="34" charset="0"/>
              <a:cs typeface="Arial" panose="020B0604020202020204" pitchFamily="34" charset="0"/>
            </a:endParaRPr>
          </a:p>
        </p:txBody>
      </p:sp>
      <p:sp>
        <p:nvSpPr>
          <p:cNvPr id="8" name="TextBox 7"/>
          <p:cNvSpPr txBox="1"/>
          <p:nvPr/>
        </p:nvSpPr>
        <p:spPr>
          <a:xfrm>
            <a:off x="4499992" y="2924944"/>
            <a:ext cx="3816424"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S</a:t>
            </a:r>
            <a:r>
              <a:rPr lang="en-US" sz="2000" dirty="0" smtClean="0">
                <a:latin typeface="Arial" panose="020B0604020202020204" pitchFamily="34" charset="0"/>
                <a:cs typeface="Arial" panose="020B0604020202020204" pitchFamily="34" charset="0"/>
              </a:rPr>
              <a:t>hallow slope failure</a:t>
            </a:r>
            <a:endParaRPr lang="en-US" sz="2000" dirty="0">
              <a:latin typeface="Arial" panose="020B0604020202020204" pitchFamily="34" charset="0"/>
              <a:cs typeface="Arial" panose="020B0604020202020204" pitchFamily="34" charset="0"/>
            </a:endParaRP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1708" y="836712"/>
            <a:ext cx="3814708" cy="2105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1708" y="3304919"/>
            <a:ext cx="3886716" cy="2452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499992" y="5744289"/>
            <a:ext cx="3888432"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B</a:t>
            </a:r>
            <a:r>
              <a:rPr lang="en-US" sz="2000" dirty="0" smtClean="0">
                <a:latin typeface="Arial" panose="020B0604020202020204" pitchFamily="34" charset="0"/>
                <a:cs typeface="Arial" panose="020B0604020202020204" pitchFamily="34" charset="0"/>
              </a:rPr>
              <a:t>ase failure</a:t>
            </a:r>
            <a:endParaRPr lang="en-US" sz="2000" dirty="0">
              <a:latin typeface="Arial" panose="020B0604020202020204" pitchFamily="34" charset="0"/>
              <a:cs typeface="Arial" panose="020B0604020202020204" pitchFamily="34" charset="0"/>
            </a:endParaRPr>
          </a:p>
        </p:txBody>
      </p:sp>
      <p:grpSp>
        <p:nvGrpSpPr>
          <p:cNvPr id="12" name="Group 11"/>
          <p:cNvGrpSpPr/>
          <p:nvPr/>
        </p:nvGrpSpPr>
        <p:grpSpPr>
          <a:xfrm>
            <a:off x="-1" y="6669360"/>
            <a:ext cx="4211961" cy="188640"/>
            <a:chOff x="-1" y="6669360"/>
            <a:chExt cx="4211961" cy="188640"/>
          </a:xfrm>
        </p:grpSpPr>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14" name="TextBox 13"/>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Slope Stability by </a:t>
              </a:r>
              <a:r>
                <a:rPr lang="en-US" sz="1000" dirty="0" smtClean="0"/>
                <a:t>Dr. </a:t>
              </a:r>
              <a:r>
                <a:rPr lang="en-US" sz="1000" dirty="0" err="1" smtClean="0"/>
                <a:t>Amizatulhani</a:t>
              </a:r>
              <a:r>
                <a:rPr lang="en-US" sz="1000" dirty="0" smtClean="0"/>
                <a:t> Abdullah</a:t>
              </a:r>
              <a:endParaRPr lang="en-US" sz="1000" dirty="0"/>
            </a:p>
          </p:txBody>
        </p:sp>
      </p:grpSp>
      <p:sp>
        <p:nvSpPr>
          <p:cNvPr id="15" name="TextBox 14"/>
          <p:cNvSpPr txBox="1"/>
          <p:nvPr/>
        </p:nvSpPr>
        <p:spPr>
          <a:xfrm>
            <a:off x="1403648" y="6176337"/>
            <a:ext cx="6196120" cy="276999"/>
          </a:xfrm>
          <a:prstGeom prst="rect">
            <a:avLst/>
          </a:prstGeom>
          <a:noFill/>
        </p:spPr>
        <p:txBody>
          <a:bodyPr wrap="square" rtlCol="0">
            <a:spAutoFit/>
          </a:bodyPr>
          <a:lstStyle/>
          <a:p>
            <a:pPr algn="ctr"/>
            <a:r>
              <a:rPr lang="en-US" sz="1200" dirty="0" smtClean="0"/>
              <a:t>Modes of failure of finite slope (Das, 2002)</a:t>
            </a:r>
            <a:endParaRPr lang="en-US" sz="1200" dirty="0"/>
          </a:p>
        </p:txBody>
      </p:sp>
    </p:spTree>
    <p:extLst>
      <p:ext uri="{BB962C8B-B14F-4D97-AF65-F5344CB8AC3E}">
        <p14:creationId xmlns:p14="http://schemas.microsoft.com/office/powerpoint/2010/main" val="7379391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923678e78673762afb9b6d92d4d24e4a0201ac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TotalTime>
  <Words>1267</Words>
  <Application>Microsoft Office PowerPoint</Application>
  <PresentationFormat>On-screen Show (4:3)</PresentationFormat>
  <Paragraphs>187</Paragraphs>
  <Slides>37</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0" baseType="lpstr">
      <vt:lpstr>Office Theme</vt:lpstr>
      <vt:lpstr>Custom Design</vt:lpstr>
      <vt:lpstr>Equation</vt:lpstr>
      <vt:lpstr>GEOTECHNICAL ENGINEERING  Slope Stability</vt:lpstr>
      <vt:lpstr>Chapter description</vt:lpstr>
      <vt:lpstr>Content</vt:lpstr>
      <vt:lpstr>Stability of finite slopes  (plane failure surfaces)</vt:lpstr>
      <vt:lpstr>PowerPoint Presentation</vt:lpstr>
      <vt:lpstr>      WORK EXAMPLE</vt:lpstr>
      <vt:lpstr>        Solution</vt:lpstr>
      <vt:lpstr>Stability of finite slope  (circular failure surfaces)</vt:lpstr>
      <vt:lpstr>PowerPoint Presentation</vt:lpstr>
      <vt:lpstr>Mass procedure  (slopes in homogenous clay soil with  = 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Mass procedure  (slopes in homogenous clay soil with  &gt; 0)</vt:lpstr>
      <vt:lpstr>PowerPoint Presentation</vt:lpstr>
      <vt:lpstr>      WORK EXAMPLE</vt:lpstr>
      <vt:lpstr>       WORK EXAMPLE</vt:lpstr>
      <vt:lpstr>PowerPoint Presentation</vt:lpstr>
      <vt:lpstr>Stability of finite slope  (ordinary method of slices)</vt:lpstr>
      <vt:lpstr>PowerPoint Presentation</vt:lpstr>
      <vt:lpstr>PowerPoint Presentation</vt:lpstr>
      <vt:lpstr>PowerPoint Presentation</vt:lpstr>
      <vt:lpstr>PowerPoint Presentation</vt:lpstr>
      <vt:lpstr>      WORK EXAMPLE</vt:lpstr>
      <vt:lpstr>PowerPoint Presentation</vt:lpstr>
      <vt:lpstr>Stability of finite slope  (Bishop method of slices)</vt:lpstr>
      <vt:lpstr>PowerPoint Presentation</vt:lpstr>
      <vt:lpstr>PowerPoint Presentation</vt:lpstr>
      <vt:lpstr>Conclusion</vt:lpstr>
      <vt:lpstr>Author Information Dr. Amizatulhani Abdullah Dr. Mohd Yuhyi Mohd Tadza Dr. Youventharan Duraisamy Dr. Muzamir Hasan Ir. Azhani Zukri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azman</dc:creator>
  <cp:lastModifiedBy>AAA</cp:lastModifiedBy>
  <cp:revision>297</cp:revision>
  <cp:lastPrinted>2017-07-24T03:54:17Z</cp:lastPrinted>
  <dcterms:created xsi:type="dcterms:W3CDTF">2016-03-03T08:04:10Z</dcterms:created>
  <dcterms:modified xsi:type="dcterms:W3CDTF">2017-08-30T04:21:28Z</dcterms:modified>
</cp:coreProperties>
</file>