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363" r:id="rId2"/>
    <p:sldId id="365" r:id="rId3"/>
    <p:sldId id="366" r:id="rId4"/>
    <p:sldId id="367" r:id="rId5"/>
    <p:sldId id="368" r:id="rId6"/>
    <p:sldId id="370" r:id="rId7"/>
    <p:sldId id="388" r:id="rId8"/>
    <p:sldId id="389" r:id="rId9"/>
    <p:sldId id="345" r:id="rId10"/>
  </p:sldIdLst>
  <p:sldSz cx="9144000" cy="6858000" type="screen4x3"/>
  <p:notesSz cx="6797675" cy="9926638"/>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AFA7"/>
    <a:srgbClr val="CCFFFF"/>
    <a:srgbClr val="00FFCC"/>
    <a:srgbClr val="99FFCC"/>
    <a:srgbClr val="33CCCC"/>
    <a:srgbClr val="006699"/>
    <a:srgbClr val="336699"/>
    <a:srgbClr val="3366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92" autoAdjust="0"/>
    <p:restoredTop sz="95179"/>
  </p:normalViewPr>
  <p:slideViewPr>
    <p:cSldViewPr snapToObjects="1">
      <p:cViewPr varScale="1">
        <p:scale>
          <a:sx n="86" d="100"/>
          <a:sy n="86" d="100"/>
        </p:scale>
        <p:origin x="1928"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tags" Target="tags/tag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A288E8-CFF4-4A53-AD82-B2F48E688412}"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US"/>
        </a:p>
      </dgm:t>
    </dgm:pt>
    <dgm:pt modelId="{5B962F15-4E10-4EB0-A3E9-199BCACBE581}">
      <dgm:prSet phldrT="[Text]"/>
      <dgm:spPr/>
      <dgm:t>
        <a:bodyPr/>
        <a:lstStyle/>
        <a:p>
          <a:r>
            <a:rPr lang="en-US" dirty="0" smtClean="0"/>
            <a:t>Infants (1-12 months)</a:t>
          </a:r>
          <a:endParaRPr lang="en-US" dirty="0"/>
        </a:p>
      </dgm:t>
    </dgm:pt>
    <dgm:pt modelId="{05E248E0-38F6-4ABD-A8D7-FD128D5DB78C}" type="parTrans" cxnId="{013C2254-3215-49F8-9EBA-64565640B662}">
      <dgm:prSet/>
      <dgm:spPr/>
      <dgm:t>
        <a:bodyPr/>
        <a:lstStyle/>
        <a:p>
          <a:endParaRPr lang="en-US"/>
        </a:p>
      </dgm:t>
    </dgm:pt>
    <dgm:pt modelId="{273D7C1C-6B80-4740-B525-668A2584B626}" type="sibTrans" cxnId="{013C2254-3215-49F8-9EBA-64565640B662}">
      <dgm:prSet/>
      <dgm:spPr/>
      <dgm:t>
        <a:bodyPr/>
        <a:lstStyle/>
        <a:p>
          <a:r>
            <a:rPr lang="en-US" dirty="0" smtClean="0"/>
            <a:t>Newborns (-3 days)</a:t>
          </a:r>
          <a:endParaRPr lang="en-US" dirty="0"/>
        </a:p>
      </dgm:t>
    </dgm:pt>
    <dgm:pt modelId="{592815E1-B421-444B-90DC-9B30FB951740}">
      <dgm:prSet phldrT="[Text]" phldr="1"/>
      <dgm:spPr/>
      <dgm:t>
        <a:bodyPr/>
        <a:lstStyle/>
        <a:p>
          <a:endParaRPr lang="en-US" dirty="0"/>
        </a:p>
      </dgm:t>
    </dgm:pt>
    <dgm:pt modelId="{21FE2B0F-A640-4570-8293-6937BA3C9A59}" type="parTrans" cxnId="{572CF1E8-4B55-493D-A1AD-79A9AA222A11}">
      <dgm:prSet/>
      <dgm:spPr/>
      <dgm:t>
        <a:bodyPr/>
        <a:lstStyle/>
        <a:p>
          <a:endParaRPr lang="en-US"/>
        </a:p>
      </dgm:t>
    </dgm:pt>
    <dgm:pt modelId="{AA91A0E3-61A8-4E34-BD07-027902F02EDB}" type="sibTrans" cxnId="{572CF1E8-4B55-493D-A1AD-79A9AA222A11}">
      <dgm:prSet/>
      <dgm:spPr/>
      <dgm:t>
        <a:bodyPr/>
        <a:lstStyle/>
        <a:p>
          <a:endParaRPr lang="en-US"/>
        </a:p>
      </dgm:t>
    </dgm:pt>
    <dgm:pt modelId="{DCD0B494-A5B5-4DA0-8189-ADEA314ABBE9}">
      <dgm:prSet phldrT="[Text]"/>
      <dgm:spPr/>
      <dgm:t>
        <a:bodyPr/>
        <a:lstStyle/>
        <a:p>
          <a:r>
            <a:rPr lang="en-US" dirty="0" smtClean="0"/>
            <a:t>AGE</a:t>
          </a:r>
          <a:endParaRPr lang="en-US" dirty="0"/>
        </a:p>
      </dgm:t>
    </dgm:pt>
    <dgm:pt modelId="{9AA16DA9-A934-4B72-A02D-5379E4025314}" type="parTrans" cxnId="{45D834EA-F0EA-403A-A3D8-C8861A8AE651}">
      <dgm:prSet/>
      <dgm:spPr/>
      <dgm:t>
        <a:bodyPr/>
        <a:lstStyle/>
        <a:p>
          <a:endParaRPr lang="en-US"/>
        </a:p>
      </dgm:t>
    </dgm:pt>
    <dgm:pt modelId="{C9E00F00-A895-4422-957D-56DAFC78596A}" type="sibTrans" cxnId="{45D834EA-F0EA-403A-A3D8-C8861A8AE651}">
      <dgm:prSet/>
      <dgm:spPr/>
      <dgm:t>
        <a:bodyPr/>
        <a:lstStyle/>
        <a:p>
          <a:r>
            <a:rPr lang="en-US" dirty="0" smtClean="0"/>
            <a:t>Children (4-9 years)</a:t>
          </a:r>
          <a:endParaRPr lang="en-US" dirty="0"/>
        </a:p>
      </dgm:t>
    </dgm:pt>
    <dgm:pt modelId="{9E0C85D7-0933-4768-A3FE-6585133FD527}">
      <dgm:prSet phldrT="[Text]" phldr="1"/>
      <dgm:spPr/>
      <dgm:t>
        <a:bodyPr/>
        <a:lstStyle/>
        <a:p>
          <a:endParaRPr lang="en-US"/>
        </a:p>
      </dgm:t>
    </dgm:pt>
    <dgm:pt modelId="{143E8F31-50BB-4B02-BAF1-E483C9DC3E6E}" type="parTrans" cxnId="{2AF94269-6CC6-485E-BED7-0C88113D9432}">
      <dgm:prSet/>
      <dgm:spPr/>
      <dgm:t>
        <a:bodyPr/>
        <a:lstStyle/>
        <a:p>
          <a:endParaRPr lang="en-US"/>
        </a:p>
      </dgm:t>
    </dgm:pt>
    <dgm:pt modelId="{3E3E6BF8-0D12-4360-B320-18BB46070E2B}" type="sibTrans" cxnId="{2AF94269-6CC6-485E-BED7-0C88113D9432}">
      <dgm:prSet/>
      <dgm:spPr/>
      <dgm:t>
        <a:bodyPr/>
        <a:lstStyle/>
        <a:p>
          <a:endParaRPr lang="en-US"/>
        </a:p>
      </dgm:t>
    </dgm:pt>
    <dgm:pt modelId="{C602E1E2-1045-4A94-B09B-54E66C31EFEC}">
      <dgm:prSet phldrT="[Text]"/>
      <dgm:spPr/>
      <dgm:t>
        <a:bodyPr/>
        <a:lstStyle/>
        <a:p>
          <a:r>
            <a:rPr lang="en-US" dirty="0" smtClean="0"/>
            <a:t>Adults (16-37years)</a:t>
          </a:r>
          <a:endParaRPr lang="en-US" dirty="0"/>
        </a:p>
      </dgm:t>
    </dgm:pt>
    <dgm:pt modelId="{2ADD00B7-08C7-4D82-B28C-475C9FFCBA90}" type="parTrans" cxnId="{30F8A5AB-6862-481D-94DC-C44698EA8FC6}">
      <dgm:prSet/>
      <dgm:spPr/>
      <dgm:t>
        <a:bodyPr/>
        <a:lstStyle/>
        <a:p>
          <a:endParaRPr lang="en-US"/>
        </a:p>
      </dgm:t>
    </dgm:pt>
    <dgm:pt modelId="{41DBED18-D226-4AB4-A9D5-55142FCB62A5}" type="sibTrans" cxnId="{30F8A5AB-6862-481D-94DC-C44698EA8FC6}">
      <dgm:prSet/>
      <dgm:spPr/>
      <dgm:t>
        <a:bodyPr/>
        <a:lstStyle/>
        <a:p>
          <a:r>
            <a:rPr lang="en-US" dirty="0" smtClean="0"/>
            <a:t>Elderly subjects (more than 70 years)</a:t>
          </a:r>
          <a:endParaRPr lang="en-US" dirty="0"/>
        </a:p>
      </dgm:t>
    </dgm:pt>
    <dgm:pt modelId="{9138E30A-B4CB-4B1C-8442-D22F485E76AA}">
      <dgm:prSet phldrT="[Text]" phldr="1"/>
      <dgm:spPr/>
      <dgm:t>
        <a:bodyPr/>
        <a:lstStyle/>
        <a:p>
          <a:endParaRPr lang="en-US"/>
        </a:p>
      </dgm:t>
    </dgm:pt>
    <dgm:pt modelId="{A4464D10-68C9-4AC6-A89D-FD3E3443A056}" type="parTrans" cxnId="{288FB491-7813-4667-8FDC-1F8EB43E3A59}">
      <dgm:prSet/>
      <dgm:spPr/>
      <dgm:t>
        <a:bodyPr/>
        <a:lstStyle/>
        <a:p>
          <a:endParaRPr lang="en-US"/>
        </a:p>
      </dgm:t>
    </dgm:pt>
    <dgm:pt modelId="{E619BFA1-0973-4742-A4CD-1370827784F1}" type="sibTrans" cxnId="{288FB491-7813-4667-8FDC-1F8EB43E3A59}">
      <dgm:prSet/>
      <dgm:spPr/>
      <dgm:t>
        <a:bodyPr/>
        <a:lstStyle/>
        <a:p>
          <a:endParaRPr lang="en-US"/>
        </a:p>
      </dgm:t>
    </dgm:pt>
    <dgm:pt modelId="{8075D61E-0D09-43AB-A2BD-CE8A5BD26A06}" type="pres">
      <dgm:prSet presAssocID="{E4A288E8-CFF4-4A53-AD82-B2F48E688412}" presName="Name0" presStyleCnt="0">
        <dgm:presLayoutVars>
          <dgm:chMax/>
          <dgm:chPref/>
          <dgm:dir/>
          <dgm:animLvl val="lvl"/>
        </dgm:presLayoutVars>
      </dgm:prSet>
      <dgm:spPr/>
      <dgm:t>
        <a:bodyPr/>
        <a:lstStyle/>
        <a:p>
          <a:endParaRPr lang="en-MY"/>
        </a:p>
      </dgm:t>
    </dgm:pt>
    <dgm:pt modelId="{407653C6-2D4F-437F-B106-BEC17FDF78C8}" type="pres">
      <dgm:prSet presAssocID="{5B962F15-4E10-4EB0-A3E9-199BCACBE581}" presName="composite" presStyleCnt="0"/>
      <dgm:spPr/>
    </dgm:pt>
    <dgm:pt modelId="{A2DE67F1-DCAB-4205-9F9B-D4BFA61FAE07}" type="pres">
      <dgm:prSet presAssocID="{5B962F15-4E10-4EB0-A3E9-199BCACBE581}" presName="Parent1" presStyleLbl="node1" presStyleIdx="0" presStyleCnt="6">
        <dgm:presLayoutVars>
          <dgm:chMax val="1"/>
          <dgm:chPref val="1"/>
          <dgm:bulletEnabled val="1"/>
        </dgm:presLayoutVars>
      </dgm:prSet>
      <dgm:spPr/>
      <dgm:t>
        <a:bodyPr/>
        <a:lstStyle/>
        <a:p>
          <a:endParaRPr lang="en-US"/>
        </a:p>
      </dgm:t>
    </dgm:pt>
    <dgm:pt modelId="{A49945AA-D69D-457A-91E4-9FD5FD954B26}" type="pres">
      <dgm:prSet presAssocID="{5B962F15-4E10-4EB0-A3E9-199BCACBE581}" presName="Childtext1" presStyleLbl="revTx" presStyleIdx="0" presStyleCnt="3">
        <dgm:presLayoutVars>
          <dgm:chMax val="0"/>
          <dgm:chPref val="0"/>
          <dgm:bulletEnabled val="1"/>
        </dgm:presLayoutVars>
      </dgm:prSet>
      <dgm:spPr/>
      <dgm:t>
        <a:bodyPr/>
        <a:lstStyle/>
        <a:p>
          <a:endParaRPr lang="en-MY"/>
        </a:p>
      </dgm:t>
    </dgm:pt>
    <dgm:pt modelId="{2728E6FE-1A07-4AA2-BBB4-3C2AE1D3E6B5}" type="pres">
      <dgm:prSet presAssocID="{5B962F15-4E10-4EB0-A3E9-199BCACBE581}" presName="BalanceSpacing" presStyleCnt="0"/>
      <dgm:spPr/>
    </dgm:pt>
    <dgm:pt modelId="{D6197522-55F7-496E-8F85-EDAF319CF5DC}" type="pres">
      <dgm:prSet presAssocID="{5B962F15-4E10-4EB0-A3E9-199BCACBE581}" presName="BalanceSpacing1" presStyleCnt="0"/>
      <dgm:spPr/>
    </dgm:pt>
    <dgm:pt modelId="{2D09681A-C0EF-4B57-9949-3C115F40269F}" type="pres">
      <dgm:prSet presAssocID="{273D7C1C-6B80-4740-B525-668A2584B626}" presName="Accent1Text" presStyleLbl="node1" presStyleIdx="1" presStyleCnt="6" custLinFactNeighborY="0"/>
      <dgm:spPr/>
      <dgm:t>
        <a:bodyPr/>
        <a:lstStyle/>
        <a:p>
          <a:endParaRPr lang="en-US"/>
        </a:p>
      </dgm:t>
    </dgm:pt>
    <dgm:pt modelId="{8864BCFD-CD02-4B36-B89A-FFBA6E70DB80}" type="pres">
      <dgm:prSet presAssocID="{273D7C1C-6B80-4740-B525-668A2584B626}" presName="spaceBetweenRectangles" presStyleCnt="0"/>
      <dgm:spPr/>
    </dgm:pt>
    <dgm:pt modelId="{E8FC583B-5E13-4E47-B82B-99580183B985}" type="pres">
      <dgm:prSet presAssocID="{DCD0B494-A5B5-4DA0-8189-ADEA314ABBE9}" presName="composite" presStyleCnt="0"/>
      <dgm:spPr/>
    </dgm:pt>
    <dgm:pt modelId="{4FBDC203-9E98-411F-967D-693E80743FA8}" type="pres">
      <dgm:prSet presAssocID="{DCD0B494-A5B5-4DA0-8189-ADEA314ABBE9}" presName="Parent1" presStyleLbl="node1" presStyleIdx="2" presStyleCnt="6">
        <dgm:presLayoutVars>
          <dgm:chMax val="1"/>
          <dgm:chPref val="1"/>
          <dgm:bulletEnabled val="1"/>
        </dgm:presLayoutVars>
      </dgm:prSet>
      <dgm:spPr/>
      <dgm:t>
        <a:bodyPr/>
        <a:lstStyle/>
        <a:p>
          <a:endParaRPr lang="en-US"/>
        </a:p>
      </dgm:t>
    </dgm:pt>
    <dgm:pt modelId="{04603A2D-868C-4849-9026-369A20947AC5}" type="pres">
      <dgm:prSet presAssocID="{DCD0B494-A5B5-4DA0-8189-ADEA314ABBE9}" presName="Childtext1" presStyleLbl="revTx" presStyleIdx="1" presStyleCnt="3">
        <dgm:presLayoutVars>
          <dgm:chMax val="0"/>
          <dgm:chPref val="0"/>
          <dgm:bulletEnabled val="1"/>
        </dgm:presLayoutVars>
      </dgm:prSet>
      <dgm:spPr/>
      <dgm:t>
        <a:bodyPr/>
        <a:lstStyle/>
        <a:p>
          <a:endParaRPr lang="en-MY"/>
        </a:p>
      </dgm:t>
    </dgm:pt>
    <dgm:pt modelId="{3376620C-1BE4-44E3-A348-90A5F0E3A8E9}" type="pres">
      <dgm:prSet presAssocID="{DCD0B494-A5B5-4DA0-8189-ADEA314ABBE9}" presName="BalanceSpacing" presStyleCnt="0"/>
      <dgm:spPr/>
    </dgm:pt>
    <dgm:pt modelId="{4B117BF0-6F18-4C3F-ACB4-14311365AFEB}" type="pres">
      <dgm:prSet presAssocID="{DCD0B494-A5B5-4DA0-8189-ADEA314ABBE9}" presName="BalanceSpacing1" presStyleCnt="0"/>
      <dgm:spPr/>
    </dgm:pt>
    <dgm:pt modelId="{CB8E0826-DCFA-4512-814D-D7E7CD6A384E}" type="pres">
      <dgm:prSet presAssocID="{C9E00F00-A895-4422-957D-56DAFC78596A}" presName="Accent1Text" presStyleLbl="node1" presStyleIdx="3" presStyleCnt="6"/>
      <dgm:spPr/>
      <dgm:t>
        <a:bodyPr/>
        <a:lstStyle/>
        <a:p>
          <a:endParaRPr lang="en-MY"/>
        </a:p>
      </dgm:t>
    </dgm:pt>
    <dgm:pt modelId="{0BCB6A48-67A3-43F1-8CE1-82CA9E4FB93F}" type="pres">
      <dgm:prSet presAssocID="{C9E00F00-A895-4422-957D-56DAFC78596A}" presName="spaceBetweenRectangles" presStyleCnt="0"/>
      <dgm:spPr/>
    </dgm:pt>
    <dgm:pt modelId="{42929CE0-131C-45B3-8C78-58A003C1E7E1}" type="pres">
      <dgm:prSet presAssocID="{C602E1E2-1045-4A94-B09B-54E66C31EFEC}" presName="composite" presStyleCnt="0"/>
      <dgm:spPr/>
    </dgm:pt>
    <dgm:pt modelId="{205DFB29-A2C0-4D72-8700-E77248A6E432}" type="pres">
      <dgm:prSet presAssocID="{C602E1E2-1045-4A94-B09B-54E66C31EFEC}" presName="Parent1" presStyleLbl="node1" presStyleIdx="4" presStyleCnt="6">
        <dgm:presLayoutVars>
          <dgm:chMax val="1"/>
          <dgm:chPref val="1"/>
          <dgm:bulletEnabled val="1"/>
        </dgm:presLayoutVars>
      </dgm:prSet>
      <dgm:spPr/>
      <dgm:t>
        <a:bodyPr/>
        <a:lstStyle/>
        <a:p>
          <a:endParaRPr lang="en-MY"/>
        </a:p>
      </dgm:t>
    </dgm:pt>
    <dgm:pt modelId="{58F54C72-6039-4387-B5DC-1743C73128F7}" type="pres">
      <dgm:prSet presAssocID="{C602E1E2-1045-4A94-B09B-54E66C31EFEC}" presName="Childtext1" presStyleLbl="revTx" presStyleIdx="2" presStyleCnt="3">
        <dgm:presLayoutVars>
          <dgm:chMax val="0"/>
          <dgm:chPref val="0"/>
          <dgm:bulletEnabled val="1"/>
        </dgm:presLayoutVars>
      </dgm:prSet>
      <dgm:spPr/>
      <dgm:t>
        <a:bodyPr/>
        <a:lstStyle/>
        <a:p>
          <a:endParaRPr lang="en-MY"/>
        </a:p>
      </dgm:t>
    </dgm:pt>
    <dgm:pt modelId="{D3442708-5ED5-406B-B2B1-315EB90B0122}" type="pres">
      <dgm:prSet presAssocID="{C602E1E2-1045-4A94-B09B-54E66C31EFEC}" presName="BalanceSpacing" presStyleCnt="0"/>
      <dgm:spPr/>
    </dgm:pt>
    <dgm:pt modelId="{BF5CE5D1-CE46-47DD-8D7C-8AEB6CB55E45}" type="pres">
      <dgm:prSet presAssocID="{C602E1E2-1045-4A94-B09B-54E66C31EFEC}" presName="BalanceSpacing1" presStyleCnt="0"/>
      <dgm:spPr/>
    </dgm:pt>
    <dgm:pt modelId="{8045A262-7AEF-4AE0-B7C3-40E2EF858D85}" type="pres">
      <dgm:prSet presAssocID="{41DBED18-D226-4AB4-A9D5-55142FCB62A5}" presName="Accent1Text" presStyleLbl="node1" presStyleIdx="5" presStyleCnt="6"/>
      <dgm:spPr/>
      <dgm:t>
        <a:bodyPr/>
        <a:lstStyle/>
        <a:p>
          <a:endParaRPr lang="en-US"/>
        </a:p>
      </dgm:t>
    </dgm:pt>
  </dgm:ptLst>
  <dgm:cxnLst>
    <dgm:cxn modelId="{572CF1E8-4B55-493D-A1AD-79A9AA222A11}" srcId="{5B962F15-4E10-4EB0-A3E9-199BCACBE581}" destId="{592815E1-B421-444B-90DC-9B30FB951740}" srcOrd="0" destOrd="0" parTransId="{21FE2B0F-A640-4570-8293-6937BA3C9A59}" sibTransId="{AA91A0E3-61A8-4E34-BD07-027902F02EDB}"/>
    <dgm:cxn modelId="{9ECAA99A-63BB-E04C-A46C-4D719780C1E4}" type="presOf" srcId="{9E0C85D7-0933-4768-A3FE-6585133FD527}" destId="{04603A2D-868C-4849-9026-369A20947AC5}" srcOrd="0" destOrd="0" presId="urn:microsoft.com/office/officeart/2008/layout/AlternatingHexagons"/>
    <dgm:cxn modelId="{43ACE690-5C2D-8546-866F-5EECF279E951}" type="presOf" srcId="{592815E1-B421-444B-90DC-9B30FB951740}" destId="{A49945AA-D69D-457A-91E4-9FD5FD954B26}" srcOrd="0" destOrd="0" presId="urn:microsoft.com/office/officeart/2008/layout/AlternatingHexagons"/>
    <dgm:cxn modelId="{45D834EA-F0EA-403A-A3D8-C8861A8AE651}" srcId="{E4A288E8-CFF4-4A53-AD82-B2F48E688412}" destId="{DCD0B494-A5B5-4DA0-8189-ADEA314ABBE9}" srcOrd="1" destOrd="0" parTransId="{9AA16DA9-A934-4B72-A02D-5379E4025314}" sibTransId="{C9E00F00-A895-4422-957D-56DAFC78596A}"/>
    <dgm:cxn modelId="{C22F7698-D539-2944-ABFA-2471618D597D}" type="presOf" srcId="{9138E30A-B4CB-4B1C-8442-D22F485E76AA}" destId="{58F54C72-6039-4387-B5DC-1743C73128F7}" srcOrd="0" destOrd="0" presId="urn:microsoft.com/office/officeart/2008/layout/AlternatingHexagons"/>
    <dgm:cxn modelId="{A867C6E1-2391-CC45-8BBA-A02A2AE11E23}" type="presOf" srcId="{273D7C1C-6B80-4740-B525-668A2584B626}" destId="{2D09681A-C0EF-4B57-9949-3C115F40269F}" srcOrd="0" destOrd="0" presId="urn:microsoft.com/office/officeart/2008/layout/AlternatingHexagons"/>
    <dgm:cxn modelId="{85A291F9-917A-C841-9D3A-3625AC0E8204}" type="presOf" srcId="{5B962F15-4E10-4EB0-A3E9-199BCACBE581}" destId="{A2DE67F1-DCAB-4205-9F9B-D4BFA61FAE07}" srcOrd="0" destOrd="0" presId="urn:microsoft.com/office/officeart/2008/layout/AlternatingHexagons"/>
    <dgm:cxn modelId="{30F8A5AB-6862-481D-94DC-C44698EA8FC6}" srcId="{E4A288E8-CFF4-4A53-AD82-B2F48E688412}" destId="{C602E1E2-1045-4A94-B09B-54E66C31EFEC}" srcOrd="2" destOrd="0" parTransId="{2ADD00B7-08C7-4D82-B28C-475C9FFCBA90}" sibTransId="{41DBED18-D226-4AB4-A9D5-55142FCB62A5}"/>
    <dgm:cxn modelId="{D2BBE579-49AF-9F4A-B4E9-E4B321A05CF4}" type="presOf" srcId="{41DBED18-D226-4AB4-A9D5-55142FCB62A5}" destId="{8045A262-7AEF-4AE0-B7C3-40E2EF858D85}" srcOrd="0" destOrd="0" presId="urn:microsoft.com/office/officeart/2008/layout/AlternatingHexagons"/>
    <dgm:cxn modelId="{7CEE30F9-4805-F446-B6A9-A29C55C27AF3}" type="presOf" srcId="{E4A288E8-CFF4-4A53-AD82-B2F48E688412}" destId="{8075D61E-0D09-43AB-A2BD-CE8A5BD26A06}" srcOrd="0" destOrd="0" presId="urn:microsoft.com/office/officeart/2008/layout/AlternatingHexagons"/>
    <dgm:cxn modelId="{BA644F9D-2C0B-4D47-9714-23CC5D41A7E7}" type="presOf" srcId="{C602E1E2-1045-4A94-B09B-54E66C31EFEC}" destId="{205DFB29-A2C0-4D72-8700-E77248A6E432}" srcOrd="0" destOrd="0" presId="urn:microsoft.com/office/officeart/2008/layout/AlternatingHexagons"/>
    <dgm:cxn modelId="{2AF94269-6CC6-485E-BED7-0C88113D9432}" srcId="{DCD0B494-A5B5-4DA0-8189-ADEA314ABBE9}" destId="{9E0C85D7-0933-4768-A3FE-6585133FD527}" srcOrd="0" destOrd="0" parTransId="{143E8F31-50BB-4B02-BAF1-E483C9DC3E6E}" sibTransId="{3E3E6BF8-0D12-4360-B320-18BB46070E2B}"/>
    <dgm:cxn modelId="{013C2254-3215-49F8-9EBA-64565640B662}" srcId="{E4A288E8-CFF4-4A53-AD82-B2F48E688412}" destId="{5B962F15-4E10-4EB0-A3E9-199BCACBE581}" srcOrd="0" destOrd="0" parTransId="{05E248E0-38F6-4ABD-A8D7-FD128D5DB78C}" sibTransId="{273D7C1C-6B80-4740-B525-668A2584B626}"/>
    <dgm:cxn modelId="{8EE311AA-F2C3-1D44-BB15-E7531D9AF627}" type="presOf" srcId="{C9E00F00-A895-4422-957D-56DAFC78596A}" destId="{CB8E0826-DCFA-4512-814D-D7E7CD6A384E}" srcOrd="0" destOrd="0" presId="urn:microsoft.com/office/officeart/2008/layout/AlternatingHexagons"/>
    <dgm:cxn modelId="{288FB491-7813-4667-8FDC-1F8EB43E3A59}" srcId="{C602E1E2-1045-4A94-B09B-54E66C31EFEC}" destId="{9138E30A-B4CB-4B1C-8442-D22F485E76AA}" srcOrd="0" destOrd="0" parTransId="{A4464D10-68C9-4AC6-A89D-FD3E3443A056}" sibTransId="{E619BFA1-0973-4742-A4CD-1370827784F1}"/>
    <dgm:cxn modelId="{74B940E1-E004-CA43-BBFF-7972871C28A9}" type="presOf" srcId="{DCD0B494-A5B5-4DA0-8189-ADEA314ABBE9}" destId="{4FBDC203-9E98-411F-967D-693E80743FA8}" srcOrd="0" destOrd="0" presId="urn:microsoft.com/office/officeart/2008/layout/AlternatingHexagons"/>
    <dgm:cxn modelId="{79AAB55D-68E7-4C41-8C8D-F5F60CBF0344}" type="presParOf" srcId="{8075D61E-0D09-43AB-A2BD-CE8A5BD26A06}" destId="{407653C6-2D4F-437F-B106-BEC17FDF78C8}" srcOrd="0" destOrd="0" presId="urn:microsoft.com/office/officeart/2008/layout/AlternatingHexagons"/>
    <dgm:cxn modelId="{169B0E9C-8DA2-D848-A636-EC268B914744}" type="presParOf" srcId="{407653C6-2D4F-437F-B106-BEC17FDF78C8}" destId="{A2DE67F1-DCAB-4205-9F9B-D4BFA61FAE07}" srcOrd="0" destOrd="0" presId="urn:microsoft.com/office/officeart/2008/layout/AlternatingHexagons"/>
    <dgm:cxn modelId="{9604BEBE-DC96-6244-BB2B-FDBC7833734E}" type="presParOf" srcId="{407653C6-2D4F-437F-B106-BEC17FDF78C8}" destId="{A49945AA-D69D-457A-91E4-9FD5FD954B26}" srcOrd="1" destOrd="0" presId="urn:microsoft.com/office/officeart/2008/layout/AlternatingHexagons"/>
    <dgm:cxn modelId="{D9A730F3-D526-3E44-8064-ED1FB31E4D04}" type="presParOf" srcId="{407653C6-2D4F-437F-B106-BEC17FDF78C8}" destId="{2728E6FE-1A07-4AA2-BBB4-3C2AE1D3E6B5}" srcOrd="2" destOrd="0" presId="urn:microsoft.com/office/officeart/2008/layout/AlternatingHexagons"/>
    <dgm:cxn modelId="{22D93949-0CCB-3B4E-83C3-65321C2D341B}" type="presParOf" srcId="{407653C6-2D4F-437F-B106-BEC17FDF78C8}" destId="{D6197522-55F7-496E-8F85-EDAF319CF5DC}" srcOrd="3" destOrd="0" presId="urn:microsoft.com/office/officeart/2008/layout/AlternatingHexagons"/>
    <dgm:cxn modelId="{E61C98D0-F5C7-0B4D-86F8-B9C807707073}" type="presParOf" srcId="{407653C6-2D4F-437F-B106-BEC17FDF78C8}" destId="{2D09681A-C0EF-4B57-9949-3C115F40269F}" srcOrd="4" destOrd="0" presId="urn:microsoft.com/office/officeart/2008/layout/AlternatingHexagons"/>
    <dgm:cxn modelId="{8D4B2333-346C-354F-BB9B-886E34346ACE}" type="presParOf" srcId="{8075D61E-0D09-43AB-A2BD-CE8A5BD26A06}" destId="{8864BCFD-CD02-4B36-B89A-FFBA6E70DB80}" srcOrd="1" destOrd="0" presId="urn:microsoft.com/office/officeart/2008/layout/AlternatingHexagons"/>
    <dgm:cxn modelId="{FCA0B574-680C-FE47-A5AD-345F45D9A213}" type="presParOf" srcId="{8075D61E-0D09-43AB-A2BD-CE8A5BD26A06}" destId="{E8FC583B-5E13-4E47-B82B-99580183B985}" srcOrd="2" destOrd="0" presId="urn:microsoft.com/office/officeart/2008/layout/AlternatingHexagons"/>
    <dgm:cxn modelId="{659CFB9D-723F-F64C-985D-76D6E883E3A8}" type="presParOf" srcId="{E8FC583B-5E13-4E47-B82B-99580183B985}" destId="{4FBDC203-9E98-411F-967D-693E80743FA8}" srcOrd="0" destOrd="0" presId="urn:microsoft.com/office/officeart/2008/layout/AlternatingHexagons"/>
    <dgm:cxn modelId="{9FF333A0-5221-334C-976D-3F21DB4AB7E1}" type="presParOf" srcId="{E8FC583B-5E13-4E47-B82B-99580183B985}" destId="{04603A2D-868C-4849-9026-369A20947AC5}" srcOrd="1" destOrd="0" presId="urn:microsoft.com/office/officeart/2008/layout/AlternatingHexagons"/>
    <dgm:cxn modelId="{C5BC99B7-4C43-C84E-A034-141DF3D519A6}" type="presParOf" srcId="{E8FC583B-5E13-4E47-B82B-99580183B985}" destId="{3376620C-1BE4-44E3-A348-90A5F0E3A8E9}" srcOrd="2" destOrd="0" presId="urn:microsoft.com/office/officeart/2008/layout/AlternatingHexagons"/>
    <dgm:cxn modelId="{91C792F8-5CA3-D042-BD7B-81C05AB9E3FC}" type="presParOf" srcId="{E8FC583B-5E13-4E47-B82B-99580183B985}" destId="{4B117BF0-6F18-4C3F-ACB4-14311365AFEB}" srcOrd="3" destOrd="0" presId="urn:microsoft.com/office/officeart/2008/layout/AlternatingHexagons"/>
    <dgm:cxn modelId="{372D2B0A-8B97-164E-B1F8-8B8DF2B68D47}" type="presParOf" srcId="{E8FC583B-5E13-4E47-B82B-99580183B985}" destId="{CB8E0826-DCFA-4512-814D-D7E7CD6A384E}" srcOrd="4" destOrd="0" presId="urn:microsoft.com/office/officeart/2008/layout/AlternatingHexagons"/>
    <dgm:cxn modelId="{F6C4F63D-6163-A440-9004-BC350B4A9585}" type="presParOf" srcId="{8075D61E-0D09-43AB-A2BD-CE8A5BD26A06}" destId="{0BCB6A48-67A3-43F1-8CE1-82CA9E4FB93F}" srcOrd="3" destOrd="0" presId="urn:microsoft.com/office/officeart/2008/layout/AlternatingHexagons"/>
    <dgm:cxn modelId="{87EA78C2-F6E5-374A-8642-18234CCA3AB4}" type="presParOf" srcId="{8075D61E-0D09-43AB-A2BD-CE8A5BD26A06}" destId="{42929CE0-131C-45B3-8C78-58A003C1E7E1}" srcOrd="4" destOrd="0" presId="urn:microsoft.com/office/officeart/2008/layout/AlternatingHexagons"/>
    <dgm:cxn modelId="{9A52FC01-0C8E-0F4E-878D-C362DEF840DF}" type="presParOf" srcId="{42929CE0-131C-45B3-8C78-58A003C1E7E1}" destId="{205DFB29-A2C0-4D72-8700-E77248A6E432}" srcOrd="0" destOrd="0" presId="urn:microsoft.com/office/officeart/2008/layout/AlternatingHexagons"/>
    <dgm:cxn modelId="{CBF57A6D-B029-7443-B803-37DA67DB44BE}" type="presParOf" srcId="{42929CE0-131C-45B3-8C78-58A003C1E7E1}" destId="{58F54C72-6039-4387-B5DC-1743C73128F7}" srcOrd="1" destOrd="0" presId="urn:microsoft.com/office/officeart/2008/layout/AlternatingHexagons"/>
    <dgm:cxn modelId="{9F462174-32D4-5F42-AF17-ED8FC8255016}" type="presParOf" srcId="{42929CE0-131C-45B3-8C78-58A003C1E7E1}" destId="{D3442708-5ED5-406B-B2B1-315EB90B0122}" srcOrd="2" destOrd="0" presId="urn:microsoft.com/office/officeart/2008/layout/AlternatingHexagons"/>
    <dgm:cxn modelId="{D4BCA678-FF5B-974E-8286-7D1847220424}" type="presParOf" srcId="{42929CE0-131C-45B3-8C78-58A003C1E7E1}" destId="{BF5CE5D1-CE46-47DD-8D7C-8AEB6CB55E45}" srcOrd="3" destOrd="0" presId="urn:microsoft.com/office/officeart/2008/layout/AlternatingHexagons"/>
    <dgm:cxn modelId="{7D93C583-A528-DA42-BFF6-E1D0648C1CC9}" type="presParOf" srcId="{42929CE0-131C-45B3-8C78-58A003C1E7E1}" destId="{8045A262-7AEF-4AE0-B7C3-40E2EF858D85}"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DE67F1-DCAB-4205-9F9B-D4BFA61FAE07}">
      <dsp:nvSpPr>
        <dsp:cNvPr id="0" name=""/>
        <dsp:cNvSpPr/>
      </dsp:nvSpPr>
      <dsp:spPr>
        <a:xfrm rot="5400000">
          <a:off x="3280860" y="85952"/>
          <a:ext cx="1299960" cy="1130965"/>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Infants (1-12 months)</a:t>
          </a:r>
          <a:endParaRPr lang="en-US" sz="1500" kern="1200" dirty="0"/>
        </a:p>
      </dsp:txBody>
      <dsp:txXfrm rot="-5400000">
        <a:off x="3541599" y="204032"/>
        <a:ext cx="778481" cy="894806"/>
      </dsp:txXfrm>
    </dsp:sp>
    <dsp:sp modelId="{A49945AA-D69D-457A-91E4-9FD5FD954B26}">
      <dsp:nvSpPr>
        <dsp:cNvPr id="0" name=""/>
        <dsp:cNvSpPr/>
      </dsp:nvSpPr>
      <dsp:spPr>
        <a:xfrm>
          <a:off x="4530641" y="261446"/>
          <a:ext cx="1450755" cy="779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endParaRPr lang="en-US" sz="1500" kern="1200" dirty="0"/>
        </a:p>
      </dsp:txBody>
      <dsp:txXfrm>
        <a:off x="4530641" y="261446"/>
        <a:ext cx="1450755" cy="779976"/>
      </dsp:txXfrm>
    </dsp:sp>
    <dsp:sp modelId="{2D09681A-C0EF-4B57-9949-3C115F40269F}">
      <dsp:nvSpPr>
        <dsp:cNvPr id="0" name=""/>
        <dsp:cNvSpPr/>
      </dsp:nvSpPr>
      <dsp:spPr>
        <a:xfrm rot="5400000">
          <a:off x="2059417" y="85952"/>
          <a:ext cx="1299960" cy="1130965"/>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n-US" sz="1400" kern="1200" dirty="0" smtClean="0"/>
            <a:t>Newborns (-3 days)</a:t>
          </a:r>
          <a:endParaRPr lang="en-US" sz="1400" kern="1200" dirty="0"/>
        </a:p>
      </dsp:txBody>
      <dsp:txXfrm rot="-5400000">
        <a:off x="2320156" y="204032"/>
        <a:ext cx="778481" cy="894806"/>
      </dsp:txXfrm>
    </dsp:sp>
    <dsp:sp modelId="{4FBDC203-9E98-411F-967D-693E80743FA8}">
      <dsp:nvSpPr>
        <dsp:cNvPr id="0" name=""/>
        <dsp:cNvSpPr/>
      </dsp:nvSpPr>
      <dsp:spPr>
        <a:xfrm rot="5400000">
          <a:off x="2667798" y="1189358"/>
          <a:ext cx="1299960" cy="1130965"/>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AGE</a:t>
          </a:r>
          <a:endParaRPr lang="en-US" sz="1500" kern="1200" dirty="0"/>
        </a:p>
      </dsp:txBody>
      <dsp:txXfrm rot="-5400000">
        <a:off x="2928537" y="1307438"/>
        <a:ext cx="778481" cy="894806"/>
      </dsp:txXfrm>
    </dsp:sp>
    <dsp:sp modelId="{04603A2D-868C-4849-9026-369A20947AC5}">
      <dsp:nvSpPr>
        <dsp:cNvPr id="0" name=""/>
        <dsp:cNvSpPr/>
      </dsp:nvSpPr>
      <dsp:spPr>
        <a:xfrm>
          <a:off x="1301540" y="1364852"/>
          <a:ext cx="1403956" cy="779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r" defTabSz="666750">
            <a:lnSpc>
              <a:spcPct val="90000"/>
            </a:lnSpc>
            <a:spcBef>
              <a:spcPct val="0"/>
            </a:spcBef>
            <a:spcAft>
              <a:spcPct val="35000"/>
            </a:spcAft>
          </a:pPr>
          <a:endParaRPr lang="en-US" sz="1500" kern="1200"/>
        </a:p>
      </dsp:txBody>
      <dsp:txXfrm>
        <a:off x="1301540" y="1364852"/>
        <a:ext cx="1403956" cy="779976"/>
      </dsp:txXfrm>
    </dsp:sp>
    <dsp:sp modelId="{CB8E0826-DCFA-4512-814D-D7E7CD6A384E}">
      <dsp:nvSpPr>
        <dsp:cNvPr id="0" name=""/>
        <dsp:cNvSpPr/>
      </dsp:nvSpPr>
      <dsp:spPr>
        <a:xfrm rot="5400000">
          <a:off x="3889241" y="1189358"/>
          <a:ext cx="1299960" cy="1130965"/>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kern="1200" dirty="0" smtClean="0"/>
            <a:t>Children (4-9 years)</a:t>
          </a:r>
          <a:endParaRPr lang="en-US" sz="1800" kern="1200" dirty="0"/>
        </a:p>
      </dsp:txBody>
      <dsp:txXfrm rot="-5400000">
        <a:off x="4149980" y="1307438"/>
        <a:ext cx="778481" cy="894806"/>
      </dsp:txXfrm>
    </dsp:sp>
    <dsp:sp modelId="{205DFB29-A2C0-4D72-8700-E77248A6E432}">
      <dsp:nvSpPr>
        <dsp:cNvPr id="0" name=""/>
        <dsp:cNvSpPr/>
      </dsp:nvSpPr>
      <dsp:spPr>
        <a:xfrm rot="5400000">
          <a:off x="3280860" y="2292764"/>
          <a:ext cx="1299960" cy="1130965"/>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Adults (16-37years)</a:t>
          </a:r>
          <a:endParaRPr lang="en-US" sz="1500" kern="1200" dirty="0"/>
        </a:p>
      </dsp:txBody>
      <dsp:txXfrm rot="-5400000">
        <a:off x="3541599" y="2410844"/>
        <a:ext cx="778481" cy="894806"/>
      </dsp:txXfrm>
    </dsp:sp>
    <dsp:sp modelId="{58F54C72-6039-4387-B5DC-1743C73128F7}">
      <dsp:nvSpPr>
        <dsp:cNvPr id="0" name=""/>
        <dsp:cNvSpPr/>
      </dsp:nvSpPr>
      <dsp:spPr>
        <a:xfrm>
          <a:off x="4530641" y="2468259"/>
          <a:ext cx="1450755" cy="779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endParaRPr lang="en-US" sz="1500" kern="1200"/>
        </a:p>
      </dsp:txBody>
      <dsp:txXfrm>
        <a:off x="4530641" y="2468259"/>
        <a:ext cx="1450755" cy="779976"/>
      </dsp:txXfrm>
    </dsp:sp>
    <dsp:sp modelId="{8045A262-7AEF-4AE0-B7C3-40E2EF858D85}">
      <dsp:nvSpPr>
        <dsp:cNvPr id="0" name=""/>
        <dsp:cNvSpPr/>
      </dsp:nvSpPr>
      <dsp:spPr>
        <a:xfrm rot="5400000">
          <a:off x="2059417" y="2292764"/>
          <a:ext cx="1299960" cy="1130965"/>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r>
            <a:rPr lang="en-US" sz="1300" kern="1200" dirty="0" smtClean="0"/>
            <a:t>Elderly subjects (more than 70 years)</a:t>
          </a:r>
          <a:endParaRPr lang="en-US" sz="1300" kern="1200" dirty="0"/>
        </a:p>
      </dsp:txBody>
      <dsp:txXfrm rot="-5400000">
        <a:off x="2320156" y="2410844"/>
        <a:ext cx="778481" cy="894806"/>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E9C86C0-41C2-A64F-A5D3-65308364D734}" type="datetimeFigureOut">
              <a:rPr lang="en-US" smtClean="0"/>
              <a:t>8/27/17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8377671-060F-9C43-AB6A-16DB37710E09}" type="slidenum">
              <a:rPr lang="en-US" smtClean="0"/>
              <a:t>‹#›</a:t>
            </a:fld>
            <a:endParaRPr lang="en-US"/>
          </a:p>
        </p:txBody>
      </p:sp>
    </p:spTree>
    <p:extLst>
      <p:ext uri="{BB962C8B-B14F-4D97-AF65-F5344CB8AC3E}">
        <p14:creationId xmlns:p14="http://schemas.microsoft.com/office/powerpoint/2010/main" val="37532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2FF5C8C-4E0A-4340-A20C-AFF94B550D4C}" type="datetimeFigureOut">
              <a:t>8/27/17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94A1761-9BDC-1847-AEC4-8F8E20EE702D}" type="slidenum">
              <a:t>‹#›</a:t>
            </a:fld>
            <a:endParaRPr lang="en-US"/>
          </a:p>
        </p:txBody>
      </p:sp>
    </p:spTree>
    <p:extLst>
      <p:ext uri="{BB962C8B-B14F-4D97-AF65-F5344CB8AC3E}">
        <p14:creationId xmlns:p14="http://schemas.microsoft.com/office/powerpoint/2010/main" val="4233617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84629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913754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EAAC8-B8D1-874E-AA70-8B4502729C1D}" type="datetimeFigureOut">
              <a:rPr lang="en-US" smtClean="0"/>
              <a:t>8/27/17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EAAC8-B8D1-874E-AA70-8B4502729C1D}" type="datetimeFigureOut">
              <a:rPr lang="en-US" smtClean="0"/>
              <a:t>8/27/17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EAAC8-B8D1-874E-AA70-8B4502729C1D}" type="datetimeFigureOut">
              <a:rPr lang="en-US" smtClean="0"/>
              <a:t>8/27/17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EAAC8-B8D1-874E-AA70-8B4502729C1D}" type="datetimeFigureOut">
              <a:rPr lang="en-US" smtClean="0"/>
              <a:t>8/27/17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EAAC8-B8D1-874E-AA70-8B4502729C1D}" type="datetimeFigureOut">
              <a:rPr lang="en-US" smtClean="0"/>
              <a:t>8/27/17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8/27/17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8/27/17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t>8/27/17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t>‹#›</a:t>
            </a:fld>
            <a:endParaRPr lang="en-US"/>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075852" y="6126163"/>
            <a:ext cx="889548" cy="311342"/>
          </a:xfrm>
          <a:prstGeom prst="rect">
            <a:avLst/>
          </a:prstGeom>
        </p:spPr>
      </p:pic>
      <p:sp>
        <p:nvSpPr>
          <p:cNvPr id="8" name="TextBox 7"/>
          <p:cNvSpPr txBox="1"/>
          <p:nvPr userDrawn="1"/>
        </p:nvSpPr>
        <p:spPr>
          <a:xfrm>
            <a:off x="7092280" y="6126163"/>
            <a:ext cx="2051720" cy="276999"/>
          </a:xfrm>
          <a:prstGeom prst="rect">
            <a:avLst/>
          </a:prstGeom>
          <a:noFill/>
        </p:spPr>
        <p:txBody>
          <a:bodyPr wrap="square" rtlCol="0">
            <a:spAutoFit/>
          </a:bodyPr>
          <a:lstStyle/>
          <a:p>
            <a:r>
              <a:rPr lang="en-US" sz="1200" dirty="0" smtClean="0"/>
              <a:t>By Dr. Arshad Ali Khan</a:t>
            </a:r>
            <a:endParaRPr lang="en-US" sz="1200" dirty="0"/>
          </a:p>
        </p:txBody>
      </p:sp>
    </p:spTree>
    <p:extLst>
      <p:ext uri="{BB962C8B-B14F-4D97-AF65-F5344CB8AC3E}">
        <p14:creationId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sciencedirect.com/science/article/pii/S0378517314009624" TargetMode="External"/><Relationship Id="rId4" Type="http://schemas.openxmlformats.org/officeDocument/2006/relationships/hyperlink" Target="http://www.slideshare.net/9993664147/pharmacokinetic-variability" TargetMode="External"/><Relationship Id="rId5" Type="http://schemas.openxmlformats.org/officeDocument/2006/relationships/hyperlink" Target="http://sepia.unil.ch/pharmacology/index.Php?Id=78" TargetMode="External"/><Relationship Id="rId6" Type="http://schemas.openxmlformats.org/officeDocument/2006/relationships/hyperlink" Target="http://www.wiley.com/legacy/wileychi/eob/pdfs/eob2_drug.Pdf" TargetMode="External"/><Relationship Id="rId7" Type="http://schemas.openxmlformats.org/officeDocument/2006/relationships/hyperlink" Target="http://emedicine.medscape.com/article/122393-treatment" TargetMode="External"/><Relationship Id="rId1" Type="http://schemas.openxmlformats.org/officeDocument/2006/relationships/slideLayout" Target="../slideLayouts/slideLayout2.xml"/><Relationship Id="rId2" Type="http://schemas.openxmlformats.org/officeDocument/2006/relationships/hyperlink" Target="http://www.medscape.com/viewarticle/522929_4"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ncbi.nlm.nih.gov/pubmed/12537512" TargetMode="External"/><Relationship Id="rId4" Type="http://schemas.openxmlformats.org/officeDocument/2006/relationships/hyperlink" Target="https://www.ncbi.nlm.nih.gov/pmc/articles/PMC1884408/" TargetMode="External"/><Relationship Id="rId5" Type="http://schemas.openxmlformats.org/officeDocument/2006/relationships/hyperlink" Target="http://ceaccp.oxfordjournals.org/content/4/5/152.full" TargetMode="External"/><Relationship Id="rId6" Type="http://schemas.openxmlformats.org/officeDocument/2006/relationships/hyperlink" Target="https://www.openanesthesia.org/aba_pharmacokinetics_-_genetic_variability/" TargetMode="External"/><Relationship Id="rId1" Type="http://schemas.openxmlformats.org/officeDocument/2006/relationships/slideLayout" Target="../slideLayouts/slideLayout2.xml"/><Relationship Id="rId2" Type="http://schemas.openxmlformats.org/officeDocument/2006/relationships/hyperlink" Target="http://www.food.actapol.net/pub/8_1_2014.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b="1" dirty="0" smtClean="0">
                <a:latin typeface="Helvetica" charset="0"/>
                <a:ea typeface="Helvetica" charset="0"/>
                <a:cs typeface="Helvetica" charset="0"/>
              </a:rPr>
              <a:t>Chapter 9</a:t>
            </a:r>
            <a:br>
              <a:rPr lang="en-US" b="1" dirty="0" smtClean="0">
                <a:latin typeface="Helvetica" charset="0"/>
                <a:ea typeface="Helvetica" charset="0"/>
                <a:cs typeface="Helvetica" charset="0"/>
              </a:rPr>
            </a:br>
            <a:r>
              <a:rPr lang="en-GB" b="1" dirty="0" smtClean="0">
                <a:effectLst>
                  <a:outerShdw blurRad="38100" dist="38100" dir="2700000" algn="tl">
                    <a:srgbClr val="000000">
                      <a:alpha val="43137"/>
                    </a:srgbClr>
                  </a:outerShdw>
                </a:effectLst>
                <a:latin typeface="Helvetica" charset="0"/>
                <a:ea typeface="Helvetica" charset="0"/>
                <a:cs typeface="Helvetica" charset="0"/>
              </a:rPr>
              <a:t/>
            </a:r>
            <a:br>
              <a:rPr lang="en-GB" b="1" dirty="0" smtClean="0">
                <a:effectLst>
                  <a:outerShdw blurRad="38100" dist="38100" dir="2700000" algn="tl">
                    <a:srgbClr val="000000">
                      <a:alpha val="43137"/>
                    </a:srgbClr>
                  </a:outerShdw>
                </a:effectLst>
                <a:latin typeface="Helvetica" charset="0"/>
                <a:ea typeface="Helvetica" charset="0"/>
                <a:cs typeface="Helvetica" charset="0"/>
              </a:rPr>
            </a:br>
            <a:r>
              <a:rPr lang="en-MY" b="1" dirty="0">
                <a:latin typeface="Helvetica" charset="0"/>
                <a:ea typeface="Helvetica" charset="0"/>
                <a:cs typeface="Helvetica" charset="0"/>
              </a:rPr>
              <a:t> </a:t>
            </a:r>
            <a:r>
              <a:rPr lang="en-US" b="1" dirty="0">
                <a:latin typeface="Helvetica" charset="0"/>
                <a:ea typeface="Helvetica" charset="0"/>
                <a:cs typeface="Helvetica" charset="0"/>
              </a:rPr>
              <a:t>PHARMACOKINETICS VARIABILITY</a:t>
            </a:r>
            <a:endParaRPr lang="en-SG" b="1" dirty="0">
              <a:latin typeface="Helvetica" charset="0"/>
              <a:ea typeface="Helvetica" charset="0"/>
              <a:cs typeface="Helvetica" charset="0"/>
            </a:endParaRP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b="1" dirty="0" smtClean="0">
                <a:effectLst>
                  <a:outerShdw blurRad="38100" dist="38100" dir="2700000" algn="tl">
                    <a:srgbClr val="000000">
                      <a:alpha val="43137"/>
                    </a:srgbClr>
                  </a:outerShdw>
                </a:effectLst>
              </a:rPr>
              <a:t>by</a:t>
            </a:r>
          </a:p>
          <a:p>
            <a:r>
              <a:rPr lang="en-GB" b="1" dirty="0" err="1" smtClean="0">
                <a:effectLst>
                  <a:outerShdw blurRad="38100" dist="38100" dir="2700000" algn="tl">
                    <a:srgbClr val="000000">
                      <a:alpha val="43137"/>
                    </a:srgbClr>
                  </a:outerShdw>
                </a:effectLst>
              </a:rPr>
              <a:t>Dr.</a:t>
            </a:r>
            <a:r>
              <a:rPr lang="en-GB" b="1" dirty="0" smtClean="0">
                <a:effectLst>
                  <a:outerShdw blurRad="38100" dist="38100" dir="2700000" algn="tl">
                    <a:srgbClr val="000000">
                      <a:alpha val="43137"/>
                    </a:srgbClr>
                  </a:outerShdw>
                </a:effectLst>
              </a:rPr>
              <a:t> Arshad Ali Khan</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Faculty of Engineering Technology</a:t>
            </a:r>
            <a:br>
              <a:rPr lang="en-GB" b="1" dirty="0" smtClean="0">
                <a:effectLst>
                  <a:outerShdw blurRad="38100" dist="38100" dir="2700000" algn="tl">
                    <a:srgbClr val="000000">
                      <a:alpha val="43137"/>
                    </a:srgbClr>
                  </a:outerShdw>
                </a:effectLst>
              </a:rPr>
            </a:br>
            <a:r>
              <a:rPr lang="en-GB" b="1" dirty="0" err="1" smtClean="0">
                <a:effectLst>
                  <a:outerShdw blurRad="38100" dist="38100" dir="2700000" algn="tl">
                    <a:srgbClr val="000000">
                      <a:alpha val="43137"/>
                    </a:srgbClr>
                  </a:outerShdw>
                </a:effectLst>
              </a:rPr>
              <a:t>arshad@ump.edu.my</a:t>
            </a:r>
            <a:endParaRPr lang="en-GB" b="1" dirty="0" smtClean="0">
              <a:effectLst>
                <a:outerShdw blurRad="38100" dist="38100" dir="2700000" algn="tl">
                  <a:srgbClr val="000000">
                    <a:alpha val="43137"/>
                  </a:srgbClr>
                </a:outerShdw>
              </a:effectLst>
            </a:endParaRPr>
          </a:p>
          <a:p>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35530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PHARMACOKINETICS VARIABILITY</a:t>
            </a:r>
            <a:endParaRPr lang="en-US" dirty="0"/>
          </a:p>
        </p:txBody>
      </p:sp>
      <p:sp>
        <p:nvSpPr>
          <p:cNvPr id="3" name="Content Placeholder 2"/>
          <p:cNvSpPr>
            <a:spLocks noGrp="1"/>
          </p:cNvSpPr>
          <p:nvPr>
            <p:ph sz="quarter" idx="4294967295"/>
          </p:nvPr>
        </p:nvSpPr>
        <p:spPr>
          <a:xfrm>
            <a:off x="457200" y="1556792"/>
            <a:ext cx="8229600" cy="3643858"/>
          </a:xfrm>
          <a:prstGeom prst="rect">
            <a:avLst/>
          </a:prstGeom>
        </p:spPr>
        <p:txBody>
          <a:bodyPr>
            <a:normAutofit/>
          </a:bodyPr>
          <a:lstStyle/>
          <a:p>
            <a:pPr algn="just"/>
            <a:r>
              <a:rPr lang="en-US" sz="1800" dirty="0">
                <a:cs typeface="Times New Roman" panose="02020603050405020304" pitchFamily="18" charset="0"/>
              </a:rPr>
              <a:t>Definition : Due to differences in drug concentration at the site of action because of </a:t>
            </a:r>
            <a:r>
              <a:rPr lang="en-US" sz="1800" dirty="0" smtClean="0">
                <a:cs typeface="Times New Roman" panose="02020603050405020304" pitchFamily="18" charset="0"/>
              </a:rPr>
              <a:t>inter-individual </a:t>
            </a:r>
            <a:r>
              <a:rPr lang="en-US" sz="1800" dirty="0">
                <a:cs typeface="Times New Roman" panose="02020603050405020304" pitchFamily="18" charset="0"/>
              </a:rPr>
              <a:t>differences in drug absorption, distribution, metabolism and excretion</a:t>
            </a:r>
            <a:r>
              <a:rPr lang="en-US" sz="1800" dirty="0" smtClean="0">
                <a:cs typeface="Times New Roman" panose="02020603050405020304" pitchFamily="18" charset="0"/>
              </a:rPr>
              <a:t>.</a:t>
            </a:r>
          </a:p>
          <a:p>
            <a:pPr marL="0" indent="0" algn="just">
              <a:buNone/>
            </a:pPr>
            <a:endParaRPr lang="en-US" sz="1800" dirty="0">
              <a:cs typeface="Times New Roman" panose="02020603050405020304" pitchFamily="18" charset="0"/>
            </a:endParaRPr>
          </a:p>
          <a:p>
            <a:pPr algn="just"/>
            <a:r>
              <a:rPr lang="en-US" sz="1800" dirty="0">
                <a:cs typeface="Times New Roman" panose="02020603050405020304" pitchFamily="18" charset="0"/>
              </a:rPr>
              <a:t>Also known as inter-individual variations of a drugs pharmacokinetic parameters, resulting in </a:t>
            </a:r>
            <a:r>
              <a:rPr lang="en-US" sz="1800" dirty="0" smtClean="0">
                <a:cs typeface="Times New Roman" panose="02020603050405020304" pitchFamily="18" charset="0"/>
              </a:rPr>
              <a:t>different pharmacokinetic profiles </a:t>
            </a:r>
            <a:r>
              <a:rPr lang="en-US" sz="1800" dirty="0">
                <a:cs typeface="Times New Roman" panose="02020603050405020304" pitchFamily="18" charset="0"/>
              </a:rPr>
              <a:t>after administration of the same dose to different patients.</a:t>
            </a:r>
          </a:p>
        </p:txBody>
      </p:sp>
    </p:spTree>
    <p:extLst>
      <p:ext uri="{BB962C8B-B14F-4D97-AF65-F5344CB8AC3E}">
        <p14:creationId xmlns:p14="http://schemas.microsoft.com/office/powerpoint/2010/main" val="1221901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110" y="2849901"/>
            <a:ext cx="7773338" cy="1197133"/>
          </a:xfrm>
        </p:spPr>
        <p:txBody>
          <a:bodyPr>
            <a:normAutofit/>
          </a:bodyPr>
          <a:lstStyle/>
          <a:p>
            <a:pPr>
              <a:lnSpc>
                <a:spcPct val="150000"/>
              </a:lnSpc>
            </a:pPr>
            <a:r>
              <a:rPr lang="en-US" sz="2400" dirty="0" smtClean="0">
                <a:solidFill>
                  <a:schemeClr val="tx1"/>
                </a:solidFill>
              </a:rPr>
              <a:t>FACTORS AFFECTING THE PHARMACOKINETIC VARIABILITY IN DISEASES STATES</a:t>
            </a:r>
            <a:endParaRPr lang="en-US" sz="2400" dirty="0">
              <a:solidFill>
                <a:schemeClr val="tx1"/>
              </a:solidFill>
            </a:endParaRPr>
          </a:p>
        </p:txBody>
      </p:sp>
    </p:spTree>
    <p:extLst>
      <p:ext uri="{BB962C8B-B14F-4D97-AF65-F5344CB8AC3E}">
        <p14:creationId xmlns:p14="http://schemas.microsoft.com/office/powerpoint/2010/main" val="108595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Body weight</a:t>
            </a:r>
            <a:endParaRPr lang="en-US" sz="2800" dirty="0"/>
          </a:p>
        </p:txBody>
      </p:sp>
      <p:sp>
        <p:nvSpPr>
          <p:cNvPr id="3" name="Content Placeholder 2"/>
          <p:cNvSpPr>
            <a:spLocks noGrp="1"/>
          </p:cNvSpPr>
          <p:nvPr>
            <p:ph sz="quarter" idx="4294967295"/>
          </p:nvPr>
        </p:nvSpPr>
        <p:spPr>
          <a:xfrm>
            <a:off x="467544" y="1628800"/>
            <a:ext cx="8219256" cy="4752528"/>
          </a:xfrm>
          <a:prstGeom prst="rect">
            <a:avLst/>
          </a:prstGeom>
        </p:spPr>
        <p:txBody>
          <a:bodyPr>
            <a:normAutofit/>
          </a:bodyPr>
          <a:lstStyle/>
          <a:p>
            <a:pPr algn="just">
              <a:spcAft>
                <a:spcPts val="1200"/>
              </a:spcAft>
            </a:pPr>
            <a:r>
              <a:rPr lang="en-US" sz="1800" dirty="0" smtClean="0">
                <a:latin typeface="Times New Roman" panose="02020603050405020304" pitchFamily="18" charset="0"/>
                <a:cs typeface="Times New Roman" panose="02020603050405020304" pitchFamily="18" charset="0"/>
              </a:rPr>
              <a:t>Same drug dose administration with different body weight individuals may results into different plasma profile</a:t>
            </a:r>
            <a:endParaRPr lang="en-US" sz="1800" cap="none" dirty="0" smtClean="0">
              <a:latin typeface="Times New Roman" panose="02020603050405020304" pitchFamily="18" charset="0"/>
              <a:cs typeface="Times New Roman" panose="02020603050405020304" pitchFamily="18" charset="0"/>
            </a:endParaRPr>
          </a:p>
          <a:p>
            <a:pPr algn="just">
              <a:spcAft>
                <a:spcPts val="1200"/>
              </a:spcAft>
            </a:pPr>
            <a:r>
              <a:rPr lang="en-US" sz="1800" dirty="0" smtClean="0">
                <a:latin typeface="Times New Roman" panose="02020603050405020304" pitchFamily="18" charset="0"/>
                <a:cs typeface="Times New Roman" panose="02020603050405020304" pitchFamily="18" charset="0"/>
              </a:rPr>
              <a:t>The dose adjustment according to the body weigh individual (obese and thin) can reduce the pharmacokinetic variability.</a:t>
            </a:r>
            <a:endParaRPr lang="en-US" sz="1800" cap="none" dirty="0" smtClean="0">
              <a:latin typeface="Times New Roman" panose="02020603050405020304" pitchFamily="18" charset="0"/>
              <a:cs typeface="Times New Roman" panose="02020603050405020304" pitchFamily="18" charset="0"/>
            </a:endParaRPr>
          </a:p>
          <a:p>
            <a:pPr algn="just">
              <a:spcAft>
                <a:spcPts val="1200"/>
              </a:spcAft>
            </a:pPr>
            <a:r>
              <a:rPr lang="en-MY" sz="1800" dirty="0" smtClean="0">
                <a:latin typeface="Times New Roman" panose="02020603050405020304" pitchFamily="18" charset="0"/>
                <a:cs typeface="Times New Roman" panose="02020603050405020304" pitchFamily="18" charset="0"/>
              </a:rPr>
              <a:t>In the obese patients, it is difficult to reduce the pharmacokinetic variability of drug  because the recommended dose of the drugs are normally based on the body weight of the normal individuals. This </a:t>
            </a:r>
            <a:r>
              <a:rPr lang="en-MY" sz="1800" dirty="0">
                <a:latin typeface="Times New Roman" panose="02020603050405020304" pitchFamily="18" charset="0"/>
                <a:cs typeface="Times New Roman" panose="02020603050405020304" pitchFamily="18" charset="0"/>
              </a:rPr>
              <a:t>pharmacokinetic variability </a:t>
            </a:r>
            <a:r>
              <a:rPr lang="en-MY" sz="1800" dirty="0" smtClean="0">
                <a:latin typeface="Times New Roman" panose="02020603050405020304" pitchFamily="18" charset="0"/>
                <a:cs typeface="Times New Roman" panose="02020603050405020304" pitchFamily="18" charset="0"/>
              </a:rPr>
              <a:t>is due to the function of organs such as kidney and liver is different from the normal individuals.</a:t>
            </a:r>
            <a:endParaRPr lang="en-MY" sz="1800" cap="none"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6952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30" y="548680"/>
            <a:ext cx="7773338" cy="615239"/>
          </a:xfrm>
        </p:spPr>
        <p:txBody>
          <a:bodyPr/>
          <a:lstStyle/>
          <a:p>
            <a:r>
              <a:rPr lang="en-US" dirty="0"/>
              <a:t>A</a:t>
            </a:r>
            <a:r>
              <a:rPr lang="en-US" smtClean="0"/>
              <a:t>ge</a:t>
            </a:r>
            <a:endParaRPr lang="en-US" dirty="0"/>
          </a:p>
        </p:txBody>
      </p:sp>
      <p:sp>
        <p:nvSpPr>
          <p:cNvPr id="3" name="Content Placeholder 2"/>
          <p:cNvSpPr>
            <a:spLocks noGrp="1"/>
          </p:cNvSpPr>
          <p:nvPr>
            <p:ph sz="quarter" idx="4294967295"/>
          </p:nvPr>
        </p:nvSpPr>
        <p:spPr>
          <a:xfrm>
            <a:off x="685330" y="1511899"/>
            <a:ext cx="7772870" cy="1341037"/>
          </a:xfrm>
          <a:prstGeom prst="rect">
            <a:avLst/>
          </a:prstGeom>
        </p:spPr>
        <p:txBody>
          <a:bodyPr/>
          <a:lstStyle/>
          <a:p>
            <a:r>
              <a:rPr lang="en-US" sz="1800" cap="none" dirty="0" smtClean="0">
                <a:latin typeface="Times New Roman" panose="02020603050405020304" pitchFamily="18" charset="0"/>
                <a:cs typeface="Times New Roman" panose="02020603050405020304" pitchFamily="18" charset="0"/>
              </a:rPr>
              <a:t>Age can affect the distribution and elimination of drugs</a:t>
            </a:r>
          </a:p>
          <a:p>
            <a:r>
              <a:rPr lang="en-US" sz="1800" cap="none" dirty="0" smtClean="0">
                <a:latin typeface="Times New Roman" panose="02020603050405020304" pitchFamily="18" charset="0"/>
                <a:cs typeface="Times New Roman" panose="02020603050405020304" pitchFamily="18" charset="0"/>
              </a:rPr>
              <a:t>Drug protein binding, drug metabolism and drug excretion may change according to age</a:t>
            </a:r>
          </a:p>
          <a:p>
            <a:r>
              <a:rPr lang="en-US" sz="1800" cap="none" dirty="0" smtClean="0">
                <a:latin typeface="Times New Roman" panose="02020603050405020304" pitchFamily="18" charset="0"/>
                <a:cs typeface="Times New Roman" panose="02020603050405020304" pitchFamily="18" charset="0"/>
              </a:rPr>
              <a:t>There are 5 groups </a:t>
            </a:r>
            <a:r>
              <a:rPr lang="en-US" sz="1800" dirty="0" smtClean="0">
                <a:latin typeface="Times New Roman" panose="02020603050405020304" pitchFamily="18" charset="0"/>
                <a:cs typeface="Times New Roman" panose="02020603050405020304" pitchFamily="18" charset="0"/>
              </a:rPr>
              <a:t>:</a:t>
            </a:r>
          </a:p>
          <a:p>
            <a:pPr marL="0" indent="0">
              <a:buNone/>
            </a:pPr>
            <a:endParaRPr lang="en-US" sz="1800" dirty="0"/>
          </a:p>
        </p:txBody>
      </p:sp>
      <p:graphicFrame>
        <p:nvGraphicFramePr>
          <p:cNvPr id="4" name="Diagram 3"/>
          <p:cNvGraphicFramePr/>
          <p:nvPr>
            <p:extLst>
              <p:ext uri="{D42A27DB-BD31-4B8C-83A1-F6EECF244321}">
                <p14:modId xmlns:p14="http://schemas.microsoft.com/office/powerpoint/2010/main" val="627516284"/>
              </p:ext>
            </p:extLst>
          </p:nvPr>
        </p:nvGraphicFramePr>
        <p:xfrm>
          <a:off x="930296" y="2359960"/>
          <a:ext cx="7282938" cy="3509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5185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194" y="215643"/>
            <a:ext cx="7773338" cy="1197133"/>
          </a:xfrm>
        </p:spPr>
        <p:txBody>
          <a:bodyPr>
            <a:normAutofit/>
          </a:bodyPr>
          <a:lstStyle/>
          <a:p>
            <a:r>
              <a:rPr lang="en-US" sz="2800" dirty="0"/>
              <a:t>S</a:t>
            </a:r>
            <a:r>
              <a:rPr lang="en-US" sz="2800" dirty="0" smtClean="0"/>
              <a:t>ex</a:t>
            </a:r>
            <a:endParaRPr lang="en-US" sz="2800" dirty="0"/>
          </a:p>
        </p:txBody>
      </p:sp>
      <p:sp>
        <p:nvSpPr>
          <p:cNvPr id="3" name="Content Placeholder 2"/>
          <p:cNvSpPr>
            <a:spLocks noGrp="1"/>
          </p:cNvSpPr>
          <p:nvPr>
            <p:ph sz="quarter" idx="4294967295"/>
          </p:nvPr>
        </p:nvSpPr>
        <p:spPr>
          <a:xfrm>
            <a:off x="467544" y="1556792"/>
            <a:ext cx="8208912" cy="4752528"/>
          </a:xfrm>
          <a:prstGeom prst="rect">
            <a:avLst/>
          </a:prstGeom>
        </p:spPr>
        <p:txBody>
          <a:bodyPr>
            <a:normAutofit/>
          </a:bodyPr>
          <a:lstStyle/>
          <a:p>
            <a:pPr algn="just">
              <a:spcAft>
                <a:spcPts val="1200"/>
              </a:spcAft>
            </a:pPr>
            <a:r>
              <a:rPr lang="en-MY" sz="1800" dirty="0" smtClean="0"/>
              <a:t>The body size are different for both men and women which led to different volume of distribution and different drug clearance.</a:t>
            </a:r>
            <a:endParaRPr lang="en-MY" sz="1800" cap="none" dirty="0" smtClean="0"/>
          </a:p>
          <a:p>
            <a:pPr algn="just">
              <a:spcAft>
                <a:spcPts val="1200"/>
              </a:spcAft>
            </a:pPr>
            <a:r>
              <a:rPr lang="en-MY" sz="1800" dirty="0" smtClean="0"/>
              <a:t>Higher body fat in female may enhance the volume of distribution for the lipophilic therapeutic agents.</a:t>
            </a:r>
            <a:endParaRPr lang="en-MY" sz="1800" cap="none" dirty="0" smtClean="0"/>
          </a:p>
          <a:p>
            <a:pPr algn="just">
              <a:spcAft>
                <a:spcPts val="1200"/>
              </a:spcAft>
            </a:pPr>
            <a:r>
              <a:rPr lang="en-MY" sz="1800" cap="none" dirty="0" smtClean="0"/>
              <a:t>The oral bioavailability in somewhat higher in female in comparison to male.</a:t>
            </a:r>
          </a:p>
          <a:p>
            <a:pPr algn="just">
              <a:spcAft>
                <a:spcPts val="1200"/>
              </a:spcAft>
            </a:pPr>
            <a:r>
              <a:rPr lang="en-MY" sz="1800" cap="none" dirty="0" smtClean="0"/>
              <a:t>Bioavailability after transdermal drug administration does not appear to be significantly affected by gender; nor does protein binding. </a:t>
            </a:r>
          </a:p>
          <a:p>
            <a:pPr algn="just">
              <a:spcAft>
                <a:spcPts val="1200"/>
              </a:spcAft>
            </a:pPr>
            <a:r>
              <a:rPr lang="en-MY" sz="1800" dirty="0" smtClean="0"/>
              <a:t>The transdermal drug administration are not affected by sex.</a:t>
            </a:r>
            <a:endParaRPr lang="en-MY" sz="1800" cap="none" dirty="0" smtClean="0"/>
          </a:p>
        </p:txBody>
      </p:sp>
    </p:spTree>
    <p:extLst>
      <p:ext uri="{BB962C8B-B14F-4D97-AF65-F5344CB8AC3E}">
        <p14:creationId xmlns:p14="http://schemas.microsoft.com/office/powerpoint/2010/main" val="299337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31" y="1443038"/>
            <a:ext cx="7773338" cy="544642"/>
          </a:xfrm>
        </p:spPr>
        <p:txBody>
          <a:bodyPr>
            <a:normAutofit fontScale="90000"/>
          </a:bodyPr>
          <a:lstStyle/>
          <a:p>
            <a:r>
              <a:rPr lang="en-US" dirty="0" smtClean="0"/>
              <a:t>References</a:t>
            </a:r>
            <a:endParaRPr lang="en-US" dirty="0"/>
          </a:p>
        </p:txBody>
      </p:sp>
      <p:sp>
        <p:nvSpPr>
          <p:cNvPr id="4" name="Rectangle 1"/>
          <p:cNvSpPr>
            <a:spLocks noGrp="1" noChangeArrowheads="1"/>
          </p:cNvSpPr>
          <p:nvPr>
            <p:ph sz="quarter" idx="4294967295"/>
          </p:nvPr>
        </p:nvSpPr>
        <p:spPr bwMode="auto">
          <a:xfrm>
            <a:off x="503330" y="1308675"/>
            <a:ext cx="8179293" cy="6224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ts val="400"/>
              </a:spcAft>
              <a:buFont typeface="+mj-lt"/>
              <a:buAutoNum type="arabicPeriod"/>
            </a:pPr>
            <a:r>
              <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Wyatt, C. M., Kim, M. C., &amp; Winston, J. A. (2006). </a:t>
            </a:r>
            <a:r>
              <a:rPr kumimoji="0" lang="en-US" altLang="en-US" sz="18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Therapy Insight: How Changes in Renal Function With Increasing Age Affect Cardiovascular Drug Prescribing</a:t>
            </a:r>
            <a:r>
              <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a:t>
            </a:r>
            <a:r>
              <a:rPr kumimoji="0" lang="en-US" altLang="en-US" sz="1800" b="0" i="0" u="none" strike="noStrike" cap="none" normalizeH="0" dirty="0" smtClean="0">
                <a:ln>
                  <a:noFill/>
                </a:ln>
                <a:solidFill>
                  <a:schemeClr val="tx1"/>
                </a:solidFill>
                <a:effectLst/>
                <a:ea typeface="Calibri" panose="020F0502020204030204" pitchFamily="34" charset="0"/>
                <a:cs typeface="Times New Roman" panose="02020603050405020304" pitchFamily="18" charset="0"/>
              </a:rPr>
              <a:t> </a:t>
            </a:r>
            <a:r>
              <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Retrieved from Nat </a:t>
            </a:r>
            <a:r>
              <a:rPr kumimoji="0" lang="en-US" altLang="en-US" sz="18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Clin</a:t>
            </a:r>
            <a:r>
              <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a:t>
            </a:r>
            <a:r>
              <a:rPr kumimoji="0" lang="en-US" altLang="en-US" sz="18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Pract</a:t>
            </a:r>
            <a:r>
              <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a:t>
            </a:r>
            <a:r>
              <a:rPr kumimoji="0" lang="en-US" altLang="en-US" sz="18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Cardiovasc</a:t>
            </a:r>
            <a:r>
              <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Med: </a:t>
            </a:r>
            <a:r>
              <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hlinkClick r:id="rId2"/>
              </a:rPr>
              <a:t>http://www.medscape.com/viewarticle/522929_4</a:t>
            </a:r>
            <a:endParaRPr kumimoji="0" lang="en-US" altLang="en-US" sz="18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eaLnBrk="0" fontAlgn="base" hangingPunct="0">
              <a:lnSpc>
                <a:spcPct val="100000"/>
              </a:lnSpc>
              <a:spcBef>
                <a:spcPct val="0"/>
              </a:spcBef>
              <a:spcAft>
                <a:spcPts val="400"/>
              </a:spcAft>
              <a:buClrTx/>
              <a:buFont typeface="+mj-lt"/>
              <a:buAutoNum type="arabicPeriod"/>
            </a:pPr>
            <a:r>
              <a:rPr lang="en-US" sz="1800" cap="none" dirty="0" smtClean="0">
                <a:cs typeface="Times New Roman" panose="02020603050405020304" pitchFamily="18" charset="0"/>
              </a:rPr>
              <a:t>S.M. </a:t>
            </a:r>
            <a:r>
              <a:rPr lang="en-US" sz="1800" cap="none" dirty="0" err="1" smtClean="0">
                <a:cs typeface="Times New Roman" panose="02020603050405020304" pitchFamily="18" charset="0"/>
              </a:rPr>
              <a:t>Hanning</a:t>
            </a:r>
            <a:r>
              <a:rPr lang="en-US" sz="1800" cap="none" dirty="0" smtClean="0">
                <a:cs typeface="Times New Roman" panose="02020603050405020304" pitchFamily="18" charset="0"/>
              </a:rPr>
              <a:t>, J. M.-G. (2015, </a:t>
            </a:r>
            <a:r>
              <a:rPr lang="en-US" sz="1800" cap="none" dirty="0" err="1" smtClean="0">
                <a:cs typeface="Times New Roman" panose="02020603050405020304" pitchFamily="18" charset="0"/>
              </a:rPr>
              <a:t>february</a:t>
            </a:r>
            <a:r>
              <a:rPr lang="en-US" sz="1800" cap="none" dirty="0" smtClean="0">
                <a:cs typeface="Times New Roman" panose="02020603050405020304" pitchFamily="18" charset="0"/>
              </a:rPr>
              <a:t> 1). </a:t>
            </a:r>
            <a:r>
              <a:rPr lang="en-US" sz="1800" i="1" cap="none" dirty="0" smtClean="0">
                <a:cs typeface="Times New Roman" panose="02020603050405020304" pitchFamily="18" charset="0"/>
              </a:rPr>
              <a:t>Investigation into the dosage form attributes of currently UK licensed cardiovascular and </a:t>
            </a:r>
            <a:r>
              <a:rPr lang="en-US" sz="1800" i="1" cap="none" dirty="0" err="1" smtClean="0">
                <a:cs typeface="Times New Roman" panose="02020603050405020304" pitchFamily="18" charset="0"/>
              </a:rPr>
              <a:t>parkinson's</a:t>
            </a:r>
            <a:r>
              <a:rPr lang="en-US" sz="1800" i="1" cap="none" dirty="0" smtClean="0">
                <a:cs typeface="Times New Roman" panose="02020603050405020304" pitchFamily="18" charset="0"/>
              </a:rPr>
              <a:t> disease drug products</a:t>
            </a:r>
            <a:r>
              <a:rPr lang="en-US" sz="1800" cap="none" dirty="0" smtClean="0">
                <a:cs typeface="Times New Roman" panose="02020603050405020304" pitchFamily="18" charset="0"/>
              </a:rPr>
              <a:t>. Retrieved from science direct: </a:t>
            </a:r>
            <a:r>
              <a:rPr lang="en-US" sz="1800" cap="none" dirty="0" smtClean="0">
                <a:cs typeface="Times New Roman" panose="02020603050405020304" pitchFamily="18" charset="0"/>
                <a:hlinkClick r:id="rId3"/>
              </a:rPr>
              <a:t>http://www.Sciencedirect.Com/science/article/pii/S0378517314009624</a:t>
            </a:r>
            <a:endParaRPr lang="en-US" sz="1800" cap="none" dirty="0" smtClean="0">
              <a:cs typeface="Times New Roman" panose="02020603050405020304" pitchFamily="18" charset="0"/>
            </a:endParaRPr>
          </a:p>
          <a:p>
            <a:pPr eaLnBrk="0" fontAlgn="base" hangingPunct="0">
              <a:lnSpc>
                <a:spcPct val="100000"/>
              </a:lnSpc>
              <a:spcBef>
                <a:spcPct val="0"/>
              </a:spcBef>
              <a:spcAft>
                <a:spcPts val="400"/>
              </a:spcAft>
              <a:buClrTx/>
              <a:buFont typeface="+mj-lt"/>
              <a:buAutoNum type="arabicPeriod"/>
            </a:pPr>
            <a:r>
              <a:rPr lang="en-US" sz="1800" i="1" cap="none" dirty="0" smtClean="0">
                <a:cs typeface="Times New Roman" panose="02020603050405020304" pitchFamily="18" charset="0"/>
              </a:rPr>
              <a:t>Pharmacokinetic variability</a:t>
            </a:r>
            <a:r>
              <a:rPr lang="en-US" sz="1800" cap="none" dirty="0" smtClean="0">
                <a:cs typeface="Times New Roman" panose="02020603050405020304" pitchFamily="18" charset="0"/>
              </a:rPr>
              <a:t>. (2011, march 29). Retrieved from slide share: </a:t>
            </a:r>
            <a:r>
              <a:rPr lang="en-US" sz="1800" cap="none" dirty="0" smtClean="0">
                <a:cs typeface="Times New Roman" panose="02020603050405020304" pitchFamily="18" charset="0"/>
                <a:hlinkClick r:id="rId4"/>
              </a:rPr>
              <a:t>http://www.Slideshare.Net/9993664147/pharmacokinetic-variability</a:t>
            </a:r>
            <a:endParaRPr lang="en-US" sz="1800" cap="none" dirty="0" smtClean="0">
              <a:cs typeface="Times New Roman" panose="02020603050405020304" pitchFamily="18" charset="0"/>
            </a:endParaRPr>
          </a:p>
          <a:p>
            <a:pPr eaLnBrk="0" fontAlgn="base" hangingPunct="0">
              <a:lnSpc>
                <a:spcPct val="100000"/>
              </a:lnSpc>
              <a:spcBef>
                <a:spcPct val="0"/>
              </a:spcBef>
              <a:spcAft>
                <a:spcPts val="400"/>
              </a:spcAft>
              <a:buClrTx/>
              <a:buFont typeface="+mj-lt"/>
              <a:buAutoNum type="arabicPeriod"/>
            </a:pPr>
            <a:r>
              <a:rPr lang="en-US" sz="1800" i="1" cap="none" dirty="0" smtClean="0">
                <a:cs typeface="Times New Roman" panose="02020603050405020304" pitchFamily="18" charset="0"/>
              </a:rPr>
              <a:t>Pharmacokinetic variability</a:t>
            </a:r>
            <a:r>
              <a:rPr lang="en-US" sz="1800" cap="none" dirty="0" smtClean="0">
                <a:cs typeface="Times New Roman" panose="02020603050405020304" pitchFamily="18" charset="0"/>
              </a:rPr>
              <a:t>. (N.D.). Retrieved from http://sepia.Unil.Ch/: </a:t>
            </a:r>
            <a:r>
              <a:rPr lang="en-US" sz="1800" cap="none" dirty="0" smtClean="0">
                <a:cs typeface="Times New Roman" panose="02020603050405020304" pitchFamily="18" charset="0"/>
                <a:hlinkClick r:id="rId5"/>
              </a:rPr>
              <a:t>http://sepia.Unil.Ch/pharmacology/index.Php?Id=78</a:t>
            </a:r>
            <a:endParaRPr lang="en-US" sz="1800" cap="none" dirty="0" smtClean="0">
              <a:cs typeface="Times New Roman" panose="02020603050405020304" pitchFamily="18" charset="0"/>
            </a:endParaRPr>
          </a:p>
          <a:p>
            <a:pPr eaLnBrk="0" fontAlgn="base" hangingPunct="0">
              <a:lnSpc>
                <a:spcPct val="100000"/>
              </a:lnSpc>
              <a:spcBef>
                <a:spcPct val="0"/>
              </a:spcBef>
              <a:spcAft>
                <a:spcPts val="400"/>
              </a:spcAft>
              <a:buClrTx/>
              <a:buFont typeface="+mj-lt"/>
              <a:buAutoNum type="arabicPeriod"/>
            </a:pPr>
            <a:r>
              <a:rPr lang="en-US" sz="1800" cap="none" dirty="0" smtClean="0">
                <a:cs typeface="Times New Roman" panose="02020603050405020304" pitchFamily="18" charset="0"/>
              </a:rPr>
              <a:t>Mick, R. (N.D.). </a:t>
            </a:r>
            <a:r>
              <a:rPr lang="en-US" sz="1800" i="1" cap="none" dirty="0" smtClean="0">
                <a:cs typeface="Times New Roman" panose="02020603050405020304" pitchFamily="18" charset="0"/>
              </a:rPr>
              <a:t>Drug interactions</a:t>
            </a:r>
            <a:r>
              <a:rPr lang="en-US" sz="1800" cap="none" dirty="0" smtClean="0">
                <a:cs typeface="Times New Roman" panose="02020603050405020304" pitchFamily="18" charset="0"/>
              </a:rPr>
              <a:t>. Retrieved from www.Wiley.Com: </a:t>
            </a:r>
            <a:r>
              <a:rPr lang="en-US" sz="1800" cap="none" dirty="0" smtClean="0">
                <a:cs typeface="Times New Roman" panose="02020603050405020304" pitchFamily="18" charset="0"/>
                <a:hlinkClick r:id="rId6"/>
              </a:rPr>
              <a:t>http://www.Wiley.Com/legacy/wileychi/eob/pdfs/eob2_drug.Pdf</a:t>
            </a:r>
            <a:endParaRPr lang="en-US" sz="1800" cap="none" dirty="0" smtClean="0">
              <a:cs typeface="Times New Roman" panose="02020603050405020304" pitchFamily="18" charset="0"/>
            </a:endParaRPr>
          </a:p>
          <a:p>
            <a:pPr eaLnBrk="0" fontAlgn="base" hangingPunct="0">
              <a:lnSpc>
                <a:spcPct val="100000"/>
              </a:lnSpc>
              <a:spcBef>
                <a:spcPct val="0"/>
              </a:spcBef>
              <a:spcAft>
                <a:spcPts val="400"/>
              </a:spcAft>
              <a:buClrTx/>
              <a:buFont typeface="+mj-lt"/>
              <a:buAutoNum type="arabicPeriod"/>
            </a:pPr>
            <a:r>
              <a:rPr lang="en-US" sz="1800" cap="none" dirty="0" smtClean="0">
                <a:cs typeface="Times New Roman" panose="02020603050405020304" pitchFamily="18" charset="0"/>
              </a:rPr>
              <a:t>Philip R </a:t>
            </a:r>
            <a:r>
              <a:rPr lang="en-US" sz="1800" cap="none" dirty="0" err="1" smtClean="0">
                <a:cs typeface="Times New Roman" panose="02020603050405020304" pitchFamily="18" charset="0"/>
              </a:rPr>
              <a:t>orlander</a:t>
            </a:r>
            <a:r>
              <a:rPr lang="en-US" sz="1800" cap="none" dirty="0" smtClean="0">
                <a:cs typeface="Times New Roman" panose="02020603050405020304" pitchFamily="18" charset="0"/>
              </a:rPr>
              <a:t>, M. (2016, 12 </a:t>
            </a:r>
            <a:r>
              <a:rPr lang="en-US" sz="1800" cap="none" dirty="0" err="1" smtClean="0">
                <a:cs typeface="Times New Roman" panose="02020603050405020304" pitchFamily="18" charset="0"/>
              </a:rPr>
              <a:t>july</a:t>
            </a:r>
            <a:r>
              <a:rPr lang="en-US" sz="1800" cap="none" dirty="0" smtClean="0">
                <a:cs typeface="Times New Roman" panose="02020603050405020304" pitchFamily="18" charset="0"/>
              </a:rPr>
              <a:t>). </a:t>
            </a:r>
            <a:r>
              <a:rPr lang="en-US" sz="1800" i="1" cap="none" dirty="0" smtClean="0">
                <a:cs typeface="Times New Roman" panose="02020603050405020304" pitchFamily="18" charset="0"/>
              </a:rPr>
              <a:t>Hypothyroidism treatment &amp; management</a:t>
            </a:r>
            <a:r>
              <a:rPr lang="en-US" sz="1800" cap="none" dirty="0" smtClean="0">
                <a:cs typeface="Times New Roman" panose="02020603050405020304" pitchFamily="18" charset="0"/>
              </a:rPr>
              <a:t>. Retrieved from </a:t>
            </a:r>
            <a:r>
              <a:rPr lang="en-US" sz="1800" cap="none" dirty="0" err="1" smtClean="0">
                <a:cs typeface="Times New Roman" panose="02020603050405020304" pitchFamily="18" charset="0"/>
              </a:rPr>
              <a:t>emedicine.Medscape.Com</a:t>
            </a:r>
            <a:r>
              <a:rPr lang="en-US" sz="1800" cap="none" dirty="0" smtClean="0">
                <a:cs typeface="Times New Roman" panose="02020603050405020304" pitchFamily="18" charset="0"/>
              </a:rPr>
              <a:t>: </a:t>
            </a:r>
            <a:r>
              <a:rPr lang="en-US" sz="1800" cap="none" dirty="0" smtClean="0">
                <a:cs typeface="Times New Roman" panose="02020603050405020304" pitchFamily="18" charset="0"/>
                <a:hlinkClick r:id="rId7"/>
              </a:rPr>
              <a:t>http://emedicine.Medscape.Com/article/122393-treatment</a:t>
            </a:r>
            <a:endParaRPr lang="en-US" sz="1800" cap="none" dirty="0" smtClean="0">
              <a:cs typeface="Times New Roman" panose="02020603050405020304" pitchFamily="18" charset="0"/>
            </a:endParaRPr>
          </a:p>
          <a:p>
            <a:pPr eaLnBrk="0" fontAlgn="base" hangingPunct="0">
              <a:lnSpc>
                <a:spcPct val="100000"/>
              </a:lnSpc>
              <a:spcBef>
                <a:spcPct val="0"/>
              </a:spcBef>
              <a:spcAft>
                <a:spcPts val="400"/>
              </a:spcAft>
              <a:buClrTx/>
              <a:buNone/>
            </a:pPr>
            <a:endParaRPr lang="en-US" sz="1800" cap="none" dirty="0" smtClean="0">
              <a:cs typeface="Times New Roman" panose="02020603050405020304" pitchFamily="18" charset="0"/>
            </a:endParaRPr>
          </a:p>
          <a:p>
            <a:pPr marL="0" indent="0" defTabSz="685800" eaLnBrk="0" fontAlgn="base" hangingPunct="0">
              <a:spcBef>
                <a:spcPct val="0"/>
              </a:spcBef>
              <a:spcAft>
                <a:spcPts val="400"/>
              </a:spcAft>
              <a:buNone/>
            </a:pPr>
            <a:endParaRPr lang="en-US" altLang="en-US" sz="1800" dirty="0">
              <a:cs typeface="Times New Roman" panose="02020603050405020304" pitchFamily="18" charset="0"/>
            </a:endParaRPr>
          </a:p>
          <a:p>
            <a:pPr marL="0" indent="0" defTabSz="685800" eaLnBrk="0" fontAlgn="base" hangingPunct="0">
              <a:spcBef>
                <a:spcPct val="0"/>
              </a:spcBef>
              <a:spcAft>
                <a:spcPts val="400"/>
              </a:spcAft>
              <a:buNone/>
            </a:pPr>
            <a:endParaRPr lang="en-US" altLang="en-US" sz="1800" dirty="0"/>
          </a:p>
        </p:txBody>
      </p:sp>
      <p:sp>
        <p:nvSpPr>
          <p:cNvPr id="3" name="TextBox 2"/>
          <p:cNvSpPr txBox="1"/>
          <p:nvPr/>
        </p:nvSpPr>
        <p:spPr>
          <a:xfrm>
            <a:off x="3635896" y="620688"/>
            <a:ext cx="2024913" cy="523220"/>
          </a:xfrm>
          <a:prstGeom prst="rect">
            <a:avLst/>
          </a:prstGeom>
          <a:noFill/>
        </p:spPr>
        <p:txBody>
          <a:bodyPr wrap="none" rtlCol="0">
            <a:spAutoFit/>
          </a:bodyPr>
          <a:lstStyle/>
          <a:p>
            <a:r>
              <a:rPr lang="en-US" sz="2800" dirty="0" smtClean="0">
                <a:solidFill>
                  <a:schemeClr val="bg1"/>
                </a:solidFill>
                <a:latin typeface="Helvetica" charset="0"/>
                <a:ea typeface="Helvetica" charset="0"/>
                <a:cs typeface="Helvetica" charset="0"/>
              </a:rPr>
              <a:t>References</a:t>
            </a:r>
            <a:endParaRPr lang="en-US" sz="2800" dirty="0">
              <a:solidFill>
                <a:schemeClr val="bg1"/>
              </a:solidFill>
              <a:latin typeface="Helvetica" charset="0"/>
              <a:ea typeface="Helvetica" charset="0"/>
              <a:cs typeface="Helvetica" charset="0"/>
            </a:endParaRPr>
          </a:p>
        </p:txBody>
      </p:sp>
    </p:spTree>
    <p:extLst>
      <p:ext uri="{BB962C8B-B14F-4D97-AF65-F5344CB8AC3E}">
        <p14:creationId xmlns:p14="http://schemas.microsoft.com/office/powerpoint/2010/main" val="5647936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457200" y="1556792"/>
            <a:ext cx="8229600" cy="4824536"/>
          </a:xfrm>
          <a:prstGeom prst="rect">
            <a:avLst/>
          </a:prstGeom>
        </p:spPr>
        <p:txBody>
          <a:bodyPr>
            <a:normAutofit/>
          </a:bodyPr>
          <a:lstStyle/>
          <a:p>
            <a:pPr eaLnBrk="0" fontAlgn="base" hangingPunct="0">
              <a:spcBef>
                <a:spcPct val="0"/>
              </a:spcBef>
              <a:spcAft>
                <a:spcPts val="600"/>
              </a:spcAft>
              <a:buFont typeface="+mj-lt"/>
              <a:buAutoNum type="arabicPeriod" startAt="7"/>
            </a:pPr>
            <a:r>
              <a:rPr lang="en-US" sz="1800" cap="none" dirty="0" smtClean="0">
                <a:cs typeface="Times New Roman" pitchFamily="18" charset="0"/>
              </a:rPr>
              <a:t> </a:t>
            </a:r>
            <a:r>
              <a:rPr lang="en-US" sz="1800" cap="none" dirty="0" err="1" smtClean="0">
                <a:cs typeface="Times New Roman" pitchFamily="18" charset="0"/>
              </a:rPr>
              <a:t>Ötles</a:t>
            </a:r>
            <a:r>
              <a:rPr lang="en-US" sz="1800" cap="none" dirty="0">
                <a:cs typeface="Times New Roman" pitchFamily="18" charset="0"/>
              </a:rPr>
              <a:t>, S. (2014). Food and drug interactions. </a:t>
            </a:r>
            <a:r>
              <a:rPr lang="en-US" sz="1800" i="1" cap="none" dirty="0" err="1">
                <a:cs typeface="Times New Roman" pitchFamily="18" charset="0"/>
              </a:rPr>
              <a:t>Acta</a:t>
            </a:r>
            <a:r>
              <a:rPr lang="en-US" sz="1800" i="1" cap="none" dirty="0">
                <a:cs typeface="Times New Roman" pitchFamily="18" charset="0"/>
              </a:rPr>
              <a:t> sci. Pol., Technol. Aliment.</a:t>
            </a:r>
            <a:r>
              <a:rPr lang="en-US" sz="1800" cap="none" dirty="0">
                <a:cs typeface="Times New Roman" pitchFamily="18" charset="0"/>
              </a:rPr>
              <a:t> Retrieved from </a:t>
            </a:r>
            <a:r>
              <a:rPr lang="en-US" sz="1800" cap="none" dirty="0">
                <a:cs typeface="Times New Roman" pitchFamily="18" charset="0"/>
                <a:hlinkClick r:id="rId2"/>
              </a:rPr>
              <a:t>http://</a:t>
            </a:r>
            <a:r>
              <a:rPr lang="en-US" sz="1800" cap="none" dirty="0" smtClean="0">
                <a:cs typeface="Times New Roman" pitchFamily="18" charset="0"/>
                <a:hlinkClick r:id="rId2"/>
              </a:rPr>
              <a:t>www.Food.Actapol.Net/pub/8_1_2014.Pdf</a:t>
            </a:r>
            <a:r>
              <a:rPr lang="en-US" sz="1800" cap="none" dirty="0">
                <a:cs typeface="Times New Roman" pitchFamily="18" charset="0"/>
              </a:rPr>
              <a:t> </a:t>
            </a:r>
            <a:endParaRPr lang="en-US" sz="1800" cap="none" dirty="0" smtClean="0">
              <a:cs typeface="Times New Roman" pitchFamily="18" charset="0"/>
            </a:endParaRPr>
          </a:p>
          <a:p>
            <a:pPr eaLnBrk="0" fontAlgn="base" hangingPunct="0">
              <a:spcBef>
                <a:spcPct val="0"/>
              </a:spcBef>
              <a:spcAft>
                <a:spcPts val="600"/>
              </a:spcAft>
              <a:buFont typeface="+mj-lt"/>
              <a:buAutoNum type="arabicPeriod" startAt="7"/>
            </a:pPr>
            <a:r>
              <a:rPr lang="en-MY" sz="1800" cap="none" dirty="0" smtClean="0">
                <a:cs typeface="Times New Roman" pitchFamily="18" charset="0"/>
              </a:rPr>
              <a:t>Schwartz</a:t>
            </a:r>
            <a:r>
              <a:rPr lang="en-MY" sz="1800" cap="none" dirty="0">
                <a:cs typeface="Times New Roman" pitchFamily="18" charset="0"/>
              </a:rPr>
              <a:t>, J. B. (2003). The influence of sex on pharmacokinetics. Clinical pharmacokinetics, 42(2), 107-121. </a:t>
            </a:r>
            <a:r>
              <a:rPr lang="en-MY" sz="1800" cap="none" dirty="0">
                <a:cs typeface="Times New Roman" pitchFamily="18" charset="0"/>
                <a:hlinkClick r:id="rId3"/>
              </a:rPr>
              <a:t>https://www.ncbi.nlm.nih.gov/pubmed/12537512</a:t>
            </a:r>
            <a:r>
              <a:rPr lang="en-MY" sz="1800" cap="none" dirty="0">
                <a:cs typeface="Times New Roman" pitchFamily="18" charset="0"/>
              </a:rPr>
              <a:t> </a:t>
            </a:r>
          </a:p>
          <a:p>
            <a:pPr eaLnBrk="0" fontAlgn="base" hangingPunct="0">
              <a:spcBef>
                <a:spcPct val="0"/>
              </a:spcBef>
              <a:spcAft>
                <a:spcPts val="600"/>
              </a:spcAft>
              <a:buFont typeface="+mj-lt"/>
              <a:buAutoNum type="arabicPeriod" startAt="7"/>
            </a:pPr>
            <a:r>
              <a:rPr lang="en-MY" sz="1800" cap="none" dirty="0" err="1" smtClean="0">
                <a:cs typeface="Times New Roman" pitchFamily="18" charset="0"/>
              </a:rPr>
              <a:t>Mangoni</a:t>
            </a:r>
            <a:r>
              <a:rPr lang="en-MY" sz="1800" cap="none" dirty="0">
                <a:cs typeface="Times New Roman" pitchFamily="18" charset="0"/>
              </a:rPr>
              <a:t>, A. A., &amp; Jackson, S. H. (2004). Age‐related changes in pharmacokinetics and pharmacodynamics: basic principles and practical applications. British journal of clinical pharmacology, 57(1), 6-14. </a:t>
            </a:r>
            <a:r>
              <a:rPr lang="en-MY" sz="1800" cap="none" dirty="0">
                <a:cs typeface="Times New Roman" pitchFamily="18" charset="0"/>
                <a:hlinkClick r:id="rId4"/>
              </a:rPr>
              <a:t>https://www.ncbi.nlm.nih.gov/pmc/articles/PMC1884408/</a:t>
            </a:r>
            <a:r>
              <a:rPr lang="en-MY" sz="1800" cap="none" dirty="0">
                <a:cs typeface="Times New Roman" pitchFamily="18" charset="0"/>
              </a:rPr>
              <a:t> </a:t>
            </a:r>
            <a:endParaRPr lang="en-MY" sz="1800" dirty="0" smtClean="0"/>
          </a:p>
          <a:p>
            <a:pPr eaLnBrk="0" fontAlgn="base" hangingPunct="0">
              <a:spcBef>
                <a:spcPct val="0"/>
              </a:spcBef>
              <a:spcAft>
                <a:spcPts val="600"/>
              </a:spcAft>
              <a:buFont typeface="+mj-lt"/>
              <a:buAutoNum type="arabicPeriod" startAt="7"/>
            </a:pPr>
            <a:r>
              <a:rPr lang="en-US" sz="1800" cap="none" dirty="0">
                <a:cs typeface="Times New Roman" pitchFamily="18" charset="0"/>
              </a:rPr>
              <a:t>De </a:t>
            </a:r>
            <a:r>
              <a:rPr lang="en-US" sz="1800" cap="none" dirty="0" err="1">
                <a:cs typeface="Times New Roman" pitchFamily="18" charset="0"/>
              </a:rPr>
              <a:t>Baerdemaeker</a:t>
            </a:r>
            <a:r>
              <a:rPr lang="en-US" sz="1800" cap="none" dirty="0">
                <a:cs typeface="Times New Roman" pitchFamily="18" charset="0"/>
              </a:rPr>
              <a:t>, L. E., </a:t>
            </a:r>
            <a:r>
              <a:rPr lang="en-US" sz="1800" cap="none" dirty="0" err="1">
                <a:cs typeface="Times New Roman" pitchFamily="18" charset="0"/>
              </a:rPr>
              <a:t>Mortier</a:t>
            </a:r>
            <a:r>
              <a:rPr lang="en-US" sz="1800" cap="none" dirty="0">
                <a:cs typeface="Times New Roman" pitchFamily="18" charset="0"/>
              </a:rPr>
              <a:t>, E. P., &amp; </a:t>
            </a:r>
            <a:r>
              <a:rPr lang="en-US" sz="1800" cap="none" dirty="0" err="1">
                <a:cs typeface="Times New Roman" pitchFamily="18" charset="0"/>
              </a:rPr>
              <a:t>Struys</a:t>
            </a:r>
            <a:r>
              <a:rPr lang="en-US" sz="1800" cap="none" dirty="0">
                <a:cs typeface="Times New Roman" pitchFamily="18" charset="0"/>
              </a:rPr>
              <a:t>, M. M. (2004). Pharmacokinetics in obese patients. Continuing Education in </a:t>
            </a:r>
            <a:r>
              <a:rPr lang="en-US" sz="1800" cap="none" dirty="0" err="1">
                <a:cs typeface="Times New Roman" pitchFamily="18" charset="0"/>
              </a:rPr>
              <a:t>Anaesthesia</a:t>
            </a:r>
            <a:r>
              <a:rPr lang="en-US" sz="1800" cap="none" dirty="0">
                <a:cs typeface="Times New Roman" pitchFamily="18" charset="0"/>
              </a:rPr>
              <a:t>, Critical Care &amp; Pain, 4(5), 152-155. </a:t>
            </a:r>
            <a:r>
              <a:rPr lang="en-US" sz="1800" cap="none" dirty="0">
                <a:cs typeface="Times New Roman" pitchFamily="18" charset="0"/>
                <a:hlinkClick r:id="rId5"/>
              </a:rPr>
              <a:t>http://</a:t>
            </a:r>
            <a:r>
              <a:rPr lang="en-US" sz="1800" cap="none" dirty="0" smtClean="0">
                <a:cs typeface="Times New Roman" pitchFamily="18" charset="0"/>
                <a:hlinkClick r:id="rId5"/>
              </a:rPr>
              <a:t>ceaccp.oxfordjournals.org/content/4/5/152.full</a:t>
            </a:r>
            <a:endParaRPr lang="en-US" sz="1800" cap="none" dirty="0">
              <a:cs typeface="Times New Roman" pitchFamily="18" charset="0"/>
            </a:endParaRPr>
          </a:p>
          <a:p>
            <a:pPr eaLnBrk="0" fontAlgn="base" hangingPunct="0">
              <a:spcBef>
                <a:spcPct val="0"/>
              </a:spcBef>
              <a:spcAft>
                <a:spcPts val="600"/>
              </a:spcAft>
              <a:buFont typeface="+mj-lt"/>
              <a:buAutoNum type="arabicPeriod" startAt="7"/>
            </a:pPr>
            <a:r>
              <a:rPr lang="en-MY" sz="1800" cap="none" dirty="0" smtClean="0">
                <a:cs typeface="Times New Roman" pitchFamily="18" charset="0"/>
              </a:rPr>
              <a:t>Belle, D. J., &amp; Singh, H. (2008). Genetic factors in drug metabolism. </a:t>
            </a:r>
            <a:r>
              <a:rPr lang="en-MY" sz="1800" i="1" cap="none" dirty="0" smtClean="0">
                <a:cs typeface="Times New Roman" pitchFamily="18" charset="0"/>
              </a:rPr>
              <a:t>American family physician</a:t>
            </a:r>
            <a:r>
              <a:rPr lang="en-MY" sz="1800" cap="none" dirty="0" smtClean="0">
                <a:cs typeface="Times New Roman" pitchFamily="18" charset="0"/>
              </a:rPr>
              <a:t>, </a:t>
            </a:r>
            <a:r>
              <a:rPr lang="en-MY" sz="1800" i="1" cap="none" dirty="0" smtClean="0">
                <a:cs typeface="Times New Roman" pitchFamily="18" charset="0"/>
              </a:rPr>
              <a:t>77</a:t>
            </a:r>
            <a:r>
              <a:rPr lang="en-MY" sz="1800" cap="none" dirty="0" smtClean="0">
                <a:cs typeface="Times New Roman" pitchFamily="18" charset="0"/>
              </a:rPr>
              <a:t>(11).</a:t>
            </a:r>
            <a:r>
              <a:rPr lang="en-US" sz="1800" cap="none" dirty="0">
                <a:cs typeface="Times New Roman" pitchFamily="18" charset="0"/>
              </a:rPr>
              <a:t> </a:t>
            </a:r>
            <a:r>
              <a:rPr lang="en-US" sz="1800" cap="none" dirty="0" smtClean="0">
                <a:cs typeface="Times New Roman" pitchFamily="18" charset="0"/>
                <a:hlinkClick r:id="rId6"/>
              </a:rPr>
              <a:t>https</a:t>
            </a:r>
            <a:r>
              <a:rPr lang="en-US" sz="1800" cap="none" dirty="0">
                <a:cs typeface="Times New Roman" pitchFamily="18" charset="0"/>
                <a:hlinkClick r:id="rId6"/>
              </a:rPr>
              <a:t>://www.openanesthesia.org/aba_pharmacokinetics_-_genetic_variability</a:t>
            </a:r>
            <a:r>
              <a:rPr lang="en-US" sz="1800" cap="none" dirty="0" smtClean="0">
                <a:cs typeface="Times New Roman" pitchFamily="18" charset="0"/>
                <a:hlinkClick r:id="rId6"/>
              </a:rPr>
              <a:t>/</a:t>
            </a:r>
            <a:r>
              <a:rPr lang="en-US" sz="1800" cap="none" dirty="0" smtClean="0">
                <a:cs typeface="Times New Roman" pitchFamily="18" charset="0"/>
              </a:rPr>
              <a:t> </a:t>
            </a:r>
            <a:endParaRPr lang="en-US" sz="1800" cap="none" dirty="0">
              <a:cs typeface="Times New Roman" pitchFamily="18" charset="0"/>
            </a:endParaRP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609928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386807"/>
          </a:xfrm>
        </p:spPr>
        <p:txBody>
          <a:bodyPr>
            <a:normAutofit/>
          </a:bodyPr>
          <a:lstStyle/>
          <a:p>
            <a:r>
              <a:rPr lang="en-GB" dirty="0" smtClean="0"/>
              <a:t>Thank you</a:t>
            </a:r>
            <a:endParaRPr lang="en-GB" dirty="0"/>
          </a:p>
        </p:txBody>
      </p:sp>
    </p:spTree>
    <p:extLst>
      <p:ext uri="{BB962C8B-B14F-4D97-AF65-F5344CB8AC3E}">
        <p14:creationId xmlns:p14="http://schemas.microsoft.com/office/powerpoint/2010/main" val="75218947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923678e78673762afb9b6d92d4d24e4a0201ac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1282</TotalTime>
  <Words>632</Words>
  <Application>Microsoft Macintosh PowerPoint</Application>
  <PresentationFormat>On-screen Show (4:3)</PresentationFormat>
  <Paragraphs>44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Helvetica</vt:lpstr>
      <vt:lpstr>Times New Roman</vt:lpstr>
      <vt:lpstr>Arial</vt:lpstr>
      <vt:lpstr>Office Theme</vt:lpstr>
      <vt:lpstr>Chapter 9   PHARMACOKINETICS VARIABILITY</vt:lpstr>
      <vt:lpstr>PHARMACOKINETICS VARIABILITY</vt:lpstr>
      <vt:lpstr>FACTORS AFFECTING THE PHARMACOKINETIC VARIABILITY IN DISEASES STATES</vt:lpstr>
      <vt:lpstr>Body weight</vt:lpstr>
      <vt:lpstr>Age</vt:lpstr>
      <vt:lpstr>Sex</vt:lpstr>
      <vt:lpstr>References</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azman</dc:creator>
  <cp:lastModifiedBy>0164056411</cp:lastModifiedBy>
  <cp:revision>205</cp:revision>
  <cp:lastPrinted>2017-07-24T03:54:17Z</cp:lastPrinted>
  <dcterms:created xsi:type="dcterms:W3CDTF">2016-03-03T08:04:10Z</dcterms:created>
  <dcterms:modified xsi:type="dcterms:W3CDTF">2017-08-27T00:36:04Z</dcterms:modified>
</cp:coreProperties>
</file>