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45" r:id="rId2"/>
    <p:sldId id="447" r:id="rId3"/>
    <p:sldId id="448" r:id="rId4"/>
    <p:sldId id="449" r:id="rId5"/>
    <p:sldId id="452" r:id="rId6"/>
    <p:sldId id="363" r:id="rId7"/>
    <p:sldId id="368" r:id="rId8"/>
    <p:sldId id="443" r:id="rId9"/>
    <p:sldId id="453" r:id="rId10"/>
    <p:sldId id="369" r:id="rId11"/>
    <p:sldId id="415" r:id="rId12"/>
    <p:sldId id="444" r:id="rId13"/>
    <p:sldId id="414" r:id="rId14"/>
    <p:sldId id="416" r:id="rId15"/>
    <p:sldId id="412" r:id="rId16"/>
    <p:sldId id="454" r:id="rId17"/>
    <p:sldId id="417" r:id="rId18"/>
    <p:sldId id="455" r:id="rId19"/>
    <p:sldId id="418" r:id="rId20"/>
    <p:sldId id="419" r:id="rId21"/>
    <p:sldId id="420" r:id="rId22"/>
    <p:sldId id="421" r:id="rId23"/>
    <p:sldId id="370" r:id="rId24"/>
    <p:sldId id="422" r:id="rId25"/>
    <p:sldId id="456" r:id="rId26"/>
    <p:sldId id="423" r:id="rId27"/>
    <p:sldId id="426" r:id="rId28"/>
    <p:sldId id="427" r:id="rId29"/>
    <p:sldId id="457" r:id="rId30"/>
    <p:sldId id="425" r:id="rId31"/>
    <p:sldId id="428" r:id="rId32"/>
    <p:sldId id="451" r:id="rId33"/>
    <p:sldId id="450" r:id="rId34"/>
  </p:sldIdLst>
  <p:sldSz cx="9144000" cy="6858000" type="screen4x3"/>
  <p:notesSz cx="6797675" cy="9926638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CC"/>
    <a:srgbClr val="009999"/>
    <a:srgbClr val="00AFA7"/>
    <a:srgbClr val="CCFFFF"/>
    <a:srgbClr val="00FFCC"/>
    <a:srgbClr val="99FFCC"/>
    <a:srgbClr val="33CCCC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47" autoAdjust="0"/>
    <p:restoredTop sz="97431"/>
  </p:normalViewPr>
  <p:slideViewPr>
    <p:cSldViewPr snapToObjects="1">
      <p:cViewPr varScale="1">
        <p:scale>
          <a:sx n="65" d="100"/>
          <a:sy n="65" d="100"/>
        </p:scale>
        <p:origin x="2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35216" y="6356350"/>
            <a:ext cx="1231876" cy="4311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501074" y="6316872"/>
            <a:ext cx="382345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IDEAL AND NON IDEAL SOLUTION (PART A)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8520" y="1412776"/>
            <a:ext cx="9252520" cy="3024335"/>
          </a:xfrm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AND NON IDEAL SOLUTION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A)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23528" y="1600200"/>
            <a:ext cx="3970338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	3 steps of performing solution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	(based on enthalpy and entropy changes process): 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endParaRPr lang="en-US" altLang="en-US" sz="1700" dirty="0">
              <a:latin typeface="Arial" panose="020B0604020202020204" pitchFamily="34" charset="0"/>
            </a:endParaRP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solute particles.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solvent particles to make ‘holes’.</a:t>
            </a: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new interactions between solute and solvent.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114800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1228" y="55590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changes during dissolution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7200" y="5739348"/>
            <a:ext cx="4816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 err="1">
                <a:solidFill>
                  <a:schemeClr val="tx2"/>
                </a:solidFill>
              </a:rPr>
              <a:t>H</a:t>
            </a:r>
            <a:r>
              <a:rPr lang="en-US" altLang="en-US" sz="2400" dirty="0" err="1">
                <a:solidFill>
                  <a:schemeClr val="tx2"/>
                </a:solidFill>
              </a:rPr>
              <a:t>soln</a:t>
            </a:r>
            <a:r>
              <a:rPr lang="en-US" altLang="en-US" dirty="0">
                <a:solidFill>
                  <a:schemeClr val="tx2"/>
                </a:solidFill>
              </a:rPr>
              <a:t> =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1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2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3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6" y="2282964"/>
            <a:ext cx="7246088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417638"/>
            <a:ext cx="3992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ENDOTHERMIC PROCESS</a:t>
            </a:r>
            <a:endParaRPr lang="en-US" sz="2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047656" y="59275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03648" y="5590927"/>
            <a:ext cx="4816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 err="1">
                <a:solidFill>
                  <a:schemeClr val="tx2"/>
                </a:solidFill>
              </a:rPr>
              <a:t>H</a:t>
            </a:r>
            <a:r>
              <a:rPr lang="en-US" altLang="en-US" sz="2400" dirty="0" err="1">
                <a:solidFill>
                  <a:schemeClr val="tx2"/>
                </a:solidFill>
              </a:rPr>
              <a:t>soln</a:t>
            </a:r>
            <a:r>
              <a:rPr lang="en-US" altLang="en-US" dirty="0">
                <a:solidFill>
                  <a:schemeClr val="tx2"/>
                </a:solidFill>
              </a:rPr>
              <a:t> =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1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2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H</a:t>
            </a:r>
            <a:r>
              <a:rPr lang="en-US" altLang="en-US" sz="2400" dirty="0">
                <a:solidFill>
                  <a:schemeClr val="tx2"/>
                </a:solidFill>
              </a:rPr>
              <a:t>3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6" y="1556792"/>
            <a:ext cx="7246088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587" y="711837"/>
            <a:ext cx="3992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EXOTHERMIC PROCESS</a:t>
            </a:r>
            <a:endParaRPr lang="en-US" sz="2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34429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60848"/>
            <a:ext cx="792703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i="1" dirty="0" smtClean="0">
                <a:solidFill>
                  <a:schemeClr val="tx2"/>
                </a:solidFill>
              </a:rPr>
              <a:t>endothermic </a:t>
            </a:r>
            <a:r>
              <a:rPr lang="en-US" altLang="en-US" dirty="0" smtClean="0">
                <a:solidFill>
                  <a:schemeClr val="tx2"/>
                </a:solidFill>
              </a:rPr>
              <a:t>processes sometimes CAN occur spontaneously. </a:t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720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changes during dissolution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844824"/>
            <a:ext cx="7412961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600" dirty="0" smtClean="0"/>
              <a:t> </a:t>
            </a:r>
            <a:r>
              <a:rPr lang="en-US" altLang="en-US" sz="2600" b="1" u="sng" dirty="0" smtClean="0"/>
              <a:t>Entropy</a:t>
            </a:r>
            <a:r>
              <a:rPr lang="en-US" altLang="en-US" sz="2600" dirty="0" smtClean="0"/>
              <a:t>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is a measure of the dissemination energy in a system. It may understood as an arrangements (number of microstates) in the system.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z="2600" dirty="0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 smtClean="0"/>
              <a:t>In a diluted solution (A+B), entropy is higher as compared to the original entropy of particular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solvent (A and B).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>
                <a:sym typeface="Symbol" panose="05050102010706020507" pitchFamily="18" charset="2"/>
              </a:rPr>
              <a:t> In a dissolution state, higher in entropy changes is the favored state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57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vs Reaction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4797152"/>
            <a:ext cx="8229600" cy="1676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2000" b="1" dirty="0" smtClean="0"/>
              <a:t>Dissolution</a:t>
            </a:r>
            <a:r>
              <a:rPr lang="en-US" altLang="en-US" sz="2000" dirty="0" smtClean="0"/>
              <a:t> only allow a physical change. The solute can be collected back by evaporating the solvent.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000" b="1" dirty="0" smtClean="0"/>
              <a:t>Reaction</a:t>
            </a:r>
            <a:r>
              <a:rPr lang="en-US" altLang="en-US" sz="2000" dirty="0" smtClean="0"/>
              <a:t> will form a new chemical substance and the original solute cannot being collected once it reacted.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0599" y="4051920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Ni(s) + </a:t>
            </a:r>
            <a:r>
              <a:rPr lang="en-US" altLang="en-US" sz="2400" dirty="0" err="1">
                <a:solidFill>
                  <a:schemeClr val="tx2"/>
                </a:solidFill>
              </a:rPr>
              <a:t>HCl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aq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69221" y="4005064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NiCl</a:t>
            </a:r>
            <a:r>
              <a:rPr lang="en-US" altLang="en-US" sz="2400" baseline="-25000" dirty="0">
                <a:solidFill>
                  <a:schemeClr val="tx2"/>
                </a:solidFill>
              </a:rPr>
              <a:t>2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aq</a:t>
            </a:r>
            <a:r>
              <a:rPr lang="en-US" altLang="en-US" sz="2400" dirty="0">
                <a:solidFill>
                  <a:schemeClr val="tx2"/>
                </a:solidFill>
              </a:rPr>
              <a:t>) + H</a:t>
            </a:r>
            <a:r>
              <a:rPr lang="en-US" altLang="en-US" sz="2400" baseline="-25000" dirty="0">
                <a:solidFill>
                  <a:schemeClr val="tx2"/>
                </a:solidFill>
              </a:rPr>
              <a:t>2</a:t>
            </a:r>
            <a:r>
              <a:rPr lang="en-US" altLang="en-US" sz="2400" dirty="0">
                <a:solidFill>
                  <a:schemeClr val="tx2"/>
                </a:solidFill>
              </a:rPr>
              <a:t>(g)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82047" y="4077072"/>
            <a:ext cx="123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NiCl</a:t>
            </a:r>
            <a:r>
              <a:rPr lang="en-US" altLang="en-US" sz="2400" baseline="-25000" dirty="0">
                <a:solidFill>
                  <a:schemeClr val="tx2"/>
                </a:solidFill>
              </a:rPr>
              <a:t>2</a:t>
            </a:r>
            <a:r>
              <a:rPr lang="en-US" altLang="en-US" sz="2400" dirty="0">
                <a:solidFill>
                  <a:schemeClr val="tx2"/>
                </a:solidFill>
              </a:rPr>
              <a:t>(s)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57862" y="4293096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958895" y="3933056"/>
            <a:ext cx="536575" cy="396875"/>
            <a:chOff x="3456" y="2400"/>
            <a:chExt cx="338" cy="25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504" y="2640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3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chemeClr val="tx2"/>
                  </a:solidFill>
                </a:rPr>
                <a:t>dry</a:t>
              </a:r>
              <a:endParaRPr lang="en-US" alt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615573"/>
            <a:ext cx="2546012" cy="1909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2" y="1528550"/>
            <a:ext cx="3514946" cy="21683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8628" y="2601752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3.3 Degree of Saturation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33400" y="1556792"/>
            <a:ext cx="2526432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Saturated solution</a:t>
            </a:r>
          </a:p>
          <a:p>
            <a:pPr marL="0" indent="0" algn="just">
              <a:buNone/>
            </a:pPr>
            <a:endParaRPr lang="en-US" alt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alt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 holds as much solute as is possible at that temperature.</a:t>
            </a:r>
          </a:p>
          <a:p>
            <a:pPr algn="just">
              <a:buAutoNum type="arabicPeriod"/>
            </a:pPr>
            <a:endParaRPr lang="en-US" altLang="en-US" sz="17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alt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Undissolved solid remains in flask.</a:t>
            </a:r>
          </a:p>
          <a:p>
            <a:pPr algn="just">
              <a:buAutoNum type="arabicPeriod"/>
            </a:pPr>
            <a:endParaRPr lang="en-US" altLang="en-US" sz="17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alt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solute is in dynamic equilibrium with solid solute particles.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311860" y="1556792"/>
            <a:ext cx="25202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Unsaturated Solution</a:t>
            </a:r>
          </a:p>
          <a:p>
            <a:pPr marL="0" indent="0" algn="just">
              <a:buNone/>
            </a:pPr>
            <a:endParaRPr lang="en-US" alt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Less than the maximum amount of solute for that temperature is dissolved in the solvent.</a:t>
            </a:r>
          </a:p>
          <a:p>
            <a:pPr algn="just">
              <a:buAutoNum type="arabicPeriod"/>
            </a:pPr>
            <a:endParaRPr lang="en-US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No solid remains in flask.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6084168" y="1437900"/>
            <a:ext cx="2602632" cy="4583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</a:p>
          <a:p>
            <a:pPr marL="0" indent="0">
              <a:buNone/>
            </a:pPr>
            <a:endParaRPr lang="en-US" alt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 holds </a:t>
            </a:r>
            <a:r>
              <a:rPr lang="en-US" alt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solute than is normally possible at that temperature.</a:t>
            </a:r>
          </a:p>
          <a:p>
            <a:pPr>
              <a:buAutoNum type="arabicPeriod"/>
            </a:pPr>
            <a:endParaRPr lang="en-US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solutions are unstable; crystallization can often be stimulated by adding a “seed crystal” or scratching the side of the flask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9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  <p:bldP spid="1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3.4 Factors Affecting Solubility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0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3_T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>
            <a:fillRect/>
          </a:stretch>
        </p:blipFill>
        <p:spPr>
          <a:xfrm>
            <a:off x="445974" y="2204864"/>
            <a:ext cx="8032750" cy="3465512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5974" y="476672"/>
            <a:ext cx="8572500" cy="1571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“like dissolves like”: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Polar solvents dissolve polar substances.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Nonpolar solvents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dissolve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 substances.</a:t>
            </a:r>
          </a:p>
        </p:txBody>
      </p:sp>
    </p:spTree>
    <p:extLst>
      <p:ext uri="{BB962C8B-B14F-4D97-AF65-F5344CB8AC3E}">
        <p14:creationId xmlns:p14="http://schemas.microsoft.com/office/powerpoint/2010/main" val="23509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9821" y="1628800"/>
            <a:ext cx="8229600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of solution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between ideal and non ideal solution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88" y="436786"/>
            <a:ext cx="6984776" cy="300037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	</a:t>
            </a:r>
            <a:r>
              <a:rPr lang="en-US" altLang="en-US" sz="2600" dirty="0" smtClean="0">
                <a:solidFill>
                  <a:schemeClr val="tx2"/>
                </a:solidFill>
              </a:rPr>
              <a:t>The stronger the intermolecular attractions between solute and solvent, the more likely the solute will dissolve.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2224" y="5012345"/>
            <a:ext cx="845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chemeClr val="tx1"/>
                </a:solidFill>
              </a:rPr>
              <a:t>Example of alcohol in water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chemeClr val="tx1"/>
                </a:solidFill>
              </a:rPr>
              <a:t>	Intermolecular </a:t>
            </a:r>
            <a:r>
              <a:rPr lang="en-US" altLang="en-US" sz="2200" dirty="0">
                <a:solidFill>
                  <a:schemeClr val="tx1"/>
                </a:solidFill>
              </a:rPr>
              <a:t>forces </a:t>
            </a:r>
            <a:r>
              <a:rPr lang="en-US" altLang="en-US" sz="2200" dirty="0" smtClean="0">
                <a:solidFill>
                  <a:schemeClr val="tx1"/>
                </a:solidFill>
              </a:rPr>
              <a:t>: H-bonds</a:t>
            </a:r>
            <a:r>
              <a:rPr lang="en-US" altLang="en-US" sz="2200" dirty="0">
                <a:solidFill>
                  <a:schemeClr val="tx1"/>
                </a:solidFill>
              </a:rPr>
              <a:t>; </a:t>
            </a:r>
            <a:r>
              <a:rPr lang="en-US" altLang="en-US" sz="2200" dirty="0" smtClean="0">
                <a:solidFill>
                  <a:schemeClr val="tx1"/>
                </a:solidFill>
              </a:rPr>
              <a:t>ion dipole-dipole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980086" cy="1817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389369" cy="1730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4867" y="4040087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640482"/>
            <a:ext cx="4352925" cy="1276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b="1" u="sng" dirty="0" smtClean="0">
                <a:solidFill>
                  <a:schemeClr val="tx1"/>
                </a:solidFill>
              </a:rPr>
              <a:t>Vitamin A 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soluble in nonpolar compounds (fats).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2276872"/>
            <a:ext cx="4352925" cy="134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3" y="3619897"/>
            <a:ext cx="3347864" cy="1867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40" y="2276872"/>
            <a:ext cx="2260139" cy="1337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8241"/>
            <a:ext cx="2095500" cy="2181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3848" y="5831827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92080" y="755968"/>
            <a:ext cx="358848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u="sng" dirty="0"/>
              <a:t>Vitamin </a:t>
            </a:r>
            <a:r>
              <a:rPr lang="en-US" altLang="en-US" sz="2600" b="1" u="sng" dirty="0" smtClean="0"/>
              <a:t>C</a:t>
            </a:r>
          </a:p>
          <a:p>
            <a:r>
              <a:rPr lang="en-US" altLang="en-US" sz="2400" dirty="0" smtClean="0"/>
              <a:t>soluble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polar compound</a:t>
            </a:r>
          </a:p>
          <a:p>
            <a:r>
              <a:rPr lang="en-US" altLang="en-US" sz="2400" dirty="0"/>
              <a:t>(</a:t>
            </a:r>
            <a:r>
              <a:rPr lang="en-US" altLang="en-US" sz="2400" dirty="0" smtClean="0"/>
              <a:t>water).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9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5076056" y="1683743"/>
            <a:ext cx="3181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Water soluble or fat soluble?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7600"/>
            <a:ext cx="3842419" cy="2275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75" y="4144524"/>
            <a:ext cx="744855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775" y="5975277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14" y="3406653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068" y="5984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Vitamin B6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5150" y="364847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Vitamin 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170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 Solution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0135" y="1772816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Gas solubility in solution are depending on its molecular mass.</a:t>
            </a:r>
          </a:p>
          <a:p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400" i="1" dirty="0"/>
              <a:t>H</a:t>
            </a:r>
            <a:r>
              <a:rPr lang="en-US" altLang="en-US" sz="2400" i="1" dirty="0" smtClean="0"/>
              <a:t>igher gas molecular mass will have a stronger dispersion forces; thus it will forming </a:t>
            </a:r>
            <a:r>
              <a:rPr lang="en-US" altLang="en-US" sz="2400" i="1" dirty="0"/>
              <a:t>higher </a:t>
            </a:r>
            <a:r>
              <a:rPr lang="en-US" altLang="en-US" sz="2400" i="1" dirty="0" smtClean="0"/>
              <a:t>solubility in a </a:t>
            </a:r>
            <a:r>
              <a:rPr lang="en-US" altLang="en-US" sz="2400" i="1" dirty="0"/>
              <a:t>solution.</a:t>
            </a:r>
            <a:endParaRPr lang="en-US" altLang="en-US" sz="2400" i="1" dirty="0" smtClean="0"/>
          </a:p>
        </p:txBody>
      </p:sp>
      <p:pic>
        <p:nvPicPr>
          <p:cNvPr id="10" name="Picture 6" descr="13_T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"/>
          <a:stretch>
            <a:fillRect/>
          </a:stretch>
        </p:blipFill>
        <p:spPr>
          <a:xfrm>
            <a:off x="4524934" y="1887116"/>
            <a:ext cx="450294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828" y="620688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smtClean="0">
                <a:solidFill>
                  <a:schemeClr val="tx1"/>
                </a:solidFill>
              </a:rPr>
              <a:t>Solubility relationship with pressure</a:t>
            </a:r>
            <a:endParaRPr lang="en-US" alt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7731" y="1575003"/>
            <a:ext cx="3963407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Liquid and solid </a:t>
            </a:r>
            <a:r>
              <a:rPr lang="en-US" altLang="en-US" sz="2800" dirty="0" smtClean="0"/>
              <a:t>: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Its solubility in liquid does 	not change significantly 	with pressure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600" b="1" dirty="0" smtClean="0"/>
              <a:t>Gas :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	Its solubility in liquid is 	directly proportional to its 	pressure.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35" y="1484784"/>
            <a:ext cx="4371429" cy="429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2686" y="5831827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 Henry’s Law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6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18020"/>
            <a:ext cx="4267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alt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solubility of the gas;</a:t>
            </a:r>
          </a:p>
          <a:p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: Henry’s law constant;</a:t>
            </a:r>
          </a:p>
          <a:p>
            <a:r>
              <a:rPr lang="en-US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partial pressure of the gas.</a:t>
            </a:r>
            <a:endParaRPr lang="en-US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40598" y="1817428"/>
            <a:ext cx="3946202" cy="1938992"/>
          </a:xfrm>
          <a:prstGeom prst="rect">
            <a:avLst/>
          </a:prstGeom>
          <a:noFill/>
          <a:ln w="9525">
            <a:solidFill>
              <a:srgbClr val="C82E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States that, at a constant temperature, the amount of a gas that dissolves in a </a:t>
            </a:r>
            <a:r>
              <a:rPr lang="en-US" altLang="en-US" sz="2000" dirty="0" smtClean="0">
                <a:solidFill>
                  <a:schemeClr val="tx1"/>
                </a:solidFill>
              </a:rPr>
              <a:t>liquid </a:t>
            </a:r>
            <a:r>
              <a:rPr lang="en-US" altLang="en-US" sz="2000" dirty="0">
                <a:solidFill>
                  <a:schemeClr val="tx1"/>
                </a:solidFill>
              </a:rPr>
              <a:t>is directly proportional to the partial pressure of that gas in equilibrium with that </a:t>
            </a:r>
            <a:r>
              <a:rPr lang="en-US" altLang="en-US" sz="2000" dirty="0" smtClean="0">
                <a:solidFill>
                  <a:schemeClr val="tx1"/>
                </a:solidFill>
              </a:rPr>
              <a:t>liquid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46" y="4437112"/>
            <a:ext cx="7725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Henry’s constant, k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gas and constant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9174" y="5724079"/>
            <a:ext cx="584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Example : k </a:t>
            </a:r>
            <a:r>
              <a:rPr lang="en-US" altLang="en-US" sz="2000" dirty="0">
                <a:solidFill>
                  <a:schemeClr val="tx1"/>
                </a:solidFill>
              </a:rPr>
              <a:t>for N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 at </a:t>
            </a:r>
            <a:r>
              <a:rPr lang="en-US" altLang="en-US" sz="2000" dirty="0" smtClean="0">
                <a:solidFill>
                  <a:schemeClr val="tx1"/>
                </a:solidFill>
              </a:rPr>
              <a:t>25 °C = 6.8 </a:t>
            </a:r>
            <a:r>
              <a:rPr lang="en-US" altLang="en-US" sz="2000" dirty="0">
                <a:solidFill>
                  <a:schemeClr val="tx1"/>
                </a:solidFill>
              </a:rPr>
              <a:t>x 10</a:t>
            </a:r>
            <a:r>
              <a:rPr lang="en-US" altLang="en-US" sz="2000" baseline="30000" dirty="0">
                <a:solidFill>
                  <a:schemeClr val="tx1"/>
                </a:solidFill>
              </a:rPr>
              <a:t>-4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mol</a:t>
            </a:r>
            <a:r>
              <a:rPr lang="en-US" altLang="en-US" sz="2000" dirty="0" smtClean="0">
                <a:solidFill>
                  <a:schemeClr val="tx1"/>
                </a:solidFill>
              </a:rPr>
              <a:t>/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Latm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57813" y="2406998"/>
            <a:ext cx="3318643" cy="22461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solid (solute) in solvent: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Solubility increases with increasing temperature.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856" y="1504834"/>
            <a:ext cx="8610600" cy="1143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u="sng" cap="none" dirty="0">
                <a:solidFill>
                  <a:prstClr val="black"/>
                </a:solidFill>
                <a:ea typeface="+mn-ea"/>
                <a:cs typeface="+mn-cs"/>
              </a:rPr>
              <a:t>Solubility relationship with </a:t>
            </a:r>
            <a:r>
              <a:rPr lang="en-US" altLang="en-US" sz="2600" u="sng" cap="none" dirty="0" smtClean="0">
                <a:solidFill>
                  <a:prstClr val="black"/>
                </a:solidFill>
                <a:ea typeface="+mn-ea"/>
                <a:cs typeface="+mn-cs"/>
              </a:rPr>
              <a:t>temperature</a:t>
            </a:r>
            <a:endParaRPr lang="en-US" altLang="en-US" sz="2600" u="sng" cap="none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1" y="2113790"/>
            <a:ext cx="5054873" cy="393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084521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8" y="101455"/>
            <a:ext cx="8193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Solubility: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solute dissolve in solvent (g/L), (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or M)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Amount of solute can be also evaluate using mole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or M)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2373" y="348338"/>
            <a:ext cx="3379744" cy="408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solvents :</a:t>
            </a:r>
          </a:p>
          <a:p>
            <a:pPr>
              <a:lnSpc>
                <a:spcPct val="90000"/>
              </a:lnSpc>
            </a:pP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decreases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increasing temperature.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4900318" cy="458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5266449"/>
            <a:ext cx="362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3.6 Concentration of Solution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2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53612"/>
            <a:ext cx="8229600" cy="51437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properties of solution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ideal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744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Ways to express the concentration of solutions:</a:t>
            </a:r>
          </a:p>
          <a:p>
            <a:pPr algn="ctr">
              <a:buFontTx/>
              <a:buNone/>
            </a:pPr>
            <a:endParaRPr lang="en-US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Mass Percentage:</a:t>
            </a: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Parts per Million (ppm) and Parts per Billion (ppb):</a:t>
            </a: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71600" y="2852936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Mass % of A =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71726" y="2720590"/>
            <a:ext cx="2590800" cy="708025"/>
            <a:chOff x="1517" y="1840"/>
            <a:chExt cx="1632" cy="44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17" y="1840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mass of A in solution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total mass of solution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517" y="2059"/>
              <a:ext cx="1632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362526" y="281520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 100</a:t>
            </a:r>
            <a:endParaRPr lang="en-US" altLang="en-US" sz="20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71600" y="4399384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ppm =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71600" y="5445224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ppb =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051720" y="4305151"/>
            <a:ext cx="2590800" cy="708025"/>
            <a:chOff x="1517" y="1840"/>
            <a:chExt cx="1632" cy="446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517" y="1840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mass of A in solution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total mass of solution</a:t>
              </a: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517" y="2059"/>
              <a:ext cx="1632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79712" y="5301208"/>
            <a:ext cx="2590800" cy="708025"/>
            <a:chOff x="1517" y="1840"/>
            <a:chExt cx="1632" cy="446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517" y="1840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mass of A in solution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total mass of solution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517" y="2059"/>
              <a:ext cx="1632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642520" y="44053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 10</a:t>
            </a:r>
            <a:r>
              <a:rPr lang="en-US" altLang="en-US" sz="2000" baseline="30000" dirty="0">
                <a:sym typeface="Symbol" panose="05050102010706020507" pitchFamily="18" charset="2"/>
              </a:rPr>
              <a:t>6</a:t>
            </a:r>
            <a:endParaRPr lang="en-US" altLang="en-US" sz="20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602204" y="5436691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 </a:t>
            </a:r>
            <a:r>
              <a:rPr lang="en-US" altLang="en-US" sz="2000" dirty="0" smtClean="0"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ym typeface="Symbol" panose="05050102010706020507" pitchFamily="18" charset="2"/>
              </a:rPr>
              <a:t>9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3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4591" y="188640"/>
            <a:ext cx="8686800" cy="6336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Mole fraction:</a:t>
            </a: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dirty="0" smtClean="0"/>
              <a:t>	Mole fraction could be mole fraction of solute, or solvent</a:t>
            </a: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Molarity (M):</a:t>
            </a:r>
          </a:p>
          <a:p>
            <a:pPr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 smtClean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molarity change </a:t>
            </a:r>
            <a:r>
              <a:rPr lang="en-US" altLang="en-US" sz="2000" b="1" dirty="0"/>
              <a:t>with </a:t>
            </a:r>
            <a:r>
              <a:rPr lang="en-US" altLang="en-US" sz="2000" b="1" dirty="0" smtClean="0"/>
              <a:t>temperature change </a:t>
            </a:r>
            <a:r>
              <a:rPr lang="en-US" altLang="en-US" sz="2000" dirty="0" smtClean="0"/>
              <a:t>(because </a:t>
            </a:r>
            <a:r>
              <a:rPr lang="en-US" altLang="en-US" sz="2000" dirty="0"/>
              <a:t>volume is </a:t>
            </a:r>
            <a:r>
              <a:rPr lang="en-US" altLang="en-US" sz="2000" dirty="0" smtClean="0"/>
              <a:t>dependent on temperature) </a:t>
            </a:r>
            <a:endParaRPr lang="en-US" altLang="en-US" sz="2000" b="1" dirty="0"/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Molality (m):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 smtClean="0"/>
          </a:p>
          <a:p>
            <a:pPr>
              <a:buNone/>
            </a:pPr>
            <a:r>
              <a:rPr lang="en-US" altLang="en-US" sz="2000" dirty="0"/>
              <a:t>	</a:t>
            </a:r>
            <a:r>
              <a:rPr lang="en-US" altLang="en-US" sz="2000" b="1" dirty="0" smtClean="0"/>
              <a:t>molality is </a:t>
            </a:r>
            <a:r>
              <a:rPr lang="en-US" altLang="en-US" sz="2000" b="1" i="1" dirty="0"/>
              <a:t>not</a:t>
            </a:r>
            <a:r>
              <a:rPr lang="en-US" altLang="en-US" sz="2000" b="1" dirty="0"/>
              <a:t> temperature </a:t>
            </a:r>
            <a:r>
              <a:rPr lang="en-US" altLang="en-US" sz="2000" b="1" dirty="0" smtClean="0"/>
              <a:t>dependent </a:t>
            </a:r>
            <a:r>
              <a:rPr lang="en-US" altLang="en-US" sz="2000" smtClean="0"/>
              <a:t>(because </a:t>
            </a:r>
            <a:r>
              <a:rPr lang="en-US" altLang="en-US" sz="2000" dirty="0"/>
              <a:t>moles or mass is independent </a:t>
            </a:r>
            <a:r>
              <a:rPr lang="en-US" altLang="en-US" sz="2000"/>
              <a:t>with </a:t>
            </a:r>
            <a:r>
              <a:rPr lang="en-US" altLang="en-US" sz="2000" smtClean="0"/>
              <a:t>temperature)</a:t>
            </a:r>
            <a:endParaRPr lang="en-US" altLang="en-US" sz="2000" b="1" dirty="0"/>
          </a:p>
          <a:p>
            <a:pPr>
              <a:buFontTx/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22191" y="560165"/>
            <a:ext cx="5347413" cy="708025"/>
            <a:chOff x="-2188" y="1789"/>
            <a:chExt cx="5752" cy="446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-1468" y="1789"/>
              <a:ext cx="5032" cy="446"/>
              <a:chOff x="-1468" y="1789"/>
              <a:chExt cx="5032" cy="446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-1468" y="1789"/>
                <a:ext cx="50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moles of A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total moles in </a:t>
                </a:r>
                <a:r>
                  <a:rPr lang="en-US" altLang="en-US" sz="2000" dirty="0" smtClean="0"/>
                  <a:t>solution (solute + solvent)</a:t>
                </a:r>
                <a:endParaRPr lang="en-US" altLang="en-US" sz="2000" dirty="0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-1390" y="1991"/>
                <a:ext cx="4822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2188" y="1904"/>
              <a:ext cx="19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X</a:t>
              </a:r>
              <a:r>
                <a:rPr lang="en-US" altLang="en-US" sz="2000" baseline="-25000" dirty="0"/>
                <a:t>A</a:t>
              </a:r>
              <a:r>
                <a:rPr lang="en-US" altLang="en-US" sz="2000" dirty="0"/>
                <a:t> </a:t>
              </a:r>
              <a:r>
                <a:rPr lang="en-US" altLang="en-US" sz="2000" dirty="0" smtClean="0"/>
                <a:t>=                       </a:t>
              </a:r>
              <a:endParaRPr lang="en-US" altLang="en-US" sz="2000" i="1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22191" y="2720975"/>
            <a:ext cx="2445936" cy="708025"/>
            <a:chOff x="-2188" y="1805"/>
            <a:chExt cx="2631" cy="446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-1623" y="1805"/>
              <a:ext cx="2066" cy="446"/>
              <a:chOff x="-1623" y="1805"/>
              <a:chExt cx="2066" cy="446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-1623" y="1805"/>
                <a:ext cx="206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err="1" smtClean="0"/>
                  <a:t>mol</a:t>
                </a:r>
                <a:r>
                  <a:rPr lang="en-US" altLang="en-US" sz="2000" dirty="0" smtClean="0"/>
                  <a:t> of solute </a:t>
                </a:r>
                <a:r>
                  <a:rPr lang="en-US" altLang="en-US" sz="2000" dirty="0"/>
                  <a:t>A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/>
                  <a:t>L of solution</a:t>
                </a:r>
                <a:endParaRPr lang="en-US" altLang="en-US" sz="2000" dirty="0"/>
              </a:p>
            </p:txBody>
          </p:sp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-1363" y="2023"/>
                <a:ext cx="1380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-2188" y="1904"/>
              <a:ext cx="19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 smtClean="0"/>
                <a:t>M</a:t>
              </a:r>
              <a:r>
                <a:rPr lang="en-US" altLang="en-US" sz="2000" dirty="0" smtClean="0"/>
                <a:t> =                      </a:t>
              </a:r>
              <a:endParaRPr lang="en-US" altLang="en-US" sz="2000" i="1" dirty="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207658" y="4881215"/>
            <a:ext cx="2445936" cy="708025"/>
            <a:chOff x="-2188" y="1805"/>
            <a:chExt cx="2631" cy="446"/>
          </a:xfrm>
        </p:grpSpPr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-1623" y="1805"/>
              <a:ext cx="2066" cy="446"/>
              <a:chOff x="-1623" y="1805"/>
              <a:chExt cx="2066" cy="446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-1623" y="1805"/>
                <a:ext cx="206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err="1" smtClean="0"/>
                  <a:t>mol</a:t>
                </a:r>
                <a:r>
                  <a:rPr lang="en-US" altLang="en-US" sz="2000" dirty="0" smtClean="0"/>
                  <a:t> of solute </a:t>
                </a:r>
                <a:r>
                  <a:rPr lang="en-US" altLang="en-US" sz="2000" dirty="0"/>
                  <a:t>A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/>
                  <a:t>kg of solvent</a:t>
                </a:r>
                <a:endParaRPr lang="en-US" altLang="en-US" sz="2000" dirty="0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-1363" y="2023"/>
                <a:ext cx="1380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-2188" y="1904"/>
              <a:ext cx="19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 smtClean="0"/>
                <a:t>m</a:t>
              </a:r>
              <a:r>
                <a:rPr lang="en-US" altLang="en-US" sz="2000" dirty="0" smtClean="0"/>
                <a:t> =                      </a:t>
              </a:r>
              <a:endParaRPr lang="en-US" alt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2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17901" cy="45454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dissolution process gone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</a:p>
          <a:p>
            <a:pPr marL="0" indent="0" algn="just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energy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gas in solution is being expressed by Henry’s law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depending on temperature and pressure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1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Type of Solution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Energy Changes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Degree of Saturation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Solubility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Henry’s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0" indent="0">
              <a:buNone/>
            </a:pP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marL="0" indent="0">
              <a:buNone/>
            </a:pP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5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3.1 Type of Solution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2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two or more pure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 are mixed to form a homogeneous mixture.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Evenly dispersion of solute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63284"/>
              </p:ext>
            </p:extLst>
          </p:nvPr>
        </p:nvGraphicFramePr>
        <p:xfrm>
          <a:off x="971600" y="2852936"/>
          <a:ext cx="71287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of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of solvent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of solute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Oxygen in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Alcohol</a:t>
                      </a:r>
                      <a:r>
                        <a:rPr lang="en-US" baseline="0" dirty="0" smtClean="0"/>
                        <a:t> in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Salt in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Hydrogen</a:t>
                      </a:r>
                      <a:r>
                        <a:rPr lang="en-US" baseline="0" dirty="0" smtClean="0"/>
                        <a:t> in palladium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Mercury  in silver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Silver in gold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forming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28800"/>
            <a:ext cx="5626968" cy="431802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Solvent molecules attracted to surface ions</a:t>
            </a:r>
            <a:r>
              <a:rPr lang="en-US" altLang="en-US" sz="1800" dirty="0" smtClean="0"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ions are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solvated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(surrounded by solvent).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2.   Each </a:t>
            </a:r>
            <a:r>
              <a:rPr lang="en-US" altLang="en-US" sz="1800" dirty="0">
                <a:latin typeface="Arial" panose="020B0604020202020204" pitchFamily="34" charset="0"/>
              </a:rPr>
              <a:t>ion is surrounded by solvent molecules</a:t>
            </a:r>
            <a:r>
              <a:rPr lang="en-US" altLang="en-US" sz="1800" dirty="0" smtClean="0"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ions are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hydrated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(if the solvent is water).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3.  Enthalpy will changes </a:t>
            </a:r>
            <a:r>
              <a:rPr lang="en-US" altLang="en-US" sz="1800" dirty="0">
                <a:latin typeface="Arial" panose="020B0604020202020204" pitchFamily="34" charset="0"/>
              </a:rPr>
              <a:t>with each </a:t>
            </a:r>
            <a:r>
              <a:rPr lang="en-US" altLang="en-US" sz="1800" dirty="0" smtClean="0">
                <a:latin typeface="Arial" panose="020B0604020202020204" pitchFamily="34" charset="0"/>
              </a:rPr>
              <a:t>interactions either 	broken </a:t>
            </a:r>
            <a:r>
              <a:rPr lang="en-US" altLang="en-US" sz="1800" dirty="0">
                <a:latin typeface="Arial" panose="020B0604020202020204" pitchFamily="34" charset="0"/>
              </a:rPr>
              <a:t>or </a:t>
            </a:r>
            <a:r>
              <a:rPr lang="en-US" altLang="en-US" sz="1800" dirty="0" smtClean="0">
                <a:latin typeface="Arial" panose="020B0604020202020204" pitchFamily="34" charset="0"/>
              </a:rPr>
              <a:t>forming bond/ion interaction.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	intermolecular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force here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	is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ion-dipole.</a:t>
            </a:r>
            <a:endParaRPr lang="en-US" altLang="en-US" sz="1800" dirty="0" smtClean="0"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61457"/>
            <a:ext cx="259228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0212" y="449756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Wikimedia Commons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60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976664" cy="6003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5874466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Wikimedia Commons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755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3.2 Energy Changes in Solution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92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937</Words>
  <Application>Microsoft Office PowerPoint</Application>
  <PresentationFormat>On-screen Show (4:3)</PresentationFormat>
  <Paragraphs>252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Office Theme</vt:lpstr>
      <vt:lpstr>BSK1133 PHYSICAL CHEMISTRY  CHAPTER 3 IDEAL AND NON IDEAL SOLUTION (PART A)</vt:lpstr>
      <vt:lpstr>Description</vt:lpstr>
      <vt:lpstr>Description</vt:lpstr>
      <vt:lpstr>Contents</vt:lpstr>
      <vt:lpstr>PowerPoint Presentation</vt:lpstr>
      <vt:lpstr>Solution</vt:lpstr>
      <vt:lpstr>Process of forming a solution</vt:lpstr>
      <vt:lpstr>PowerPoint Presentation</vt:lpstr>
      <vt:lpstr>PowerPoint Presentation</vt:lpstr>
      <vt:lpstr>PowerPoint Presentation</vt:lpstr>
      <vt:lpstr>Enthalpy changes during dissolution</vt:lpstr>
      <vt:lpstr>PowerPoint Presentation</vt:lpstr>
      <vt:lpstr>endothermic processes sometimes CAN occur spontaneously.   why?</vt:lpstr>
      <vt:lpstr>Entropy changes during dissolution</vt:lpstr>
      <vt:lpstr>Dissolution vs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in Solution</vt:lpstr>
      <vt:lpstr>PowerPoint Presentation</vt:lpstr>
      <vt:lpstr>PowerPoint Presentation</vt:lpstr>
      <vt:lpstr>PowerPoint Presentation</vt:lpstr>
      <vt:lpstr>Solubility relationship with temperature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331</cp:revision>
  <cp:lastPrinted>2017-07-24T03:54:17Z</cp:lastPrinted>
  <dcterms:created xsi:type="dcterms:W3CDTF">2016-03-03T08:04:10Z</dcterms:created>
  <dcterms:modified xsi:type="dcterms:W3CDTF">2017-09-09T12:17:06Z</dcterms:modified>
</cp:coreProperties>
</file>