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
  </p:notesMasterIdLst>
  <p:handoutMasterIdLst>
    <p:handoutMasterId r:id="rId6"/>
  </p:handoutMasterIdLst>
  <p:sldIdLst>
    <p:sldId id="363" r:id="rId2"/>
    <p:sldId id="364" r:id="rId3"/>
    <p:sldId id="365" r:id="rId4"/>
  </p:sldIdLst>
  <p:sldSz cx="9144000" cy="6858000" type="screen4x3"/>
  <p:notesSz cx="6797675" cy="9926638"/>
  <p:custDataLst>
    <p:tags r:id="rId7"/>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009999"/>
    <a:srgbClr val="00AFA7"/>
    <a:srgbClr val="CCFFFF"/>
    <a:srgbClr val="00FFCC"/>
    <a:srgbClr val="99FFCC"/>
    <a:srgbClr val="33CCCC"/>
    <a:srgbClr val="006699"/>
    <a:srgbClr val="336699"/>
    <a:srgbClr val="3366CC"/>
    <a:srgbClr val="0033CC"/>
  </p:clrMru>
  <p:extLst>
    <p:ext uri="{E76CE94A-603C-4142-B9EB-6D1370010A27}">
      <p14:discardImageEditData xmlns="" xmlns:p14="http://schemas.microsoft.com/office/powerpoint/2010/main" val="0"/>
    </p:ext>
    <p:ext uri="{D31A062A-798A-4329-ABDD-BBA856620510}">
      <p14:defaultImageDpi xmlns=""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361" autoAdjust="0"/>
    <p:restoredTop sz="97431"/>
  </p:normalViewPr>
  <p:slideViewPr>
    <p:cSldViewPr snapToObjects="1">
      <p:cViewPr varScale="1">
        <p:scale>
          <a:sx n="75" d="100"/>
          <a:sy n="75" d="100"/>
        </p:scale>
        <p:origin x="-1368"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tags" Target="tags/tag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FE9C86C0-41C2-A64F-A5D3-65308364D734}" type="datetimeFigureOut">
              <a:rPr lang="en-US" smtClean="0"/>
              <a:pPr/>
              <a:t>8/27/2017</a:t>
            </a:fld>
            <a:endParaRPr lang="en-US"/>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C8377671-060F-9C43-AB6A-16DB37710E09}" type="slidenum">
              <a:rPr lang="en-US" smtClean="0"/>
              <a:pPr/>
              <a:t>&lt;#&gt;</a:t>
            </a:fld>
            <a:endParaRPr lang="en-US"/>
          </a:p>
        </p:txBody>
      </p:sp>
    </p:spTree>
    <p:extLst>
      <p:ext uri="{BB962C8B-B14F-4D97-AF65-F5344CB8AC3E}">
        <p14:creationId xmlns="" xmlns:p14="http://schemas.microsoft.com/office/powerpoint/2010/main" val="3753216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42FF5C8C-4E0A-4340-A20C-AFF94B550D4C}" type="datetimeFigureOut">
              <a:rPr/>
              <a:pPr/>
              <a:t>8/9/2017</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E94A1761-9BDC-1847-AEC4-8F8E20EE702D}" type="slidenum">
              <a:rPr/>
              <a:pPr/>
              <a:t>&lt;#&gt;</a:t>
            </a:fld>
            <a:endParaRPr lang="en-US"/>
          </a:p>
        </p:txBody>
      </p:sp>
    </p:spTree>
    <p:extLst>
      <p:ext uri="{BB962C8B-B14F-4D97-AF65-F5344CB8AC3E}">
        <p14:creationId xmlns="" xmlns:p14="http://schemas.microsoft.com/office/powerpoint/2010/main" val="423361766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stretch>
            <a:fillRect/>
          </a:stretch>
        </p:blipFill>
        <p:spPr>
          <a:xfrm>
            <a:off x="0" y="1487487"/>
            <a:ext cx="9144000" cy="4225925"/>
          </a:xfrm>
          <a:prstGeom prst="rect">
            <a:avLst/>
          </a:prstGeom>
        </p:spPr>
      </p:pic>
      <p:sp>
        <p:nvSpPr>
          <p:cNvPr id="2" name="Title 1"/>
          <p:cNvSpPr>
            <a:spLocks noGrp="1"/>
          </p:cNvSpPr>
          <p:nvPr>
            <p:ph type="ctrTitle"/>
          </p:nvPr>
        </p:nvSpPr>
        <p:spPr>
          <a:xfrm>
            <a:off x="685800" y="2130425"/>
            <a:ext cx="7772400" cy="1470025"/>
          </a:xfrm>
        </p:spPr>
        <p:txBody>
          <a:bodyPr>
            <a:normAutofit/>
          </a:bodyPr>
          <a:lstStyle>
            <a:lvl1pPr>
              <a:defRPr sz="4000">
                <a:solidFill>
                  <a:schemeClr val="bg1"/>
                </a:solidFill>
                <a:latin typeface="Helvetica" panose="020B0604020202020204" pitchFamily="34" charset="0"/>
                <a:cs typeface="Helvetica" panose="020B0604020202020204"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2800">
                <a:solidFill>
                  <a:schemeClr val="bg1"/>
                </a:solidFill>
                <a:latin typeface="Helvetica" panose="020B0604020202020204" pitchFamily="34" charset="0"/>
                <a:cs typeface="Helvetica"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 xmlns:p14="http://schemas.microsoft.com/office/powerpoint/2010/main" val="120325061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FEAAC8-B8D1-874E-AA70-8B4502729C1D}" type="datetimeFigureOut">
              <a:rPr lang="en-US" smtClean="0"/>
              <a:pPr/>
              <a:t>8/27/2017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E8A7FD-37DA-964E-82C7-C288E5A21FC0}" type="slidenum">
              <a:rPr lang="en-US" smtClean="0"/>
              <a:pPr/>
              <a:t>&lt;#&gt;</a:t>
            </a:fld>
            <a:endParaRPr lang="en-US"/>
          </a:p>
        </p:txBody>
      </p:sp>
    </p:spTree>
    <p:extLst>
      <p:ext uri="{BB962C8B-B14F-4D97-AF65-F5344CB8AC3E}">
        <p14:creationId xmlns="" xmlns:p14="http://schemas.microsoft.com/office/powerpoint/2010/main" val="2894245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FEAAC8-B8D1-874E-AA70-8B4502729C1D}" type="datetimeFigureOut">
              <a:rPr lang="en-US" smtClean="0"/>
              <a:pPr/>
              <a:t>8/27/2017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E8A7FD-37DA-964E-82C7-C288E5A21FC0}" type="slidenum">
              <a:rPr lang="en-US" smtClean="0"/>
              <a:pPr/>
              <a:t>&lt;#&gt;</a:t>
            </a:fld>
            <a:endParaRPr lang="en-US"/>
          </a:p>
        </p:txBody>
      </p:sp>
    </p:spTree>
    <p:extLst>
      <p:ext uri="{BB962C8B-B14F-4D97-AF65-F5344CB8AC3E}">
        <p14:creationId xmlns="" xmlns:p14="http://schemas.microsoft.com/office/powerpoint/2010/main" val="18462987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stretch>
            <a:fillRect/>
          </a:stretch>
        </p:blipFill>
        <p:spPr>
          <a:xfrm>
            <a:off x="457200" y="274638"/>
            <a:ext cx="8229600" cy="1142999"/>
          </a:xfrm>
          <a:prstGeom prst="rect">
            <a:avLst/>
          </a:prstGeom>
        </p:spPr>
      </p:pic>
      <p:sp>
        <p:nvSpPr>
          <p:cNvPr id="2" name="Title 1"/>
          <p:cNvSpPr>
            <a:spLocks noGrp="1"/>
          </p:cNvSpPr>
          <p:nvPr>
            <p:ph type="title"/>
          </p:nvPr>
        </p:nvSpPr>
        <p:spPr/>
        <p:txBody>
          <a:bodyPr>
            <a:normAutofit/>
          </a:bodyPr>
          <a:lstStyle>
            <a:lvl1pPr>
              <a:defRPr sz="3200">
                <a:solidFill>
                  <a:schemeClr val="bg1"/>
                </a:solidFill>
                <a:latin typeface="Helvetica" panose="020B0604020202020204" pitchFamily="34" charset="0"/>
                <a:cs typeface="Helvetica" panose="020B060402020202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FEAAC8-B8D1-874E-AA70-8B4502729C1D}" type="datetimeFigureOut">
              <a:rPr lang="en-US" smtClean="0"/>
              <a:pPr/>
              <a:t>8/27/2017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E8A7FD-37DA-964E-82C7-C288E5A21FC0}" type="slidenum">
              <a:rPr lang="en-US" smtClean="0"/>
              <a:pPr/>
              <a:t>&lt;#&gt;</a:t>
            </a:fld>
            <a:endParaRPr lang="en-US"/>
          </a:p>
        </p:txBody>
      </p:sp>
    </p:spTree>
    <p:extLst>
      <p:ext uri="{BB962C8B-B14F-4D97-AF65-F5344CB8AC3E}">
        <p14:creationId xmlns="" xmlns:p14="http://schemas.microsoft.com/office/powerpoint/2010/main" val="291375457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1FEAAC8-B8D1-874E-AA70-8B4502729C1D}" type="datetimeFigureOut">
              <a:rPr lang="en-US" smtClean="0"/>
              <a:pPr/>
              <a:t>8/27/2017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E8A7FD-37DA-964E-82C7-C288E5A21FC0}" type="slidenum">
              <a:rPr lang="en-US" smtClean="0"/>
              <a:pPr/>
              <a:t>&lt;#&gt;</a:t>
            </a:fld>
            <a:endParaRPr lang="en-US"/>
          </a:p>
        </p:txBody>
      </p:sp>
    </p:spTree>
    <p:extLst>
      <p:ext uri="{BB962C8B-B14F-4D97-AF65-F5344CB8AC3E}">
        <p14:creationId xmlns="" xmlns:p14="http://schemas.microsoft.com/office/powerpoint/2010/main" val="344955784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1FEAAC8-B8D1-874E-AA70-8B4502729C1D}" type="datetimeFigureOut">
              <a:rPr lang="en-US" smtClean="0"/>
              <a:pPr/>
              <a:t>8/27/2017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E8A7FD-37DA-964E-82C7-C288E5A21FC0}" type="slidenum">
              <a:rPr lang="en-US" smtClean="0"/>
              <a:pPr/>
              <a:t>&lt;#&gt;</a:t>
            </a:fld>
            <a:endParaRPr lang="en-US"/>
          </a:p>
        </p:txBody>
      </p:sp>
    </p:spTree>
    <p:extLst>
      <p:ext uri="{BB962C8B-B14F-4D97-AF65-F5344CB8AC3E}">
        <p14:creationId xmlns="" xmlns:p14="http://schemas.microsoft.com/office/powerpoint/2010/main" val="8303409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1FEAAC8-B8D1-874E-AA70-8B4502729C1D}" type="datetimeFigureOut">
              <a:rPr lang="en-US" smtClean="0"/>
              <a:pPr/>
              <a:t>8/27/2017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E8A7FD-37DA-964E-82C7-C288E5A21FC0}" type="slidenum">
              <a:rPr lang="en-US" smtClean="0"/>
              <a:pPr/>
              <a:t>&lt;#&gt;</a:t>
            </a:fld>
            <a:endParaRPr lang="en-US"/>
          </a:p>
        </p:txBody>
      </p:sp>
    </p:spTree>
    <p:extLst>
      <p:ext uri="{BB962C8B-B14F-4D97-AF65-F5344CB8AC3E}">
        <p14:creationId xmlns="" xmlns:p14="http://schemas.microsoft.com/office/powerpoint/2010/main" val="755737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1FEAAC8-B8D1-874E-AA70-8B4502729C1D}" type="datetimeFigureOut">
              <a:rPr lang="en-US" smtClean="0"/>
              <a:pPr/>
              <a:t>8/27/2017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E8A7FD-37DA-964E-82C7-C288E5A21FC0}" type="slidenum">
              <a:rPr lang="en-US" smtClean="0"/>
              <a:pPr/>
              <a:t>&lt;#&gt;</a:t>
            </a:fld>
            <a:endParaRPr lang="en-US"/>
          </a:p>
        </p:txBody>
      </p:sp>
    </p:spTree>
    <p:extLst>
      <p:ext uri="{BB962C8B-B14F-4D97-AF65-F5344CB8AC3E}">
        <p14:creationId xmlns="" xmlns:p14="http://schemas.microsoft.com/office/powerpoint/2010/main" val="380840592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FEAAC8-B8D1-874E-AA70-8B4502729C1D}" type="datetimeFigureOut">
              <a:rPr lang="en-US" smtClean="0"/>
              <a:pPr/>
              <a:t>8/27/2017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E8A7FD-37DA-964E-82C7-C288E5A21FC0}" type="slidenum">
              <a:rPr lang="en-US" smtClean="0"/>
              <a:pPr/>
              <a:t>&lt;#&gt;</a:t>
            </a:fld>
            <a:endParaRPr lang="en-US"/>
          </a:p>
        </p:txBody>
      </p:sp>
    </p:spTree>
    <p:extLst>
      <p:ext uri="{BB962C8B-B14F-4D97-AF65-F5344CB8AC3E}">
        <p14:creationId xmlns="" xmlns:p14="http://schemas.microsoft.com/office/powerpoint/2010/main" val="425739472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FEAAC8-B8D1-874E-AA70-8B4502729C1D}" type="datetimeFigureOut">
              <a:rPr lang="en-US" smtClean="0"/>
              <a:pPr/>
              <a:t>8/27/2017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E8A7FD-37DA-964E-82C7-C288E5A21FC0}" type="slidenum">
              <a:rPr lang="en-US" smtClean="0"/>
              <a:pPr/>
              <a:t>&lt;#&gt;</a:t>
            </a:fld>
            <a:endParaRPr lang="en-US"/>
          </a:p>
        </p:txBody>
      </p:sp>
    </p:spTree>
    <p:extLst>
      <p:ext uri="{BB962C8B-B14F-4D97-AF65-F5344CB8AC3E}">
        <p14:creationId xmlns="" xmlns:p14="http://schemas.microsoft.com/office/powerpoint/2010/main" val="165265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FEAAC8-B8D1-874E-AA70-8B4502729C1D}" type="datetimeFigureOut">
              <a:rPr lang="en-US" smtClean="0"/>
              <a:pPr/>
              <a:t>8/27/2017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E8A7FD-37DA-964E-82C7-C288E5A21FC0}" type="slidenum">
              <a:rPr lang="en-US" smtClean="0"/>
              <a:pPr/>
              <a:t>&lt;#&gt;</a:t>
            </a:fld>
            <a:endParaRPr lang="en-US"/>
          </a:p>
        </p:txBody>
      </p:sp>
    </p:spTree>
    <p:extLst>
      <p:ext uri="{BB962C8B-B14F-4D97-AF65-F5344CB8AC3E}">
        <p14:creationId xmlns="" xmlns:p14="http://schemas.microsoft.com/office/powerpoint/2010/main" val="11857566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FEAAC8-B8D1-874E-AA70-8B4502729C1D}" type="datetimeFigureOut">
              <a:rPr lang="en-US" smtClean="0"/>
              <a:pPr/>
              <a:t>8/27/2017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E8A7FD-37DA-964E-82C7-C288E5A21FC0}" type="slidenum">
              <a:rPr lang="en-US" smtClean="0"/>
              <a:pPr/>
              <a:t>&lt;#&gt;</a:t>
            </a:fld>
            <a:endParaRPr lang="en-US"/>
          </a:p>
        </p:txBody>
      </p:sp>
    </p:spTree>
    <p:extLst>
      <p:ext uri="{BB962C8B-B14F-4D97-AF65-F5344CB8AC3E}">
        <p14:creationId xmlns="" xmlns:p14="http://schemas.microsoft.com/office/powerpoint/2010/main" val="2047996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fontScale="90000"/>
          </a:bodyPr>
          <a:lstStyle/>
          <a:p>
            <a:r>
              <a:rPr lang="en-GB" b="1" dirty="0" smtClean="0">
                <a:effectLst>
                  <a:outerShdw blurRad="38100" dist="38100" dir="2700000" algn="tl">
                    <a:srgbClr val="000000">
                      <a:alpha val="43137"/>
                    </a:srgbClr>
                  </a:outerShdw>
                </a:effectLst>
              </a:rPr>
              <a:t>Power Plant Technology</a:t>
            </a:r>
            <a:br>
              <a:rPr lang="en-GB" b="1" dirty="0" smtClean="0">
                <a:effectLst>
                  <a:outerShdw blurRad="38100" dist="38100" dir="2700000" algn="tl">
                    <a:srgbClr val="000000">
                      <a:alpha val="43137"/>
                    </a:srgbClr>
                  </a:outerShdw>
                </a:effectLst>
              </a:rPr>
            </a:br>
            <a:r>
              <a:rPr lang="en-GB" b="1" dirty="0">
                <a:effectLst>
                  <a:outerShdw blurRad="38100" dist="38100" dir="2700000" algn="tl">
                    <a:srgbClr val="000000">
                      <a:alpha val="43137"/>
                    </a:srgbClr>
                  </a:outerShdw>
                </a:effectLst>
              </a:rPr>
              <a:t/>
            </a:r>
            <a:br>
              <a:rPr lang="en-GB" b="1" dirty="0">
                <a:effectLst>
                  <a:outerShdw blurRad="38100" dist="38100" dir="2700000" algn="tl">
                    <a:srgbClr val="000000">
                      <a:alpha val="43137"/>
                    </a:srgbClr>
                  </a:outerShdw>
                </a:effectLst>
              </a:rPr>
            </a:br>
            <a:r>
              <a:rPr lang="en-GB" b="1" dirty="0" smtClean="0">
                <a:effectLst>
                  <a:outerShdw blurRad="38100" dist="38100" dir="2700000" algn="tl">
                    <a:srgbClr val="000000">
                      <a:alpha val="43137"/>
                    </a:srgbClr>
                  </a:outerShdw>
                </a:effectLst>
              </a:rPr>
              <a:t>Course Information</a:t>
            </a:r>
            <a:endParaRPr lang="en-GB" b="1" dirty="0">
              <a:effectLst>
                <a:outerShdw blurRad="38100" dist="38100" dir="2700000" algn="tl">
                  <a:srgbClr val="000000">
                    <a:alpha val="43137"/>
                  </a:srgbClr>
                </a:outerShdw>
              </a:effectLst>
            </a:endParaRPr>
          </a:p>
        </p:txBody>
      </p:sp>
      <p:sp>
        <p:nvSpPr>
          <p:cNvPr id="5" name="Subtitle 4"/>
          <p:cNvSpPr>
            <a:spLocks noGrp="1"/>
          </p:cNvSpPr>
          <p:nvPr>
            <p:ph type="subTitle" idx="1"/>
          </p:nvPr>
        </p:nvSpPr>
        <p:spPr/>
        <p:txBody>
          <a:bodyPr>
            <a:normAutofit fontScale="85000" lnSpcReduction="20000"/>
          </a:bodyPr>
          <a:lstStyle/>
          <a:p>
            <a:endParaRPr lang="en-GB" b="1" dirty="0" smtClean="0">
              <a:effectLst>
                <a:outerShdw blurRad="38100" dist="38100" dir="2700000" algn="tl">
                  <a:srgbClr val="000000">
                    <a:alpha val="43137"/>
                  </a:srgbClr>
                </a:outerShdw>
              </a:effectLst>
            </a:endParaRPr>
          </a:p>
          <a:p>
            <a:r>
              <a:rPr lang="en-GB" b="1" dirty="0" smtClean="0">
                <a:effectLst>
                  <a:outerShdw blurRad="38100" dist="38100" dir="2700000" algn="tl">
                    <a:srgbClr val="000000">
                      <a:alpha val="43137"/>
                    </a:srgbClr>
                  </a:outerShdw>
                </a:effectLst>
              </a:rPr>
              <a:t>by</a:t>
            </a:r>
          </a:p>
          <a:p>
            <a:r>
              <a:rPr lang="en-GB" b="1" dirty="0" smtClean="0">
                <a:effectLst>
                  <a:outerShdw blurRad="38100" dist="38100" dir="2700000" algn="tl">
                    <a:srgbClr val="000000">
                      <a:alpha val="43137"/>
                    </a:srgbClr>
                  </a:outerShdw>
                </a:effectLst>
              </a:rPr>
              <a:t>Mohamad Firdaus Basrawi, Dr. (Eng)</a:t>
            </a:r>
            <a:br>
              <a:rPr lang="en-GB" b="1" dirty="0" smtClean="0">
                <a:effectLst>
                  <a:outerShdw blurRad="38100" dist="38100" dir="2700000" algn="tl">
                    <a:srgbClr val="000000">
                      <a:alpha val="43137"/>
                    </a:srgbClr>
                  </a:outerShdw>
                </a:effectLst>
              </a:rPr>
            </a:br>
            <a:r>
              <a:rPr lang="en-GB" b="1" dirty="0" smtClean="0">
                <a:effectLst>
                  <a:outerShdw blurRad="38100" dist="38100" dir="2700000" algn="tl">
                    <a:srgbClr val="000000">
                      <a:alpha val="43137"/>
                    </a:srgbClr>
                  </a:outerShdw>
                </a:effectLst>
              </a:rPr>
              <a:t>Mechanical Engineering Faculty</a:t>
            </a:r>
            <a:br>
              <a:rPr lang="en-GB" b="1" dirty="0" smtClean="0">
                <a:effectLst>
                  <a:outerShdw blurRad="38100" dist="38100" dir="2700000" algn="tl">
                    <a:srgbClr val="000000">
                      <a:alpha val="43137"/>
                    </a:srgbClr>
                  </a:outerShdw>
                </a:effectLst>
              </a:rPr>
            </a:br>
            <a:r>
              <a:rPr lang="en-GB" b="1" dirty="0" smtClean="0">
                <a:effectLst>
                  <a:outerShdw blurRad="38100" dist="38100" dir="2700000" algn="tl">
                    <a:srgbClr val="000000">
                      <a:alpha val="43137"/>
                    </a:srgbClr>
                  </a:outerShdw>
                </a:effectLst>
              </a:rPr>
              <a:t>mfirdausb@ump.edu.my</a:t>
            </a:r>
          </a:p>
          <a:p>
            <a:endParaRPr lang="en-GB" b="1" dirty="0">
              <a:effectLst>
                <a:outerShdw blurRad="38100" dist="38100" dir="2700000" algn="tl">
                  <a:srgbClr val="000000">
                    <a:alpha val="43137"/>
                  </a:srgbClr>
                </a:outerShdw>
              </a:effectLst>
            </a:endParaRPr>
          </a:p>
        </p:txBody>
      </p:sp>
      <p:pic>
        <p:nvPicPr>
          <p:cNvPr id="52226" name="Picture 2" descr="Image result for CC non-commercial"/>
          <p:cNvPicPr>
            <a:picLocks noChangeAspect="1" noChangeArrowheads="1"/>
          </p:cNvPicPr>
          <p:nvPr/>
        </p:nvPicPr>
        <p:blipFill>
          <a:blip r:embed="rId2"/>
          <a:srcRect/>
          <a:stretch>
            <a:fillRect/>
          </a:stretch>
        </p:blipFill>
        <p:spPr bwMode="auto">
          <a:xfrm>
            <a:off x="7020272" y="5710030"/>
            <a:ext cx="2123727" cy="743305"/>
          </a:xfrm>
          <a:prstGeom prst="rect">
            <a:avLst/>
          </a:prstGeom>
          <a:noFill/>
        </p:spPr>
      </p:pic>
    </p:spTree>
    <p:extLst>
      <p:ext uri="{BB962C8B-B14F-4D97-AF65-F5344CB8AC3E}">
        <p14:creationId xmlns:p14="http://schemas.microsoft.com/office/powerpoint/2010/main" xmlns="" val="5475315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 2"/>
          <p:cNvSpPr>
            <a:spLocks noGrp="1"/>
          </p:cNvSpPr>
          <p:nvPr>
            <p:ph type="body" idx="1"/>
          </p:nvPr>
        </p:nvSpPr>
        <p:spPr/>
        <p:txBody>
          <a:bodyPr/>
          <a:lstStyle/>
          <a:p>
            <a:endParaRPr lang="en-US"/>
          </a:p>
        </p:txBody>
      </p:sp>
      <p:graphicFrame>
        <p:nvGraphicFramePr>
          <p:cNvPr id="5" name="表 4"/>
          <p:cNvGraphicFramePr>
            <a:graphicFrameLocks noGrp="1"/>
          </p:cNvGraphicFramePr>
          <p:nvPr/>
        </p:nvGraphicFramePr>
        <p:xfrm>
          <a:off x="179512" y="873001"/>
          <a:ext cx="8315201" cy="5436319"/>
        </p:xfrm>
        <a:graphic>
          <a:graphicData uri="http://schemas.openxmlformats.org/drawingml/2006/table">
            <a:tbl>
              <a:tblPr/>
              <a:tblGrid>
                <a:gridCol w="650008"/>
                <a:gridCol w="2439780"/>
                <a:gridCol w="5225413"/>
              </a:tblGrid>
              <a:tr h="534720">
                <a:tc>
                  <a:txBody>
                    <a:bodyPr/>
                    <a:lstStyle/>
                    <a:p>
                      <a:pPr algn="ctr">
                        <a:spcAft>
                          <a:spcPts val="0"/>
                        </a:spcAft>
                      </a:pPr>
                      <a:r>
                        <a:rPr lang="en-US" sz="1400" b="1" dirty="0">
                          <a:latin typeface="Century Gothic"/>
                          <a:ea typeface="ＭＳ 明朝"/>
                          <a:cs typeface="Times New Roman"/>
                        </a:rPr>
                        <a:t>1</a:t>
                      </a:r>
                      <a:endParaRPr lang="en-US" sz="2400" dirty="0">
                        <a:latin typeface="Times New Roman"/>
                        <a:ea typeface="ＭＳ 明朝"/>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400" b="1">
                          <a:latin typeface="Century Gothic"/>
                          <a:ea typeface="ＭＳ 明朝"/>
                          <a:cs typeface="Times New Roman"/>
                        </a:rPr>
                        <a:t>Course Code and Name</a:t>
                      </a:r>
                      <a:endParaRPr lang="en-US" sz="2400">
                        <a:latin typeface="Times New Roman"/>
                        <a:ea typeface="ＭＳ 明朝"/>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400">
                          <a:latin typeface="Century Gothic"/>
                          <a:ea typeface="ＭＳ 明朝"/>
                          <a:cs typeface="Times New Roman"/>
                        </a:rPr>
                        <a:t>BMM4733 Power Plant Technology</a:t>
                      </a:r>
                      <a:endParaRPr lang="en-US" sz="2400">
                        <a:latin typeface="Times New Roman"/>
                        <a:ea typeface="ＭＳ 明朝"/>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4720">
                <a:tc>
                  <a:txBody>
                    <a:bodyPr/>
                    <a:lstStyle/>
                    <a:p>
                      <a:pPr algn="ctr">
                        <a:spcAft>
                          <a:spcPts val="0"/>
                        </a:spcAft>
                      </a:pPr>
                      <a:r>
                        <a:rPr lang="en-US" sz="1400" b="1">
                          <a:latin typeface="Century Gothic"/>
                          <a:ea typeface="ＭＳ 明朝"/>
                          <a:cs typeface="Times New Roman"/>
                        </a:rPr>
                        <a:t>2</a:t>
                      </a:r>
                      <a:endParaRPr lang="en-US" sz="2400">
                        <a:latin typeface="Times New Roman"/>
                        <a:ea typeface="ＭＳ 明朝"/>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400" b="1">
                          <a:latin typeface="Century Gothic"/>
                          <a:ea typeface="ＭＳ 明朝"/>
                          <a:cs typeface="Times New Roman"/>
                        </a:rPr>
                        <a:t>Semester and Year Taught</a:t>
                      </a:r>
                      <a:endParaRPr lang="en-US" sz="2400">
                        <a:latin typeface="Times New Roman"/>
                        <a:ea typeface="ＭＳ 明朝"/>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400">
                          <a:latin typeface="Century Gothic"/>
                          <a:ea typeface="ＭＳ 明朝"/>
                          <a:cs typeface="Times New Roman"/>
                        </a:rPr>
                        <a:t>Semester 7/8 Year 4</a:t>
                      </a:r>
                      <a:endParaRPr lang="en-US" sz="2400">
                        <a:latin typeface="Times New Roman"/>
                        <a:ea typeface="ＭＳ 明朝"/>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4720">
                <a:tc>
                  <a:txBody>
                    <a:bodyPr/>
                    <a:lstStyle/>
                    <a:p>
                      <a:pPr algn="ctr">
                        <a:spcAft>
                          <a:spcPts val="0"/>
                        </a:spcAft>
                      </a:pPr>
                      <a:r>
                        <a:rPr lang="en-US" sz="1400" b="1">
                          <a:latin typeface="Century Gothic"/>
                          <a:ea typeface="ＭＳ 明朝"/>
                          <a:cs typeface="Times New Roman"/>
                        </a:rPr>
                        <a:t>3</a:t>
                      </a:r>
                      <a:endParaRPr lang="en-US" sz="2400">
                        <a:latin typeface="Times New Roman"/>
                        <a:ea typeface="ＭＳ 明朝"/>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400" b="1">
                          <a:latin typeface="Century Gothic"/>
                          <a:ea typeface="ＭＳ 明朝"/>
                          <a:cs typeface="Times New Roman"/>
                        </a:rPr>
                        <a:t>Program Level/Category</a:t>
                      </a:r>
                      <a:endParaRPr lang="en-US" sz="2400">
                        <a:latin typeface="Times New Roman"/>
                        <a:ea typeface="ＭＳ 明朝"/>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400">
                          <a:latin typeface="Century Gothic"/>
                          <a:ea typeface="ＭＳ 明朝"/>
                          <a:cs typeface="Times New Roman"/>
                        </a:rPr>
                        <a:t>Degree/ Mechanical Electives</a:t>
                      </a:r>
                      <a:endParaRPr lang="en-US" sz="2400">
                        <a:latin typeface="Times New Roman"/>
                        <a:ea typeface="ＭＳ 明朝"/>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4720">
                <a:tc>
                  <a:txBody>
                    <a:bodyPr/>
                    <a:lstStyle/>
                    <a:p>
                      <a:pPr algn="ctr">
                        <a:spcAft>
                          <a:spcPts val="0"/>
                        </a:spcAft>
                      </a:pPr>
                      <a:r>
                        <a:rPr lang="en-US" sz="1400" b="1">
                          <a:latin typeface="Century Gothic"/>
                          <a:ea typeface="ＭＳ 明朝"/>
                          <a:cs typeface="Times New Roman"/>
                        </a:rPr>
                        <a:t>4</a:t>
                      </a:r>
                      <a:endParaRPr lang="en-US" sz="2400">
                        <a:latin typeface="Times New Roman"/>
                        <a:ea typeface="ＭＳ 明朝"/>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400" b="1">
                          <a:latin typeface="Century Gothic"/>
                          <a:ea typeface="ＭＳ 明朝"/>
                          <a:cs typeface="Times New Roman"/>
                        </a:rPr>
                        <a:t>Unit</a:t>
                      </a:r>
                      <a:endParaRPr lang="en-US" sz="2400">
                        <a:latin typeface="Times New Roman"/>
                        <a:ea typeface="ＭＳ 明朝"/>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400">
                          <a:latin typeface="Century Gothic"/>
                          <a:ea typeface="ＭＳ 明朝"/>
                          <a:cs typeface="Times New Roman"/>
                        </a:rPr>
                        <a:t>3 Credits</a:t>
                      </a:r>
                      <a:endParaRPr lang="en-US" sz="2400">
                        <a:latin typeface="Times New Roman"/>
                        <a:ea typeface="ＭＳ 明朝"/>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4720">
                <a:tc>
                  <a:txBody>
                    <a:bodyPr/>
                    <a:lstStyle/>
                    <a:p>
                      <a:pPr algn="ctr">
                        <a:spcAft>
                          <a:spcPts val="0"/>
                        </a:spcAft>
                      </a:pPr>
                      <a:r>
                        <a:rPr lang="en-US" sz="1400" b="1">
                          <a:latin typeface="Century Gothic"/>
                          <a:ea typeface="ＭＳ 明朝"/>
                          <a:cs typeface="Times New Roman"/>
                        </a:rPr>
                        <a:t>5</a:t>
                      </a:r>
                      <a:endParaRPr lang="en-US" sz="2400">
                        <a:latin typeface="Times New Roman"/>
                        <a:ea typeface="ＭＳ 明朝"/>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400" b="1">
                          <a:latin typeface="Century Gothic"/>
                          <a:ea typeface="ＭＳ 明朝"/>
                          <a:cs typeface="Times New Roman"/>
                        </a:rPr>
                        <a:t>Prerequisite</a:t>
                      </a:r>
                      <a:endParaRPr lang="en-US" sz="2400">
                        <a:latin typeface="Times New Roman"/>
                        <a:ea typeface="ＭＳ 明朝"/>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400">
                          <a:latin typeface="Century Gothic"/>
                          <a:ea typeface="ＭＳ 明朝"/>
                          <a:cs typeface="Times New Roman"/>
                        </a:rPr>
                        <a:t>BMM2523 Thermodynamics 2 and BMM2543 Fluid Mechanics 2</a:t>
                      </a:r>
                      <a:endParaRPr lang="en-US" sz="2400">
                        <a:latin typeface="Times New Roman"/>
                        <a:ea typeface="ＭＳ 明朝"/>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69439">
                <a:tc>
                  <a:txBody>
                    <a:bodyPr/>
                    <a:lstStyle/>
                    <a:p>
                      <a:pPr algn="ctr">
                        <a:spcAft>
                          <a:spcPts val="0"/>
                        </a:spcAft>
                      </a:pPr>
                      <a:r>
                        <a:rPr lang="en-US" sz="1400" b="1" dirty="0">
                          <a:latin typeface="Century Gothic"/>
                          <a:ea typeface="ＭＳ 明朝"/>
                          <a:cs typeface="Times New Roman"/>
                        </a:rPr>
                        <a:t>6</a:t>
                      </a:r>
                      <a:endParaRPr lang="en-US" sz="2400" dirty="0">
                        <a:latin typeface="Times New Roman"/>
                        <a:ea typeface="ＭＳ 明朝"/>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400" b="1" dirty="0">
                          <a:latin typeface="Century Gothic"/>
                          <a:ea typeface="ＭＳ 明朝"/>
                          <a:cs typeface="Times New Roman"/>
                        </a:rPr>
                        <a:t>Teaching Methods</a:t>
                      </a:r>
                      <a:endParaRPr lang="en-US" sz="2400" dirty="0">
                        <a:latin typeface="Times New Roman"/>
                        <a:ea typeface="ＭＳ 明朝"/>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400">
                          <a:latin typeface="Century Gothic"/>
                          <a:ea typeface="ＭＳ 明朝"/>
                          <a:cs typeface="Times New Roman"/>
                        </a:rPr>
                        <a:t>Lecture:	        3 units		(3 hours X 14 weeks)</a:t>
                      </a:r>
                      <a:endParaRPr lang="en-US" sz="2400">
                        <a:latin typeface="Times New Roman"/>
                        <a:ea typeface="ＭＳ 明朝"/>
                        <a:cs typeface="Times New Roman"/>
                      </a:endParaRPr>
                    </a:p>
                    <a:p>
                      <a:pPr>
                        <a:spcAft>
                          <a:spcPts val="0"/>
                        </a:spcAft>
                      </a:pPr>
                      <a:r>
                        <a:rPr lang="en-US" sz="1400">
                          <a:latin typeface="Century Gothic"/>
                          <a:ea typeface="ＭＳ 明朝"/>
                          <a:cs typeface="Times New Roman"/>
                        </a:rPr>
                        <a:t>Tutorial:		0 unit		(0 hour X 14 weeks)</a:t>
                      </a:r>
                      <a:endParaRPr lang="en-US" sz="2400">
                        <a:latin typeface="Times New Roman"/>
                        <a:ea typeface="ＭＳ 明朝"/>
                        <a:cs typeface="Times New Roman"/>
                      </a:endParaRPr>
                    </a:p>
                    <a:p>
                      <a:pPr>
                        <a:spcAft>
                          <a:spcPts val="0"/>
                        </a:spcAft>
                      </a:pPr>
                      <a:r>
                        <a:rPr lang="en-US" sz="1400">
                          <a:latin typeface="Century Gothic"/>
                          <a:ea typeface="ＭＳ 明朝"/>
                          <a:cs typeface="Times New Roman"/>
                        </a:rPr>
                        <a:t>Laboratory: 	0 unit		(0 hours X 14 weeks)</a:t>
                      </a:r>
                      <a:endParaRPr lang="en-US" sz="2400">
                        <a:latin typeface="Times New Roman"/>
                        <a:ea typeface="ＭＳ 明朝"/>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3280">
                <a:tc>
                  <a:txBody>
                    <a:bodyPr/>
                    <a:lstStyle/>
                    <a:p>
                      <a:pPr algn="ctr">
                        <a:spcAft>
                          <a:spcPts val="0"/>
                        </a:spcAft>
                      </a:pPr>
                      <a:r>
                        <a:rPr lang="en-US" sz="1400" b="1">
                          <a:latin typeface="Century Gothic"/>
                          <a:ea typeface="ＭＳ 明朝"/>
                          <a:cs typeface="Times New Roman"/>
                        </a:rPr>
                        <a:t>7</a:t>
                      </a:r>
                      <a:endParaRPr lang="en-US" sz="2400">
                        <a:latin typeface="Times New Roman"/>
                        <a:ea typeface="ＭＳ 明朝"/>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400" b="1">
                          <a:latin typeface="Century Gothic"/>
                          <a:ea typeface="ＭＳ 明朝"/>
                          <a:cs typeface="Times New Roman"/>
                        </a:rPr>
                        <a:t>Course Synopsis</a:t>
                      </a:r>
                      <a:endParaRPr lang="en-US" sz="2400">
                        <a:latin typeface="Times New Roman"/>
                        <a:ea typeface="ＭＳ 明朝"/>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400" dirty="0">
                          <a:latin typeface="Century Gothic"/>
                          <a:ea typeface="ＭＳ 明朝"/>
                          <a:cs typeface="Times New Roman"/>
                        </a:rPr>
                        <a:t>This course discusses power plant systems such as steam turbines, gas turbines, combined cycle power plants and sustainable energy power systems. This course also covers fuels and combustions, economics of power generation, and environmental issues on power generation.</a:t>
                      </a:r>
                      <a:endParaRPr lang="en-US" sz="2400" dirty="0">
                        <a:latin typeface="Times New Roman"/>
                        <a:ea typeface="ＭＳ 明朝"/>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nvGraphicFramePr>
        <p:xfrm>
          <a:off x="144016" y="764705"/>
          <a:ext cx="8820472" cy="5651166"/>
        </p:xfrm>
        <a:graphic>
          <a:graphicData uri="http://schemas.openxmlformats.org/drawingml/2006/table">
            <a:tbl>
              <a:tblPr/>
              <a:tblGrid>
                <a:gridCol w="1401544"/>
                <a:gridCol w="2226946"/>
                <a:gridCol w="1401544"/>
                <a:gridCol w="529124"/>
                <a:gridCol w="528378"/>
                <a:gridCol w="504496"/>
                <a:gridCol w="482108"/>
                <a:gridCol w="873166"/>
                <a:gridCol w="873166"/>
              </a:tblGrid>
              <a:tr h="2078914">
                <a:tc>
                  <a:txBody>
                    <a:bodyPr/>
                    <a:lstStyle/>
                    <a:p>
                      <a:pPr algn="ctr">
                        <a:spcAft>
                          <a:spcPts val="0"/>
                        </a:spcAft>
                      </a:pPr>
                      <a:r>
                        <a:rPr lang="en-US" sz="1200" b="1">
                          <a:latin typeface="Century Gothic"/>
                          <a:ea typeface="ＭＳ 明朝"/>
                        </a:rPr>
                        <a:t>8</a:t>
                      </a:r>
                      <a:endParaRPr lang="en-US" sz="2000">
                        <a:latin typeface="Times New Roman"/>
                        <a:ea typeface="ＭＳ 明朝"/>
                      </a:endParaRPr>
                    </a:p>
                  </a:txBody>
                  <a:tcPr marL="61438" marR="614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200" b="1">
                          <a:latin typeface="Century Gothic"/>
                          <a:ea typeface="ＭＳ 明朝"/>
                        </a:rPr>
                        <a:t>Course Outcomes </a:t>
                      </a:r>
                      <a:endParaRPr lang="en-US" sz="2000">
                        <a:latin typeface="Times New Roman"/>
                        <a:ea typeface="ＭＳ 明朝"/>
                      </a:endParaRPr>
                    </a:p>
                  </a:txBody>
                  <a:tcPr marL="61438" marR="614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7">
                  <a:txBody>
                    <a:bodyPr/>
                    <a:lstStyle/>
                    <a:p>
                      <a:pPr>
                        <a:spcAft>
                          <a:spcPts val="0"/>
                        </a:spcAft>
                        <a:tabLst>
                          <a:tab pos="914400" algn="l"/>
                        </a:tabLst>
                      </a:pPr>
                      <a:r>
                        <a:rPr lang="en-US" sz="1200">
                          <a:latin typeface="Century Gothic"/>
                          <a:ea typeface="ＭＳ 明朝"/>
                          <a:cs typeface="Times New Roman"/>
                        </a:rPr>
                        <a:t>By the end of the semester, students should be able to:</a:t>
                      </a:r>
                    </a:p>
                    <a:p>
                      <a:pPr marL="499745" indent="-499745" algn="just">
                        <a:spcAft>
                          <a:spcPts val="0"/>
                        </a:spcAft>
                        <a:tabLst>
                          <a:tab pos="499745" algn="l"/>
                        </a:tabLst>
                      </a:pPr>
                      <a:r>
                        <a:rPr lang="en-US" sz="1200">
                          <a:latin typeface="Century Gothic"/>
                          <a:ea typeface="ＭＳ 明朝"/>
                          <a:cs typeface="Times New Roman"/>
                        </a:rPr>
                        <a:t>CO1: 	Analyze performance for steam cycle power plants and gas turbines based on thermodynamics calculation.</a:t>
                      </a:r>
                    </a:p>
                    <a:p>
                      <a:pPr marL="499745" indent="-499745" algn="just">
                        <a:spcAft>
                          <a:spcPts val="0"/>
                        </a:spcAft>
                        <a:tabLst>
                          <a:tab pos="499745" algn="l"/>
                        </a:tabLst>
                      </a:pPr>
                      <a:r>
                        <a:rPr lang="en-US" sz="1200">
                          <a:latin typeface="Century Gothic"/>
                          <a:ea typeface="ＭＳ 明朝"/>
                          <a:cs typeface="Times New Roman"/>
                        </a:rPr>
                        <a:t>CO2:	Apply fundamental knowledge in fuels and combustions for steam cycle power plants.</a:t>
                      </a:r>
                    </a:p>
                    <a:p>
                      <a:pPr marL="499745" indent="-499745" algn="just">
                        <a:spcAft>
                          <a:spcPts val="0"/>
                        </a:spcAft>
                        <a:tabLst>
                          <a:tab pos="499745" algn="l"/>
                        </a:tabLst>
                      </a:pPr>
                      <a:r>
                        <a:rPr lang="en-US" sz="1200">
                          <a:latin typeface="Century Gothic"/>
                          <a:ea typeface="ＭＳ 明朝"/>
                          <a:cs typeface="Times New Roman"/>
                        </a:rPr>
                        <a:t>CO3:	Analyze environmental problems, their causes and solutions that are related to the power generation sector.</a:t>
                      </a:r>
                    </a:p>
                    <a:p>
                      <a:pPr marL="499745" indent="-499745" algn="just">
                        <a:spcAft>
                          <a:spcPts val="0"/>
                        </a:spcAft>
                        <a:tabLst>
                          <a:tab pos="499745" algn="l"/>
                        </a:tabLst>
                      </a:pPr>
                      <a:r>
                        <a:rPr lang="en-US" sz="1200">
                          <a:latin typeface="Century Gothic"/>
                          <a:ea typeface="ＭＳ 明朝"/>
                          <a:cs typeface="Times New Roman"/>
                        </a:rPr>
                        <a:t>CO4:	Analyze performance of combined cycles and renewable energy power systems based on thermodynamics calculation.</a:t>
                      </a:r>
                    </a:p>
                    <a:p>
                      <a:pPr marL="499745" indent="-499745" algn="just">
                        <a:spcAft>
                          <a:spcPts val="0"/>
                        </a:spcAft>
                        <a:tabLst>
                          <a:tab pos="499745" algn="l"/>
                        </a:tabLst>
                      </a:pPr>
                      <a:r>
                        <a:rPr lang="en-US" sz="1200">
                          <a:latin typeface="Century Gothic"/>
                          <a:ea typeface="ＭＳ 明朝"/>
                          <a:cs typeface="Times New Roman"/>
                        </a:rPr>
                        <a:t>C05:	Analyze performance of advanced power generation systems based on thermo-economics calculation.</a:t>
                      </a:r>
                    </a:p>
                  </a:txBody>
                  <a:tcPr marL="61438" marR="614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46486">
                <a:tc rowSpan="5">
                  <a:txBody>
                    <a:bodyPr/>
                    <a:lstStyle/>
                    <a:p>
                      <a:pPr algn="ctr">
                        <a:spcAft>
                          <a:spcPts val="0"/>
                        </a:spcAft>
                      </a:pPr>
                      <a:r>
                        <a:rPr lang="en-US" sz="1200" b="1">
                          <a:latin typeface="Century Gothic"/>
                          <a:ea typeface="ＭＳ 明朝"/>
                        </a:rPr>
                        <a:t>9</a:t>
                      </a:r>
                      <a:endParaRPr lang="en-US" sz="2000">
                        <a:latin typeface="Times New Roman"/>
                        <a:ea typeface="ＭＳ 明朝"/>
                      </a:endParaRPr>
                    </a:p>
                  </a:txBody>
                  <a:tcPr marL="61438" marR="614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5">
                  <a:txBody>
                    <a:bodyPr/>
                    <a:lstStyle/>
                    <a:p>
                      <a:pPr>
                        <a:spcAft>
                          <a:spcPts val="0"/>
                        </a:spcAft>
                      </a:pPr>
                      <a:r>
                        <a:rPr lang="en-US" sz="1200" b="1">
                          <a:latin typeface="Times New Roman"/>
                        </a:rPr>
                        <a:t>Assessment Methods</a:t>
                      </a:r>
                      <a:endParaRPr lang="en-US" sz="1400" b="1">
                        <a:latin typeface="Times New Roman"/>
                      </a:endParaRPr>
                    </a:p>
                  </a:txBody>
                  <a:tcPr marL="61438" marR="614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200">
                          <a:latin typeface="Century Gothic"/>
                          <a:ea typeface="ＭＳ 明朝"/>
                        </a:rPr>
                        <a:t>Assessments</a:t>
                      </a:r>
                      <a:endParaRPr lang="en-US" sz="2000">
                        <a:latin typeface="Times New Roman"/>
                        <a:ea typeface="ＭＳ 明朝"/>
                      </a:endParaRPr>
                    </a:p>
                  </a:txBody>
                  <a:tcPr marL="61438" marR="614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8EAE5"/>
                    </a:solidFill>
                  </a:tcPr>
                </a:tc>
                <a:tc>
                  <a:txBody>
                    <a:bodyPr/>
                    <a:lstStyle/>
                    <a:p>
                      <a:pPr>
                        <a:spcAft>
                          <a:spcPts val="0"/>
                        </a:spcAft>
                      </a:pPr>
                      <a:r>
                        <a:rPr lang="en-US" sz="1200">
                          <a:latin typeface="Century Gothic"/>
                          <a:ea typeface="ＭＳ 明朝"/>
                        </a:rPr>
                        <a:t>CO1</a:t>
                      </a:r>
                      <a:endParaRPr lang="en-US" sz="2000">
                        <a:latin typeface="Times New Roman"/>
                        <a:ea typeface="ＭＳ 明朝"/>
                      </a:endParaRPr>
                    </a:p>
                  </a:txBody>
                  <a:tcPr marL="61438" marR="614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8EAE5"/>
                    </a:solidFill>
                  </a:tcPr>
                </a:tc>
                <a:tc>
                  <a:txBody>
                    <a:bodyPr/>
                    <a:lstStyle/>
                    <a:p>
                      <a:pPr>
                        <a:spcAft>
                          <a:spcPts val="0"/>
                        </a:spcAft>
                      </a:pPr>
                      <a:r>
                        <a:rPr lang="en-US" sz="1200">
                          <a:latin typeface="Century Gothic"/>
                          <a:ea typeface="ＭＳ 明朝"/>
                        </a:rPr>
                        <a:t>CO2</a:t>
                      </a:r>
                      <a:endParaRPr lang="en-US" sz="2000">
                        <a:latin typeface="Times New Roman"/>
                        <a:ea typeface="ＭＳ 明朝"/>
                      </a:endParaRPr>
                    </a:p>
                  </a:txBody>
                  <a:tcPr marL="61438" marR="614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8EAE5"/>
                    </a:solidFill>
                  </a:tcPr>
                </a:tc>
                <a:tc>
                  <a:txBody>
                    <a:bodyPr/>
                    <a:lstStyle/>
                    <a:p>
                      <a:pPr algn="ctr">
                        <a:spcAft>
                          <a:spcPts val="0"/>
                        </a:spcAft>
                      </a:pPr>
                      <a:r>
                        <a:rPr lang="en-US" sz="1200">
                          <a:latin typeface="Century Gothic"/>
                          <a:ea typeface="ＭＳ 明朝"/>
                        </a:rPr>
                        <a:t>CO3</a:t>
                      </a:r>
                      <a:endParaRPr lang="en-US" sz="2000">
                        <a:latin typeface="Times New Roman"/>
                        <a:ea typeface="ＭＳ 明朝"/>
                      </a:endParaRPr>
                    </a:p>
                  </a:txBody>
                  <a:tcPr marL="61438" marR="614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8EAE5"/>
                    </a:solidFill>
                  </a:tcPr>
                </a:tc>
                <a:tc>
                  <a:txBody>
                    <a:bodyPr/>
                    <a:lstStyle/>
                    <a:p>
                      <a:pPr algn="ctr">
                        <a:spcAft>
                          <a:spcPts val="0"/>
                        </a:spcAft>
                      </a:pPr>
                      <a:r>
                        <a:rPr lang="en-US" sz="1200">
                          <a:latin typeface="Century Gothic"/>
                          <a:ea typeface="ＭＳ 明朝"/>
                        </a:rPr>
                        <a:t>CO4</a:t>
                      </a:r>
                      <a:endParaRPr lang="en-US" sz="2000">
                        <a:latin typeface="Times New Roman"/>
                        <a:ea typeface="ＭＳ 明朝"/>
                      </a:endParaRPr>
                    </a:p>
                  </a:txBody>
                  <a:tcPr marL="61438" marR="614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8EAE5"/>
                    </a:solidFill>
                  </a:tcPr>
                </a:tc>
                <a:tc>
                  <a:txBody>
                    <a:bodyPr/>
                    <a:lstStyle/>
                    <a:p>
                      <a:pPr algn="ctr">
                        <a:spcAft>
                          <a:spcPts val="0"/>
                        </a:spcAft>
                      </a:pPr>
                      <a:r>
                        <a:rPr lang="en-US" sz="1200">
                          <a:latin typeface="Century Gothic"/>
                          <a:ea typeface="ＭＳ 明朝"/>
                        </a:rPr>
                        <a:t>C05</a:t>
                      </a:r>
                      <a:endParaRPr lang="en-US" sz="2000">
                        <a:latin typeface="Times New Roman"/>
                        <a:ea typeface="ＭＳ 明朝"/>
                      </a:endParaRPr>
                    </a:p>
                  </a:txBody>
                  <a:tcPr marL="61438" marR="614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8EAE5"/>
                    </a:solidFill>
                  </a:tcPr>
                </a:tc>
                <a:tc>
                  <a:txBody>
                    <a:bodyPr/>
                    <a:lstStyle/>
                    <a:p>
                      <a:pPr algn="ctr">
                        <a:spcAft>
                          <a:spcPts val="0"/>
                        </a:spcAft>
                      </a:pPr>
                      <a:r>
                        <a:rPr lang="en-US" sz="1200">
                          <a:latin typeface="Century Gothic"/>
                          <a:ea typeface="ＭＳ 明朝"/>
                        </a:rPr>
                        <a:t>Distribution</a:t>
                      </a:r>
                      <a:endParaRPr lang="en-US" sz="2000">
                        <a:latin typeface="Times New Roman"/>
                        <a:ea typeface="ＭＳ 明朝"/>
                      </a:endParaRPr>
                    </a:p>
                  </a:txBody>
                  <a:tcPr marL="61438" marR="614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8EAE5"/>
                    </a:solidFill>
                  </a:tcPr>
                </a:tc>
              </a:tr>
              <a:tr h="346486">
                <a:tc vMerge="1">
                  <a:txBody>
                    <a:bodyPr/>
                    <a:lstStyle/>
                    <a:p>
                      <a:endParaRPr lang="en-US"/>
                    </a:p>
                  </a:txBody>
                  <a:tcPr/>
                </a:tc>
                <a:tc vMerge="1">
                  <a:txBody>
                    <a:bodyPr/>
                    <a:lstStyle/>
                    <a:p>
                      <a:endParaRPr lang="en-US"/>
                    </a:p>
                  </a:txBody>
                  <a:tcPr/>
                </a:tc>
                <a:tc>
                  <a:txBody>
                    <a:bodyPr/>
                    <a:lstStyle/>
                    <a:p>
                      <a:pPr>
                        <a:spcAft>
                          <a:spcPts val="0"/>
                        </a:spcAft>
                      </a:pPr>
                      <a:r>
                        <a:rPr lang="en-US" sz="1200">
                          <a:latin typeface="Century Gothic"/>
                          <a:ea typeface="ＭＳ 明朝"/>
                        </a:rPr>
                        <a:t>Mid. Semester Examination</a:t>
                      </a:r>
                      <a:endParaRPr lang="en-US" sz="2000">
                        <a:latin typeface="Times New Roman"/>
                        <a:ea typeface="ＭＳ 明朝"/>
                      </a:endParaRPr>
                    </a:p>
                  </a:txBody>
                  <a:tcPr marL="61438" marR="614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a:latin typeface="Century Gothic"/>
                          <a:ea typeface="ＭＳ 明朝"/>
                        </a:rPr>
                        <a:t>√</a:t>
                      </a:r>
                      <a:endParaRPr lang="en-US" sz="2000">
                        <a:latin typeface="Times New Roman"/>
                        <a:ea typeface="ＭＳ 明朝"/>
                      </a:endParaRPr>
                    </a:p>
                  </a:txBody>
                  <a:tcPr marL="61438" marR="614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a:latin typeface="Century Gothic"/>
                          <a:ea typeface="ＭＳ 明朝"/>
                        </a:rPr>
                        <a:t>√</a:t>
                      </a:r>
                      <a:endParaRPr lang="en-US" sz="2000">
                        <a:latin typeface="Times New Roman"/>
                        <a:ea typeface="ＭＳ 明朝"/>
                      </a:endParaRPr>
                    </a:p>
                  </a:txBody>
                  <a:tcPr marL="61438" marR="614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n-US" sz="1200">
                        <a:latin typeface="Century Gothic"/>
                        <a:ea typeface="ＭＳ 明朝"/>
                      </a:endParaRPr>
                    </a:p>
                  </a:txBody>
                  <a:tcPr marL="61438" marR="614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n-US" sz="1200">
                        <a:latin typeface="Century Gothic"/>
                        <a:ea typeface="ＭＳ 明朝"/>
                      </a:endParaRPr>
                    </a:p>
                  </a:txBody>
                  <a:tcPr marL="61438" marR="614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n-US" sz="1200">
                        <a:latin typeface="Century Gothic"/>
                        <a:ea typeface="ＭＳ 明朝"/>
                      </a:endParaRPr>
                    </a:p>
                  </a:txBody>
                  <a:tcPr marL="61438" marR="614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200">
                          <a:latin typeface="Century Gothic"/>
                          <a:ea typeface="ＭＳ 明朝"/>
                        </a:rPr>
                        <a:t>30 %</a:t>
                      </a:r>
                      <a:endParaRPr lang="en-US" sz="2000">
                        <a:latin typeface="Times New Roman"/>
                        <a:ea typeface="ＭＳ 明朝"/>
                      </a:endParaRPr>
                    </a:p>
                  </a:txBody>
                  <a:tcPr marL="61438" marR="614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2679">
                <a:tc vMerge="1">
                  <a:txBody>
                    <a:bodyPr/>
                    <a:lstStyle/>
                    <a:p>
                      <a:endParaRPr lang="en-US"/>
                    </a:p>
                  </a:txBody>
                  <a:tcPr/>
                </a:tc>
                <a:tc vMerge="1">
                  <a:txBody>
                    <a:bodyPr/>
                    <a:lstStyle/>
                    <a:p>
                      <a:endParaRPr lang="en-US"/>
                    </a:p>
                  </a:txBody>
                  <a:tcPr/>
                </a:tc>
                <a:tc>
                  <a:txBody>
                    <a:bodyPr/>
                    <a:lstStyle/>
                    <a:p>
                      <a:pPr>
                        <a:spcAft>
                          <a:spcPts val="0"/>
                        </a:spcAft>
                      </a:pPr>
                      <a:r>
                        <a:rPr lang="en-US" sz="1200">
                          <a:latin typeface="Century Gothic"/>
                          <a:ea typeface="ＭＳ 明朝"/>
                        </a:rPr>
                        <a:t>Assignments and Presentation</a:t>
                      </a:r>
                      <a:endParaRPr lang="en-US" sz="2000">
                        <a:latin typeface="Times New Roman"/>
                        <a:ea typeface="ＭＳ 明朝"/>
                      </a:endParaRPr>
                    </a:p>
                  </a:txBody>
                  <a:tcPr marL="61438" marR="614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a:latin typeface="Century Gothic"/>
                          <a:ea typeface="ＭＳ 明朝"/>
                        </a:rPr>
                        <a:t>√</a:t>
                      </a:r>
                      <a:endParaRPr lang="en-US" sz="2000">
                        <a:latin typeface="Times New Roman"/>
                        <a:ea typeface="ＭＳ 明朝"/>
                      </a:endParaRPr>
                    </a:p>
                  </a:txBody>
                  <a:tcPr marL="61438" marR="614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a:latin typeface="Century Gothic"/>
                          <a:ea typeface="ＭＳ 明朝"/>
                        </a:rPr>
                        <a:t>√</a:t>
                      </a:r>
                      <a:endParaRPr lang="en-US" sz="2000">
                        <a:latin typeface="Times New Roman"/>
                        <a:ea typeface="ＭＳ 明朝"/>
                      </a:endParaRPr>
                    </a:p>
                  </a:txBody>
                  <a:tcPr marL="61438" marR="614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a:latin typeface="Century Gothic"/>
                          <a:ea typeface="ＭＳ 明朝"/>
                        </a:rPr>
                        <a:t>√</a:t>
                      </a:r>
                      <a:endParaRPr lang="en-US" sz="2000">
                        <a:latin typeface="Times New Roman"/>
                        <a:ea typeface="ＭＳ 明朝"/>
                      </a:endParaRPr>
                    </a:p>
                  </a:txBody>
                  <a:tcPr marL="61438" marR="614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a:latin typeface="Century Gothic"/>
                          <a:ea typeface="ＭＳ 明朝"/>
                        </a:rPr>
                        <a:t>√</a:t>
                      </a:r>
                      <a:endParaRPr lang="en-US" sz="2000">
                        <a:latin typeface="Times New Roman"/>
                        <a:ea typeface="ＭＳ 明朝"/>
                      </a:endParaRPr>
                    </a:p>
                  </a:txBody>
                  <a:tcPr marL="61438" marR="614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a:latin typeface="Century Gothic"/>
                          <a:ea typeface="ＭＳ 明朝"/>
                        </a:rPr>
                        <a:t>√</a:t>
                      </a:r>
                      <a:endParaRPr lang="en-US" sz="2000">
                        <a:latin typeface="Times New Roman"/>
                        <a:ea typeface="ＭＳ 明朝"/>
                      </a:endParaRPr>
                    </a:p>
                  </a:txBody>
                  <a:tcPr marL="61438" marR="614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200">
                          <a:latin typeface="Century Gothic"/>
                          <a:ea typeface="ＭＳ 明朝"/>
                        </a:rPr>
                        <a:t>30 %</a:t>
                      </a:r>
                      <a:endParaRPr lang="en-US" sz="2000">
                        <a:latin typeface="Times New Roman"/>
                        <a:ea typeface="ＭＳ 明朝"/>
                      </a:endParaRPr>
                    </a:p>
                  </a:txBody>
                  <a:tcPr marL="61438" marR="614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8475">
                <a:tc vMerge="1">
                  <a:txBody>
                    <a:bodyPr/>
                    <a:lstStyle/>
                    <a:p>
                      <a:endParaRPr lang="en-US"/>
                    </a:p>
                  </a:txBody>
                  <a:tcPr/>
                </a:tc>
                <a:tc vMerge="1">
                  <a:txBody>
                    <a:bodyPr/>
                    <a:lstStyle/>
                    <a:p>
                      <a:endParaRPr lang="en-US"/>
                    </a:p>
                  </a:txBody>
                  <a:tcPr/>
                </a:tc>
                <a:tc>
                  <a:txBody>
                    <a:bodyPr/>
                    <a:lstStyle/>
                    <a:p>
                      <a:pPr>
                        <a:spcAft>
                          <a:spcPts val="0"/>
                        </a:spcAft>
                      </a:pPr>
                      <a:r>
                        <a:rPr lang="en-US" sz="1200">
                          <a:latin typeface="Century Gothic"/>
                          <a:ea typeface="ＭＳ 明朝"/>
                        </a:rPr>
                        <a:t>Final Exam</a:t>
                      </a:r>
                      <a:endParaRPr lang="en-US" sz="2000">
                        <a:latin typeface="Times New Roman"/>
                        <a:ea typeface="ＭＳ 明朝"/>
                      </a:endParaRPr>
                    </a:p>
                  </a:txBody>
                  <a:tcPr marL="61438" marR="614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a:latin typeface="Century Gothic"/>
                          <a:ea typeface="ＭＳ 明朝"/>
                        </a:rPr>
                        <a:t>√</a:t>
                      </a:r>
                      <a:endParaRPr lang="en-US" sz="2000">
                        <a:latin typeface="Times New Roman"/>
                        <a:ea typeface="ＭＳ 明朝"/>
                      </a:endParaRPr>
                    </a:p>
                  </a:txBody>
                  <a:tcPr marL="61438" marR="614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a:latin typeface="Century Gothic"/>
                          <a:ea typeface="ＭＳ 明朝"/>
                        </a:rPr>
                        <a:t>√</a:t>
                      </a:r>
                      <a:endParaRPr lang="en-US" sz="2000">
                        <a:latin typeface="Times New Roman"/>
                        <a:ea typeface="ＭＳ 明朝"/>
                      </a:endParaRPr>
                    </a:p>
                  </a:txBody>
                  <a:tcPr marL="61438" marR="614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a:latin typeface="Century Gothic"/>
                          <a:ea typeface="ＭＳ 明朝"/>
                        </a:rPr>
                        <a:t>√</a:t>
                      </a:r>
                      <a:endParaRPr lang="en-US" sz="2000">
                        <a:latin typeface="Times New Roman"/>
                        <a:ea typeface="ＭＳ 明朝"/>
                      </a:endParaRPr>
                    </a:p>
                  </a:txBody>
                  <a:tcPr marL="61438" marR="614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a:latin typeface="Century Gothic"/>
                          <a:ea typeface="ＭＳ 明朝"/>
                        </a:rPr>
                        <a:t>√</a:t>
                      </a:r>
                      <a:endParaRPr lang="en-US" sz="2000">
                        <a:latin typeface="Times New Roman"/>
                        <a:ea typeface="ＭＳ 明朝"/>
                      </a:endParaRPr>
                    </a:p>
                  </a:txBody>
                  <a:tcPr marL="61438" marR="614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a:latin typeface="Century Gothic"/>
                          <a:ea typeface="ＭＳ 明朝"/>
                        </a:rPr>
                        <a:t>√</a:t>
                      </a:r>
                      <a:endParaRPr lang="en-US" sz="2000">
                        <a:latin typeface="Times New Roman"/>
                        <a:ea typeface="ＭＳ 明朝"/>
                      </a:endParaRPr>
                    </a:p>
                  </a:txBody>
                  <a:tcPr marL="61438" marR="614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200">
                          <a:latin typeface="Century Gothic"/>
                          <a:ea typeface="ＭＳ 明朝"/>
                        </a:rPr>
                        <a:t>40 %</a:t>
                      </a:r>
                      <a:endParaRPr lang="en-US" sz="2000">
                        <a:latin typeface="Times New Roman"/>
                        <a:ea typeface="ＭＳ 明朝"/>
                      </a:endParaRPr>
                    </a:p>
                  </a:txBody>
                  <a:tcPr marL="61438" marR="614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5132">
                <a:tc vMerge="1">
                  <a:txBody>
                    <a:bodyPr/>
                    <a:lstStyle/>
                    <a:p>
                      <a:endParaRPr lang="en-US"/>
                    </a:p>
                  </a:txBody>
                  <a:tcPr/>
                </a:tc>
                <a:tc vMerge="1">
                  <a:txBody>
                    <a:bodyPr/>
                    <a:lstStyle/>
                    <a:p>
                      <a:endParaRPr lang="en-US"/>
                    </a:p>
                  </a:txBody>
                  <a:tcPr/>
                </a:tc>
                <a:tc gridSpan="6">
                  <a:txBody>
                    <a:bodyPr/>
                    <a:lstStyle/>
                    <a:p>
                      <a:pPr>
                        <a:spcAft>
                          <a:spcPts val="0"/>
                        </a:spcAft>
                      </a:pPr>
                      <a:r>
                        <a:rPr lang="en-US" sz="1200">
                          <a:latin typeface="Century Gothic"/>
                          <a:ea typeface="ＭＳ 明朝"/>
                        </a:rPr>
                        <a:t>Total</a:t>
                      </a:r>
                      <a:endParaRPr lang="en-US" sz="2000">
                        <a:latin typeface="Times New Roman"/>
                        <a:ea typeface="ＭＳ 明朝"/>
                      </a:endParaRPr>
                    </a:p>
                  </a:txBody>
                  <a:tcPr marL="61438" marR="614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a:spcAft>
                          <a:spcPts val="0"/>
                        </a:spcAft>
                      </a:pPr>
                      <a:r>
                        <a:rPr lang="en-US" sz="1200">
                          <a:latin typeface="Century Gothic"/>
                          <a:ea typeface="ＭＳ 明朝"/>
                        </a:rPr>
                        <a:t>100 %</a:t>
                      </a:r>
                      <a:endParaRPr lang="en-US" sz="2000">
                        <a:latin typeface="Times New Roman"/>
                        <a:ea typeface="ＭＳ 明朝"/>
                      </a:endParaRPr>
                    </a:p>
                  </a:txBody>
                  <a:tcPr marL="61438" marR="614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32428">
                <a:tc>
                  <a:txBody>
                    <a:bodyPr/>
                    <a:lstStyle/>
                    <a:p>
                      <a:pPr algn="ctr">
                        <a:spcAft>
                          <a:spcPts val="0"/>
                        </a:spcAft>
                      </a:pPr>
                      <a:r>
                        <a:rPr lang="en-US" sz="1200" b="1">
                          <a:latin typeface="Century Gothic"/>
                          <a:ea typeface="ＭＳ 明朝"/>
                        </a:rPr>
                        <a:t>10</a:t>
                      </a:r>
                      <a:endParaRPr lang="en-US" sz="2000">
                        <a:latin typeface="Times New Roman"/>
                        <a:ea typeface="ＭＳ 明朝"/>
                      </a:endParaRPr>
                    </a:p>
                  </a:txBody>
                  <a:tcPr marL="61438" marR="614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200" b="1" kern="0">
                          <a:latin typeface="Century Gothic"/>
                        </a:rPr>
                        <a:t>References</a:t>
                      </a:r>
                      <a:endParaRPr lang="en-US" sz="1400" b="1" kern="0">
                        <a:latin typeface="Times New Roman"/>
                      </a:endParaRPr>
                    </a:p>
                  </a:txBody>
                  <a:tcPr marL="61438" marR="614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7">
                  <a:txBody>
                    <a:bodyPr/>
                    <a:lstStyle/>
                    <a:p>
                      <a:pPr marL="342900" lvl="0" indent="-342900" algn="just">
                        <a:spcAft>
                          <a:spcPts val="0"/>
                        </a:spcAft>
                        <a:buFont typeface="+mj-lt"/>
                        <a:buAutoNum type="arabicPeriod"/>
                        <a:tabLst>
                          <a:tab pos="228600" algn="l"/>
                        </a:tabLst>
                      </a:pPr>
                      <a:r>
                        <a:rPr lang="en-US" sz="1200" dirty="0">
                          <a:latin typeface="Century Gothic"/>
                          <a:ea typeface="ＭＳ 明朝"/>
                        </a:rPr>
                        <a:t>P. K. Nag 2002. Power Plant Engineering. 2</a:t>
                      </a:r>
                      <a:r>
                        <a:rPr lang="en-US" sz="1200" baseline="30000" dirty="0">
                          <a:latin typeface="Century Gothic"/>
                          <a:ea typeface="ＭＳ 明朝"/>
                        </a:rPr>
                        <a:t>nd</a:t>
                      </a:r>
                      <a:r>
                        <a:rPr lang="en-US" sz="1200" dirty="0">
                          <a:latin typeface="Century Gothic"/>
                          <a:ea typeface="ＭＳ 明朝"/>
                        </a:rPr>
                        <a:t> Edition, McGraw-Hill International Editions.</a:t>
                      </a:r>
                      <a:endParaRPr lang="en-US" sz="1400" dirty="0">
                        <a:latin typeface="Times New Roman"/>
                        <a:ea typeface="ＭＳ 明朝"/>
                      </a:endParaRPr>
                    </a:p>
                    <a:p>
                      <a:pPr marL="342900" lvl="0" indent="-342900" algn="just">
                        <a:spcAft>
                          <a:spcPts val="0"/>
                        </a:spcAft>
                        <a:buFont typeface="+mj-lt"/>
                        <a:buAutoNum type="arabicPeriod"/>
                        <a:tabLst>
                          <a:tab pos="228600" algn="l"/>
                        </a:tabLst>
                      </a:pPr>
                      <a:r>
                        <a:rPr lang="en-US" sz="1200" dirty="0">
                          <a:latin typeface="Century Gothic"/>
                          <a:ea typeface="ＭＳ 明朝"/>
                        </a:rPr>
                        <a:t>M. M. El-Wakil, 1984. Power Plant Technology. 1</a:t>
                      </a:r>
                      <a:r>
                        <a:rPr lang="en-US" sz="1200" baseline="30000" dirty="0">
                          <a:latin typeface="Century Gothic"/>
                          <a:ea typeface="ＭＳ 明朝"/>
                        </a:rPr>
                        <a:t>st</a:t>
                      </a:r>
                      <a:r>
                        <a:rPr lang="en-US" sz="1200" dirty="0">
                          <a:latin typeface="Century Gothic"/>
                          <a:ea typeface="ＭＳ 明朝"/>
                        </a:rPr>
                        <a:t> Edition, McGraw-Hill International Editions. </a:t>
                      </a:r>
                      <a:endParaRPr lang="en-US" sz="1400" dirty="0">
                        <a:latin typeface="Times New Roman"/>
                        <a:ea typeface="ＭＳ 明朝"/>
                      </a:endParaRPr>
                    </a:p>
                    <a:p>
                      <a:pPr marL="342900" lvl="0" indent="-342900" algn="just">
                        <a:spcAft>
                          <a:spcPts val="0"/>
                        </a:spcAft>
                        <a:buFont typeface="+mj-lt"/>
                        <a:buAutoNum type="arabicPeriod"/>
                        <a:tabLst>
                          <a:tab pos="228600" algn="l"/>
                        </a:tabLst>
                      </a:pPr>
                      <a:r>
                        <a:rPr lang="en-US" sz="1200" dirty="0">
                          <a:latin typeface="Century Gothic"/>
                          <a:ea typeface="ＭＳ 明朝"/>
                        </a:rPr>
                        <a:t>E. B. Woodruff, 2005. Steam Plant Operation. 8</a:t>
                      </a:r>
                      <a:r>
                        <a:rPr lang="en-US" sz="1200" baseline="30000" dirty="0">
                          <a:latin typeface="Century Gothic"/>
                          <a:ea typeface="ＭＳ 明朝"/>
                        </a:rPr>
                        <a:t>th</a:t>
                      </a:r>
                      <a:r>
                        <a:rPr lang="en-US" sz="1200" dirty="0">
                          <a:latin typeface="Century Gothic"/>
                          <a:ea typeface="ＭＳ 明朝"/>
                        </a:rPr>
                        <a:t> Edition, McGraw-Hill.</a:t>
                      </a:r>
                      <a:endParaRPr lang="en-US" sz="1400" dirty="0">
                        <a:latin typeface="Times New Roman"/>
                        <a:ea typeface="ＭＳ 明朝"/>
                      </a:endParaRPr>
                    </a:p>
                    <a:p>
                      <a:pPr marL="342900" lvl="0" indent="-342900" algn="just">
                        <a:spcAft>
                          <a:spcPts val="0"/>
                        </a:spcAft>
                        <a:buFont typeface="+mj-lt"/>
                        <a:buAutoNum type="arabicPeriod"/>
                        <a:tabLst>
                          <a:tab pos="228600" algn="l"/>
                        </a:tabLst>
                      </a:pPr>
                      <a:r>
                        <a:rPr lang="en-US" sz="1200" dirty="0">
                          <a:latin typeface="Century Gothic"/>
                          <a:ea typeface="MS Mincho"/>
                        </a:rPr>
                        <a:t>LOD Harvey (2006), A Handbook on Low-Energy Buildings and District-Energy Systems, Earthsean</a:t>
                      </a:r>
                      <a:r>
                        <a:rPr lang="en-US" sz="1200" dirty="0">
                          <a:latin typeface="Century Gothic"/>
                          <a:ea typeface="ＭＳ 明朝"/>
                        </a:rPr>
                        <a:t>.</a:t>
                      </a:r>
                      <a:endParaRPr lang="en-US" sz="1400" dirty="0">
                        <a:latin typeface="Times New Roman"/>
                        <a:ea typeface="ＭＳ 明朝"/>
                      </a:endParaRPr>
                    </a:p>
                    <a:p>
                      <a:pPr marL="342900" lvl="0" indent="-342900" algn="just">
                        <a:spcAft>
                          <a:spcPts val="0"/>
                        </a:spcAft>
                        <a:buFont typeface="+mj-lt"/>
                        <a:buAutoNum type="arabicPeriod"/>
                        <a:tabLst>
                          <a:tab pos="228600" algn="l"/>
                        </a:tabLst>
                      </a:pPr>
                      <a:r>
                        <a:rPr lang="en-US" sz="1200" dirty="0">
                          <a:latin typeface="Century Gothic"/>
                          <a:ea typeface="MS Mincho"/>
                        </a:rPr>
                        <a:t>Midwest CHP Application Center (2005), Combined Heat &amp; Power (CHP) Resource Guide.</a:t>
                      </a:r>
                      <a:endParaRPr lang="en-US" sz="1400" dirty="0">
                        <a:latin typeface="Times New Roman"/>
                        <a:ea typeface="ＭＳ 明朝"/>
                      </a:endParaRPr>
                    </a:p>
                  </a:txBody>
                  <a:tcPr marL="61438" marR="614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9923678e78673762afb9b6d92d4d24e4a0201aca"/>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1206</TotalTime>
  <Words>251</Words>
  <Application>Microsoft Office PowerPoint</Application>
  <PresentationFormat>画面に合わせる (4:3)</PresentationFormat>
  <Paragraphs>71</Paragraphs>
  <Slides>3</Slides>
  <Notes>0</Notes>
  <HiddenSlides>0</HiddenSlides>
  <MMClips>0</MMClips>
  <ScaleCrop>false</ScaleCrop>
  <HeadingPairs>
    <vt:vector size="4" baseType="variant">
      <vt:variant>
        <vt:lpstr>テーマ</vt:lpstr>
      </vt:variant>
      <vt:variant>
        <vt:i4>1</vt:i4>
      </vt:variant>
      <vt:variant>
        <vt:lpstr>スライド タイトル</vt:lpstr>
      </vt:variant>
      <vt:variant>
        <vt:i4>3</vt:i4>
      </vt:variant>
    </vt:vector>
  </HeadingPairs>
  <TitlesOfParts>
    <vt:vector size="4" baseType="lpstr">
      <vt:lpstr>Office Theme</vt:lpstr>
      <vt:lpstr>Power Plant Technology  Course Information</vt:lpstr>
      <vt:lpstr>スライド 2</vt:lpstr>
      <vt:lpstr>スライド 3</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azman</dc:creator>
  <cp:lastModifiedBy>5AVE</cp:lastModifiedBy>
  <cp:revision>194</cp:revision>
  <cp:lastPrinted>2017-07-24T03:54:17Z</cp:lastPrinted>
  <dcterms:created xsi:type="dcterms:W3CDTF">2016-03-03T08:04:10Z</dcterms:created>
  <dcterms:modified xsi:type="dcterms:W3CDTF">2017-08-27T02:52:41Z</dcterms:modified>
</cp:coreProperties>
</file>