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366" r:id="rId2"/>
    <p:sldId id="360" r:id="rId3"/>
    <p:sldId id="367" r:id="rId4"/>
    <p:sldId id="368" r:id="rId5"/>
    <p:sldId id="361" r:id="rId6"/>
    <p:sldId id="369" r:id="rId7"/>
    <p:sldId id="370" r:id="rId8"/>
    <p:sldId id="371" r:id="rId9"/>
    <p:sldId id="374" r:id="rId10"/>
    <p:sldId id="375" r:id="rId11"/>
    <p:sldId id="377" r:id="rId12"/>
    <p:sldId id="373" r:id="rId13"/>
    <p:sldId id="376" r:id="rId14"/>
  </p:sldIdLst>
  <p:sldSz cx="9144000" cy="6858000" type="screen4x3"/>
  <p:notesSz cx="6797675" cy="9926638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61" autoAdjust="0"/>
    <p:restoredTop sz="97431"/>
  </p:normalViewPr>
  <p:slideViewPr>
    <p:cSldViewPr snapToObjects="1">
      <p:cViewPr varScale="1">
        <p:scale>
          <a:sx n="74" d="100"/>
          <a:sy n="74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ocw.ump.edu.my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2F22EC3-676D-465E-9D9E-BF1E75227CF4}"/>
              </a:ext>
            </a:extLst>
          </p:cNvPr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>
                <a:solidFill>
                  <a:schemeClr val="bg1"/>
                </a:solidFill>
                <a:hlinkClick r:id="rId3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1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8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3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7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9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1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3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3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95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1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769FD85A-EBF6-4353-AA31-26D96E111899}"/>
              </a:ext>
            </a:extLst>
          </p:cNvPr>
          <p:cNvGrpSpPr/>
          <p:nvPr userDrawn="1"/>
        </p:nvGrpSpPr>
        <p:grpSpPr>
          <a:xfrm>
            <a:off x="3266338" y="6398008"/>
            <a:ext cx="2611324" cy="275116"/>
            <a:chOff x="3483162" y="6313955"/>
            <a:chExt cx="2611324" cy="275116"/>
          </a:xfrm>
        </p:grpSpPr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id="{C2B98131-9974-4A20-83B6-E1A1BC8D265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/>
            <a:srcRect l="50065" t="-361" b="69252"/>
            <a:stretch/>
          </p:blipFill>
          <p:spPr>
            <a:xfrm>
              <a:off x="3483162" y="6313955"/>
              <a:ext cx="798534" cy="27511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8810A855-2D5E-4F02-A424-E4EF5614191D}"/>
                </a:ext>
              </a:extLst>
            </p:cNvPr>
            <p:cNvSpPr txBox="1"/>
            <p:nvPr userDrawn="1"/>
          </p:nvSpPr>
          <p:spPr>
            <a:xfrm>
              <a:off x="4228269" y="6342850"/>
              <a:ext cx="186621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By: 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Dr.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Fatkhiddin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Mansurov</a:t>
              </a:r>
              <a:endParaRPr lang="en-US" sz="1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863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TURKISH 1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(UHF1271)</a:t>
            </a:r>
            <a:b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TÜRK ALFABESİ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TURKISH ALPHABET</a:t>
            </a:r>
            <a:endParaRPr lang="en-GB" sz="27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66409" y="3886200"/>
            <a:ext cx="6400800" cy="1752600"/>
          </a:xfrm>
        </p:spPr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</a:t>
            </a:r>
            <a: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Modern Languages and Human Sciences</a:t>
            </a:r>
            <a:b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Fatkhiddin Mansurov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fatkhiddin@ump.edu.my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502"/>
            <a:ext cx="4068862" cy="133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6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DİNLE VE TEKRAR ET</a:t>
            </a:r>
            <a:b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en-GB" sz="2400" dirty="0">
                <a:solidFill>
                  <a:prstClr val="white"/>
                </a:solidFill>
              </a:rPr>
              <a:t>LISTEN AND REPEAT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pt-B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NEDEN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OKU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Ö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ÖRNEK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PİLAV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RESİM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SELAM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Ş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ŞEKER</a:t>
            </a:r>
          </a:p>
        </p:txBody>
      </p:sp>
    </p:spTree>
    <p:extLst>
      <p:ext uri="{BB962C8B-B14F-4D97-AF65-F5344CB8AC3E}">
        <p14:creationId xmlns:p14="http://schemas.microsoft.com/office/powerpoint/2010/main" val="63545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DİNLE VE TEKRAR ET</a:t>
            </a:r>
            <a:b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en-GB" sz="2400" dirty="0">
                <a:solidFill>
                  <a:prstClr val="white"/>
                </a:solidFill>
              </a:rPr>
              <a:t>LISTEN AND REPEAT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lvl="0" algn="just">
              <a:lnSpc>
                <a:spcPct val="20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TELEFON</a:t>
            </a:r>
          </a:p>
          <a:p>
            <a:pPr lvl="0" algn="just">
              <a:lnSpc>
                <a:spcPct val="20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UZUN</a:t>
            </a:r>
          </a:p>
          <a:p>
            <a:pPr lvl="0" algn="just">
              <a:lnSpc>
                <a:spcPct val="20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Ü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ÜZÜM</a:t>
            </a:r>
          </a:p>
          <a:p>
            <a:pPr lvl="0" algn="just">
              <a:lnSpc>
                <a:spcPct val="20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VATAN</a:t>
            </a:r>
          </a:p>
          <a:p>
            <a:pPr lvl="0" algn="just">
              <a:lnSpc>
                <a:spcPct val="20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Y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YILDIZ</a:t>
            </a:r>
          </a:p>
          <a:p>
            <a:pPr lvl="0" algn="just">
              <a:lnSpc>
                <a:spcPct val="200000"/>
              </a:lnSpc>
            </a:pP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Z - ZAMAN</a:t>
            </a:r>
          </a:p>
        </p:txBody>
      </p:sp>
    </p:spTree>
    <p:extLst>
      <p:ext uri="{BB962C8B-B14F-4D97-AF65-F5344CB8AC3E}">
        <p14:creationId xmlns:p14="http://schemas.microsoft.com/office/powerpoint/2010/main" val="79483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EV ÖDEVİ</a:t>
            </a:r>
            <a:r>
              <a:rPr lang="tr-TR" dirty="0" smtClean="0">
                <a:solidFill>
                  <a:prstClr val="white"/>
                </a:solidFill>
              </a:rPr>
              <a:t/>
            </a:r>
            <a:br>
              <a:rPr lang="tr-TR" dirty="0" smtClean="0">
                <a:solidFill>
                  <a:prstClr val="white"/>
                </a:solidFill>
              </a:rPr>
            </a:br>
            <a:r>
              <a:rPr lang="tr-TR" sz="2400" dirty="0" smtClean="0">
                <a:solidFill>
                  <a:prstClr val="white"/>
                </a:solidFill>
              </a:rPr>
              <a:t>HOMEWORK</a:t>
            </a:r>
            <a:r>
              <a:rPr lang="en-US" sz="2400" dirty="0" smtClean="0">
                <a:solidFill>
                  <a:prstClr val="white"/>
                </a:solidFill>
              </a:rPr>
              <a:t> ASSIGNMENT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lvl="0" algn="just">
              <a:lnSpc>
                <a:spcPct val="25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To write three examples for each letter in Turkish;</a:t>
            </a:r>
          </a:p>
          <a:p>
            <a:pPr lvl="0" algn="just">
              <a:lnSpc>
                <a:spcPct val="250000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To practice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the vowels in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Turkish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Alphabet.</a:t>
            </a:r>
          </a:p>
          <a:p>
            <a:pPr marL="0" lvl="0" indent="0" algn="ctr">
              <a:lnSpc>
                <a:spcPct val="250000"/>
              </a:lnSpc>
              <a:buNone/>
            </a:pPr>
            <a:r>
              <a:rPr lang="en-US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B</a:t>
            </a:r>
            <a:r>
              <a:rPr lang="tr-TR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AŞARILAR...</a:t>
            </a:r>
            <a:endParaRPr lang="en-US" b="1" i="1" spc="60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250000"/>
              </a:lnSpc>
            </a:pPr>
            <a:endParaRPr lang="tr-T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54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</a:t>
            </a:r>
            <a:r>
              <a:rPr lang="tr-TR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ŞEKKÜRLER...</a:t>
            </a:r>
            <a: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en-GB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32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</a:t>
            </a:r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ÜRK 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ALFABE</a:t>
            </a:r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Sİ</a:t>
            </a:r>
            <a:r>
              <a:rPr lang="en-US" sz="2800" dirty="0" smtClean="0"/>
              <a:t>-TURKISH ALPHABET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There </a:t>
            </a:r>
            <a:r>
              <a:rPr 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are 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twenty one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consonants and eight 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vowels Turkish alphabet. The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Turkish language is a phonetic language 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and </a:t>
            </a:r>
            <a:r>
              <a:rPr lang="en-US" sz="2000" smtClean="0">
                <a:solidFill>
                  <a:srgbClr val="000000"/>
                </a:solidFill>
                <a:latin typeface="Arial" panose="020B0604020202020204" pitchFamily="34" charset="0"/>
              </a:rPr>
              <a:t>writing &amp; 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pronunciation always same.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The 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consonants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in 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Turkish are: </a:t>
            </a:r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000" b="1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B, C, </a:t>
            </a:r>
            <a:r>
              <a:rPr lang="tr-TR" sz="2000" b="1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Ç, D, F, G, Ğ, H, J, K, L, M, N, P, R, S, Ş, T, V, Y, Z.</a:t>
            </a:r>
          </a:p>
          <a:p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T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he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letters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W</a:t>
            </a: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and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Q</a:t>
            </a: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do not exist in the Turkish alphabet. </a:t>
            </a: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5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SESLİ HARFLER</a:t>
            </a:r>
            <a:r>
              <a:rPr lang="en-GB" sz="2500" dirty="0" smtClean="0">
                <a:solidFill>
                  <a:prstClr val="white"/>
                </a:solidFill>
              </a:rPr>
              <a:t>: </a:t>
            </a:r>
            <a:r>
              <a:rPr lang="en-GB" sz="2500" dirty="0">
                <a:solidFill>
                  <a:prstClr val="white"/>
                </a:solidFill>
              </a:rPr>
              <a:t>VOWELS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4900" b="1" i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There are </a:t>
            </a:r>
            <a:r>
              <a:rPr lang="en-US" sz="4900" b="1" i="1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eight vowels in Turkish: </a:t>
            </a:r>
            <a:endParaRPr lang="tr-TR" sz="4000" dirty="0" smtClean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4000" b="1" i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 – </a:t>
            </a:r>
            <a:r>
              <a:rPr lang="tr-TR" sz="4000" i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araba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4000" b="1" i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 – </a:t>
            </a:r>
            <a:r>
              <a:rPr lang="tr-TR" sz="4000" i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elma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4000" b="1" i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 – </a:t>
            </a:r>
            <a:r>
              <a:rPr lang="tr-TR" sz="4000" i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ılık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4000" b="1" i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İ – </a:t>
            </a:r>
            <a:r>
              <a:rPr lang="tr-TR" sz="4000" i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insaf</a:t>
            </a:r>
            <a:endParaRPr lang="tr-TR" sz="4000" i="1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pt-BR" sz="4000" b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lang="tr-TR" sz="4000" b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–</a:t>
            </a:r>
            <a:r>
              <a:rPr lang="pt-BR" sz="4000" b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tr-TR" sz="4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oku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pt-BR" sz="4000" b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Ö</a:t>
            </a:r>
            <a:r>
              <a:rPr lang="tr-TR" sz="4000" b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tr-TR" sz="4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– özbek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pt-BR" sz="4000" b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</a:t>
            </a:r>
            <a:r>
              <a:rPr lang="tr-TR" sz="4000" b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– </a:t>
            </a:r>
            <a:r>
              <a:rPr lang="tr-TR" sz="4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uzun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pt-BR" sz="4000" b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Ü</a:t>
            </a:r>
            <a:r>
              <a:rPr lang="tr-TR" sz="4000" b="1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- </a:t>
            </a:r>
            <a:r>
              <a:rPr lang="tr-TR" sz="4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üzgün</a:t>
            </a:r>
            <a:r>
              <a:rPr lang="pt-BR" sz="40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0" indent="0" algn="ctr">
              <a:buNone/>
            </a:pPr>
            <a:endParaRPr lang="pt-BR" sz="4000" b="1" dirty="0" smtClean="0">
              <a:solidFill>
                <a:srgbClr val="00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3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SESLİLERİN OKUNUŞU </a:t>
            </a:r>
            <a:r>
              <a:rPr lang="tr-TR" sz="2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/>
            </a:r>
            <a:br>
              <a:rPr lang="tr-TR" sz="2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US" sz="2000" dirty="0" smtClean="0">
                <a:solidFill>
                  <a:prstClr val="white"/>
                </a:solidFill>
              </a:rPr>
              <a:t>THE </a:t>
            </a:r>
            <a:r>
              <a:rPr lang="tr-TR" sz="2000" dirty="0" smtClean="0">
                <a:solidFill>
                  <a:prstClr val="white"/>
                </a:solidFill>
              </a:rPr>
              <a:t>PRONOUNCIATION OF THE VOWELS</a:t>
            </a: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as the </a:t>
            </a: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u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sound in </a:t>
            </a:r>
            <a:r>
              <a:rPr lang="tr-T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butter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un</a:t>
            </a:r>
            <a:r>
              <a:rPr lang="tr-T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dotted)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as the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sound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tr-T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elangor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tr-T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Sılangor</a:t>
            </a:r>
            <a:r>
              <a:rPr lang="tr-T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with a</a:t>
            </a:r>
            <a:r>
              <a:rPr lang="tr-T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 un-dotted </a:t>
            </a:r>
            <a:r>
              <a:rPr lang="tr-T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);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as the </a:t>
            </a: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o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sound in </a:t>
            </a:r>
            <a:r>
              <a:rPr lang="tr-T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orang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as the </a:t>
            </a:r>
            <a:r>
              <a:rPr lang="en-US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OO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sound in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food.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36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SESL</a:t>
            </a:r>
            <a:r>
              <a:rPr lang="tr-TR" sz="28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İLERİN </a:t>
            </a:r>
            <a:r>
              <a:rPr lang="tr-TR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OKUNUŞU </a:t>
            </a:r>
            <a:r>
              <a:rPr lang="tr-TR" sz="20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/>
            </a:r>
            <a:br>
              <a:rPr lang="tr-TR" sz="20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en-US" sz="2000" dirty="0">
                <a:solidFill>
                  <a:prstClr val="white"/>
                </a:solidFill>
              </a:rPr>
              <a:t>THE </a:t>
            </a:r>
            <a:r>
              <a:rPr lang="tr-TR" sz="2000" dirty="0">
                <a:solidFill>
                  <a:prstClr val="white"/>
                </a:solidFill>
              </a:rPr>
              <a:t>PRONOUNCIATION OF THE VOWELS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as </a:t>
            </a: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en-US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tr-T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lektrık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İ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as </a:t>
            </a:r>
            <a:r>
              <a:rPr 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ee</a:t>
            </a: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ikan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Ö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as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urgent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with a silent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r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sound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);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Ü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as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sound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use.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SESSİZ HARFLER</a:t>
            </a:r>
            <a:r>
              <a:rPr lang="tr-TR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tr-TR" dirty="0" smtClean="0">
                <a:solidFill>
                  <a:prstClr val="white"/>
                </a:solidFill>
              </a:rPr>
              <a:t>-</a:t>
            </a:r>
            <a:r>
              <a:rPr lang="en-GB" dirty="0" smtClean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CONSONANTS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algn="just"/>
            <a:r>
              <a:rPr lang="en-US" sz="1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800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pronounciation</a:t>
            </a:r>
            <a:r>
              <a:rPr lang="en-US" sz="1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Turkish </a:t>
            </a:r>
            <a:r>
              <a:rPr lang="en-US" sz="1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consonants are </a:t>
            </a:r>
            <a:r>
              <a:rPr lang="en-US" sz="1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</a:t>
            </a:r>
            <a:r>
              <a:rPr lang="en-US" sz="1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1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 or Malay:</a:t>
            </a:r>
          </a:p>
          <a:p>
            <a:pPr marL="0" indent="0" algn="just">
              <a:buNone/>
            </a:pP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always said as the </a:t>
            </a:r>
            <a:r>
              <a:rPr lang="en-US" sz="1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 as in </a:t>
            </a:r>
            <a:r>
              <a:rPr lang="en-US" sz="1800" b="1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jalan</a:t>
            </a:r>
            <a:r>
              <a:rPr lang="en-US" sz="1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1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 </a:t>
            </a:r>
            <a:r>
              <a:rPr lang="en-US" sz="18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 as in </a:t>
            </a:r>
            <a:r>
              <a:rPr lang="en-US" sz="1800" b="1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en-US" sz="1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sound as in </a:t>
            </a:r>
            <a:r>
              <a:rPr lang="en-US" sz="18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8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70000"/>
              </a:lnSpc>
            </a:pPr>
            <a:r>
              <a:rPr lang="en-US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use at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beginning of a word. The </a:t>
            </a:r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Ğ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 is said like 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Arabic </a:t>
            </a:r>
            <a:r>
              <a:rPr lang="ar-AE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غ</a:t>
            </a:r>
            <a:r>
              <a:rPr lang="en-US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</a:t>
            </a:r>
            <a:r>
              <a:rPr lang="en-US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4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SESSİZ HARFLER </a:t>
            </a:r>
            <a:r>
              <a:rPr lang="tr-TR" dirty="0">
                <a:solidFill>
                  <a:prstClr val="white"/>
                </a:solidFill>
              </a:rPr>
              <a:t>-</a:t>
            </a:r>
            <a:r>
              <a:rPr lang="en-GB" dirty="0">
                <a:solidFill>
                  <a:prstClr val="white"/>
                </a:solidFill>
              </a:rPr>
              <a:t> </a:t>
            </a:r>
            <a:r>
              <a:rPr lang="en-US" dirty="0">
                <a:solidFill>
                  <a:prstClr val="white"/>
                </a:solidFill>
              </a:rPr>
              <a:t>CONSONANTS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Hasan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strong sound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as in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Robot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same in English and Malay pronounced as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safe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or </a:t>
            </a:r>
            <a:r>
              <a:rPr lang="en-US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salam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Ş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is pronounced as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Shah </a:t>
            </a:r>
            <a:r>
              <a:rPr lang="en-US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Alam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86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DİNLE VE TEKRAR ET</a:t>
            </a:r>
            <a:b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GB" sz="2400" dirty="0" smtClean="0">
                <a:solidFill>
                  <a:prstClr val="white"/>
                </a:solidFill>
              </a:rPr>
              <a:t>LISTEN AND REPEAT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– ANNE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 – BABA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 – CADDE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Ç – 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ÇİÇEK</a:t>
            </a:r>
            <a:endParaRPr lang="en-US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 - DEDE</a:t>
            </a:r>
            <a:endParaRPr lang="tr-T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LMA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FUTBOL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GAZETE</a:t>
            </a:r>
          </a:p>
          <a:p>
            <a:pPr algn="just"/>
            <a:endParaRPr lang="tr-T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76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DİNLE VE TEKRAR ET</a:t>
            </a:r>
            <a:b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en-GB" sz="2400" dirty="0">
                <a:solidFill>
                  <a:prstClr val="white"/>
                </a:solidFill>
              </a:rPr>
              <a:t>LISTEN AND REPEAT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Ğ </a:t>
            </a:r>
            <a:r>
              <a:rPr lang="tr-TR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BAĞ</a:t>
            </a:r>
            <a:endParaRPr lang="pt-B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HASTA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IRMAK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İ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İNSAN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GARAJ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KİTAP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L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LIMON</a:t>
            </a: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– MASA</a:t>
            </a:r>
          </a:p>
        </p:txBody>
      </p:sp>
    </p:spTree>
    <p:extLst>
      <p:ext uri="{BB962C8B-B14F-4D97-AF65-F5344CB8AC3E}">
        <p14:creationId xmlns:p14="http://schemas.microsoft.com/office/powerpoint/2010/main" val="419126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CW Template_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Template_baru</Template>
  <TotalTime>1398</TotalTime>
  <Words>478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Century Schoolbook</vt:lpstr>
      <vt:lpstr>Helvetica</vt:lpstr>
      <vt:lpstr>Helvetica LT Std Light</vt:lpstr>
      <vt:lpstr>Symbol</vt:lpstr>
      <vt:lpstr>Times New Roman</vt:lpstr>
      <vt:lpstr>Wingdings</vt:lpstr>
      <vt:lpstr>OCW Template_baru</vt:lpstr>
      <vt:lpstr>TURKISH 1 (UHF1271)  TÜRK ALFABESİ TURKISH ALPHABET</vt:lpstr>
      <vt:lpstr>TÜRK ALFABESİ-TURKISH ALPHABET</vt:lpstr>
      <vt:lpstr>SESLİ HARFLER: VOWELS</vt:lpstr>
      <vt:lpstr>SESLİLERİN OKUNUŞU  THE PRONOUNCIATION OF THE VOWELS</vt:lpstr>
      <vt:lpstr>SESLİLERİN OKUNUŞU  THE PRONOUNCIATION OF THE VOWELS</vt:lpstr>
      <vt:lpstr>SESSİZ HARFLER - CONSONANTS</vt:lpstr>
      <vt:lpstr>SESSİZ HARFLER - CONSONANTS</vt:lpstr>
      <vt:lpstr>DİNLE VE TEKRAR ET LISTEN AND REPEAT</vt:lpstr>
      <vt:lpstr>DİNLE VE TEKRAR ET LISTEN AND REPEAT</vt:lpstr>
      <vt:lpstr>DİNLE VE TEKRAR ET LISTEN AND REPEAT</vt:lpstr>
      <vt:lpstr>DİNLE VE TEKRAR ET LISTEN AND REPEAT</vt:lpstr>
      <vt:lpstr>EV ÖDEVİ HOMEWORK ASSIGNMENT</vt:lpstr>
      <vt:lpstr>TEŞEKKÜRLER...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pbmsk</cp:lastModifiedBy>
  <cp:revision>249</cp:revision>
  <cp:lastPrinted>2017-07-24T03:54:17Z</cp:lastPrinted>
  <dcterms:created xsi:type="dcterms:W3CDTF">2016-03-03T08:04:10Z</dcterms:created>
  <dcterms:modified xsi:type="dcterms:W3CDTF">2017-09-13T00:35:21Z</dcterms:modified>
</cp:coreProperties>
</file>