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7"/>
  </p:notesMasterIdLst>
  <p:handoutMasterIdLst>
    <p:handoutMasterId r:id="rId28"/>
  </p:handoutMasterIdLst>
  <p:sldIdLst>
    <p:sldId id="359" r:id="rId2"/>
    <p:sldId id="360" r:id="rId3"/>
    <p:sldId id="361" r:id="rId4"/>
    <p:sldId id="363" r:id="rId5"/>
    <p:sldId id="364" r:id="rId6"/>
    <p:sldId id="365" r:id="rId7"/>
    <p:sldId id="366" r:id="rId8"/>
    <p:sldId id="367" r:id="rId9"/>
    <p:sldId id="369" r:id="rId10"/>
    <p:sldId id="370" r:id="rId11"/>
    <p:sldId id="372" r:id="rId12"/>
    <p:sldId id="373" r:id="rId13"/>
    <p:sldId id="374" r:id="rId14"/>
    <p:sldId id="375" r:id="rId15"/>
    <p:sldId id="376" r:id="rId16"/>
    <p:sldId id="371" r:id="rId17"/>
    <p:sldId id="377" r:id="rId18"/>
    <p:sldId id="378" r:id="rId19"/>
    <p:sldId id="379" r:id="rId20"/>
    <p:sldId id="382" r:id="rId21"/>
    <p:sldId id="380" r:id="rId22"/>
    <p:sldId id="381" r:id="rId23"/>
    <p:sldId id="383" r:id="rId24"/>
    <p:sldId id="362" r:id="rId25"/>
    <p:sldId id="345" r:id="rId26"/>
  </p:sldIdLst>
  <p:sldSz cx="9144000" cy="6858000" type="screen4x3"/>
  <p:notesSz cx="6797675" cy="9926638"/>
  <p:custDataLst>
    <p:tags r:id="rId2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00AFA7"/>
    <a:srgbClr val="CCFFFF"/>
    <a:srgbClr val="00FFCC"/>
    <a:srgbClr val="99FFCC"/>
    <a:srgbClr val="33CCCC"/>
    <a:srgbClr val="006699"/>
    <a:srgbClr val="336699"/>
    <a:srgbClr val="3366CC"/>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361" autoAdjust="0"/>
    <p:restoredTop sz="97431"/>
  </p:normalViewPr>
  <p:slideViewPr>
    <p:cSldViewPr snapToObjects="1">
      <p:cViewPr>
        <p:scale>
          <a:sx n="60" d="100"/>
          <a:sy n="60" d="100"/>
        </p:scale>
        <p:origin x="-1788" y="-3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FE9C86C0-41C2-A64F-A5D3-65308364D734}" type="datetimeFigureOut">
              <a:rPr lang="en-US" smtClean="0"/>
              <a:t>20-Aug-17</a:t>
            </a:fld>
            <a:endParaRPr lang="en-US"/>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C8377671-060F-9C43-AB6A-16DB37710E09}" type="slidenum">
              <a:rPr lang="en-US" smtClean="0"/>
              <a:t>‹#›</a:t>
            </a:fld>
            <a:endParaRPr lang="en-US"/>
          </a:p>
        </p:txBody>
      </p:sp>
    </p:spTree>
    <p:extLst>
      <p:ext uri="{BB962C8B-B14F-4D97-AF65-F5344CB8AC3E}">
        <p14:creationId xmlns:p14="http://schemas.microsoft.com/office/powerpoint/2010/main" val="3753216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42FF5C8C-4E0A-4340-A20C-AFF94B550D4C}" type="datetimeFigureOut">
              <a:t>20-Aug-17</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E94A1761-9BDC-1847-AEC4-8F8E20EE702D}" type="slidenum">
              <a:t>‹#›</a:t>
            </a:fld>
            <a:endParaRPr lang="en-US"/>
          </a:p>
        </p:txBody>
      </p:sp>
    </p:spTree>
    <p:extLst>
      <p:ext uri="{BB962C8B-B14F-4D97-AF65-F5344CB8AC3E}">
        <p14:creationId xmlns:p14="http://schemas.microsoft.com/office/powerpoint/2010/main" val="423361766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stretch>
            <a:fillRect/>
          </a:stretch>
        </p:blipFill>
        <p:spPr>
          <a:xfrm>
            <a:off x="0" y="1487487"/>
            <a:ext cx="9144000" cy="4225925"/>
          </a:xfrm>
          <a:prstGeom prst="rect">
            <a:avLst/>
          </a:prstGeom>
        </p:spPr>
      </p:pic>
      <p:sp>
        <p:nvSpPr>
          <p:cNvPr id="2" name="Title 1"/>
          <p:cNvSpPr>
            <a:spLocks noGrp="1"/>
          </p:cNvSpPr>
          <p:nvPr>
            <p:ph type="ctrTitle"/>
          </p:nvPr>
        </p:nvSpPr>
        <p:spPr>
          <a:xfrm>
            <a:off x="685800" y="2130425"/>
            <a:ext cx="7772400" cy="1470025"/>
          </a:xfrm>
        </p:spPr>
        <p:txBody>
          <a:bodyPr>
            <a:normAutofit/>
          </a:bodyPr>
          <a:lstStyle>
            <a:lvl1pPr>
              <a:defRPr sz="4000">
                <a:solidFill>
                  <a:schemeClr val="bg1"/>
                </a:solidFill>
                <a:latin typeface="Helvetica" panose="020B0604020202020204" pitchFamily="34" charset="0"/>
                <a:cs typeface="Helvetica" panose="020B0604020202020204"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800">
                <a:solidFill>
                  <a:schemeClr val="bg1"/>
                </a:solidFill>
                <a:latin typeface="Helvetica" panose="020B0604020202020204" pitchFamily="34" charset="0"/>
                <a:cs typeface="Helvetica"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120325061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EAAC8-B8D1-874E-AA70-8B4502729C1D}" type="datetimeFigureOut">
              <a:rPr lang="en-US" smtClean="0"/>
              <a:t>20-Aug-17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289424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EAAC8-B8D1-874E-AA70-8B4502729C1D}" type="datetimeFigureOut">
              <a:rPr lang="en-US" smtClean="0"/>
              <a:t>20-Aug-17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1846298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stretch>
            <a:fillRect/>
          </a:stretch>
        </p:blipFill>
        <p:spPr>
          <a:xfrm>
            <a:off x="457200" y="274638"/>
            <a:ext cx="8229600" cy="1142999"/>
          </a:xfrm>
          <a:prstGeom prst="rect">
            <a:avLst/>
          </a:prstGeom>
        </p:spPr>
      </p:pic>
      <p:sp>
        <p:nvSpPr>
          <p:cNvPr id="2" name="Title 1"/>
          <p:cNvSpPr>
            <a:spLocks noGrp="1"/>
          </p:cNvSpPr>
          <p:nvPr>
            <p:ph type="title"/>
          </p:nvPr>
        </p:nvSpPr>
        <p:spPr/>
        <p:txBody>
          <a:bodyPr>
            <a:normAutofit/>
          </a:bodyPr>
          <a:lstStyle>
            <a:lvl1pPr>
              <a:defRPr sz="3200">
                <a:solidFill>
                  <a:schemeClr val="bg1"/>
                </a:solidFill>
                <a:latin typeface="Helvetica" panose="020B0604020202020204" pitchFamily="34" charset="0"/>
                <a:cs typeface="Helvetica" panose="020B0604020202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FEAAC8-B8D1-874E-AA70-8B4502729C1D}" type="datetimeFigureOut">
              <a:rPr lang="en-US" smtClean="0"/>
              <a:t>20-Aug-17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2913754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FEAAC8-B8D1-874E-AA70-8B4502729C1D}" type="datetimeFigureOut">
              <a:rPr lang="en-US" smtClean="0"/>
              <a:t>20-Aug-17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344955784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FEAAC8-B8D1-874E-AA70-8B4502729C1D}" type="datetimeFigureOut">
              <a:rPr lang="en-US" smtClean="0"/>
              <a:t>20-Aug-17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830340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FEAAC8-B8D1-874E-AA70-8B4502729C1D}" type="datetimeFigureOut">
              <a:rPr lang="en-US" smtClean="0"/>
              <a:t>20-Aug-17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755737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FEAAC8-B8D1-874E-AA70-8B4502729C1D}" type="datetimeFigureOut">
              <a:rPr lang="en-US" smtClean="0"/>
              <a:t>20-Aug-17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380840592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FEAAC8-B8D1-874E-AA70-8B4502729C1D}" type="datetimeFigureOut">
              <a:rPr lang="en-US" smtClean="0"/>
              <a:t>20-Aug-17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425739472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FEAAC8-B8D1-874E-AA70-8B4502729C1D}" type="datetimeFigureOut">
              <a:rPr lang="en-US" smtClean="0"/>
              <a:t>20-Aug-17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165265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FEAAC8-B8D1-874E-AA70-8B4502729C1D}" type="datetimeFigureOut">
              <a:rPr lang="en-US" smtClean="0"/>
              <a:t>20-Aug-17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E8A7FD-37DA-964E-82C7-C288E5A21FC0}" type="slidenum">
              <a:rPr lang="en-US" smtClean="0"/>
              <a:t>‹#›</a:t>
            </a:fld>
            <a:endParaRPr lang="en-US"/>
          </a:p>
        </p:txBody>
      </p:sp>
    </p:spTree>
    <p:extLst>
      <p:ext uri="{BB962C8B-B14F-4D97-AF65-F5344CB8AC3E}">
        <p14:creationId xmlns:p14="http://schemas.microsoft.com/office/powerpoint/2010/main" val="1185756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FEAAC8-B8D1-874E-AA70-8B4502729C1D}" type="datetimeFigureOut">
              <a:rPr lang="en-US" smtClean="0"/>
              <a:t>20-Aug-17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E8A7FD-37DA-964E-82C7-C288E5A21FC0}" type="slidenum">
              <a:rPr lang="en-US" smtClean="0"/>
              <a:t>‹#›</a:t>
            </a:fld>
            <a:endParaRPr lang="en-US"/>
          </a:p>
        </p:txBody>
      </p:sp>
    </p:spTree>
    <p:extLst>
      <p:ext uri="{BB962C8B-B14F-4D97-AF65-F5344CB8AC3E}">
        <p14:creationId xmlns:p14="http://schemas.microsoft.com/office/powerpoint/2010/main" val="2047996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1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 Id="rId6" Type="http://schemas.openxmlformats.org/officeDocument/2006/relationships/image" Target="../media/image30.png"/><Relationship Id="rId5" Type="http://schemas.openxmlformats.org/officeDocument/2006/relationships/image" Target="../media/image29.png"/><Relationship Id="rId4" Type="http://schemas.openxmlformats.org/officeDocument/2006/relationships/image" Target="../media/image28.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en-GB" b="1" dirty="0" smtClean="0">
                <a:effectLst>
                  <a:outerShdw blurRad="38100" dist="38100" dir="2700000" algn="tl">
                    <a:srgbClr val="000000">
                      <a:alpha val="43137"/>
                    </a:srgbClr>
                  </a:outerShdw>
                </a:effectLst>
              </a:rPr>
              <a:t>Electric and Electronic Technology</a:t>
            </a:r>
            <a:br>
              <a:rPr lang="en-GB" b="1" dirty="0" smtClean="0">
                <a:effectLst>
                  <a:outerShdw blurRad="38100" dist="38100" dir="2700000" algn="tl">
                    <a:srgbClr val="000000">
                      <a:alpha val="43137"/>
                    </a:srgbClr>
                  </a:outerShdw>
                </a:effectLst>
              </a:rPr>
            </a:br>
            <a:r>
              <a:rPr lang="en-GB" b="1" dirty="0">
                <a:effectLst>
                  <a:outerShdw blurRad="38100" dist="38100" dir="2700000" algn="tl">
                    <a:srgbClr val="000000">
                      <a:alpha val="43137"/>
                    </a:srgbClr>
                  </a:outerShdw>
                </a:effectLst>
              </a:rPr>
              <a:t/>
            </a:r>
            <a:br>
              <a:rPr lang="en-GB" b="1" dirty="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Chapter 5A – Op-Amp</a:t>
            </a:r>
            <a:endParaRPr lang="en-GB" b="1" dirty="0">
              <a:effectLst>
                <a:outerShdw blurRad="38100" dist="38100" dir="2700000" algn="tl">
                  <a:srgbClr val="000000">
                    <a:alpha val="43137"/>
                  </a:srgbClr>
                </a:outerShdw>
              </a:effectLst>
            </a:endParaRPr>
          </a:p>
        </p:txBody>
      </p:sp>
      <p:sp>
        <p:nvSpPr>
          <p:cNvPr id="5" name="Subtitle 4"/>
          <p:cNvSpPr>
            <a:spLocks noGrp="1"/>
          </p:cNvSpPr>
          <p:nvPr>
            <p:ph type="subTitle" idx="1"/>
          </p:nvPr>
        </p:nvSpPr>
        <p:spPr/>
        <p:txBody>
          <a:bodyPr>
            <a:normAutofit fontScale="85000" lnSpcReduction="20000"/>
          </a:bodyPr>
          <a:lstStyle/>
          <a:p>
            <a:endParaRPr lang="en-GB" b="1" dirty="0" smtClean="0">
              <a:effectLst>
                <a:outerShdw blurRad="38100" dist="38100" dir="2700000" algn="tl">
                  <a:srgbClr val="000000">
                    <a:alpha val="43137"/>
                  </a:srgbClr>
                </a:outerShdw>
              </a:effectLst>
            </a:endParaRPr>
          </a:p>
          <a:p>
            <a:r>
              <a:rPr lang="en-GB" b="1" dirty="0" smtClean="0">
                <a:effectLst>
                  <a:outerShdw blurRad="38100" dist="38100" dir="2700000" algn="tl">
                    <a:srgbClr val="000000">
                      <a:alpha val="43137"/>
                    </a:srgbClr>
                  </a:outerShdw>
                </a:effectLst>
              </a:rPr>
              <a:t>by</a:t>
            </a:r>
          </a:p>
          <a:p>
            <a:r>
              <a:rPr lang="en-GB" b="1" dirty="0" smtClean="0">
                <a:effectLst>
                  <a:outerShdw blurRad="38100" dist="38100" dir="2700000" algn="tl">
                    <a:srgbClr val="000000">
                      <a:alpha val="43137"/>
                    </a:srgbClr>
                  </a:outerShdw>
                </a:effectLst>
              </a:rPr>
              <a:t>Akhtar </a:t>
            </a:r>
            <a:r>
              <a:rPr lang="en-GB" b="1" dirty="0" err="1" smtClean="0">
                <a:effectLst>
                  <a:outerShdw blurRad="38100" dist="38100" dir="2700000" algn="tl">
                    <a:srgbClr val="000000">
                      <a:alpha val="43137"/>
                    </a:srgbClr>
                  </a:outerShdw>
                </a:effectLst>
              </a:rPr>
              <a:t>Razali</a:t>
            </a:r>
            <a:r>
              <a:rPr lang="en-GB" b="1" dirty="0" smtClean="0">
                <a:effectLst>
                  <a:outerShdw blurRad="38100" dist="38100" dir="2700000" algn="tl">
                    <a:srgbClr val="000000">
                      <a:alpha val="43137"/>
                    </a:srgbClr>
                  </a:outerShdw>
                </a:effectLst>
              </a:rPr>
              <a:t/>
            </a:r>
            <a:br>
              <a:rPr lang="en-GB" b="1" dirty="0" smtClean="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FKM</a:t>
            </a:r>
            <a:br>
              <a:rPr lang="en-GB" b="1" dirty="0" smtClean="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akhtar@ump.edu.my</a:t>
            </a:r>
          </a:p>
          <a:p>
            <a:endParaRPr lang="en-GB"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5475315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Inverting Op-Amp</a:t>
            </a:r>
            <a:endParaRPr lang="en-US" dirty="0"/>
          </a:p>
        </p:txBody>
      </p:sp>
      <p:pic>
        <p:nvPicPr>
          <p:cNvPr id="4" name="Picture 2"/>
          <p:cNvPicPr>
            <a:picLocks noChangeAspect="1" noChangeArrowheads="1"/>
          </p:cNvPicPr>
          <p:nvPr/>
        </p:nvPicPr>
        <p:blipFill>
          <a:blip r:embed="rId2"/>
          <a:srcRect/>
          <a:stretch>
            <a:fillRect/>
          </a:stretch>
        </p:blipFill>
        <p:spPr bwMode="auto">
          <a:xfrm>
            <a:off x="1331640" y="1621313"/>
            <a:ext cx="5976664" cy="2772391"/>
          </a:xfrm>
          <a:prstGeom prst="rect">
            <a:avLst/>
          </a:prstGeom>
          <a:noFill/>
          <a:ln w="9525">
            <a:noFill/>
            <a:miter lim="800000"/>
            <a:headEnd/>
            <a:tailEnd/>
          </a:ln>
        </p:spPr>
      </p:pic>
      <p:pic>
        <p:nvPicPr>
          <p:cNvPr id="6" name="Picture 4"/>
          <p:cNvPicPr>
            <a:picLocks noChangeAspect="1" noChangeArrowheads="1"/>
          </p:cNvPicPr>
          <p:nvPr/>
        </p:nvPicPr>
        <p:blipFill>
          <a:blip r:embed="rId3"/>
          <a:srcRect/>
          <a:stretch>
            <a:fillRect/>
          </a:stretch>
        </p:blipFill>
        <p:spPr bwMode="auto">
          <a:xfrm>
            <a:off x="1764682" y="4941167"/>
            <a:ext cx="5110579" cy="667807"/>
          </a:xfrm>
          <a:prstGeom prst="rect">
            <a:avLst/>
          </a:prstGeom>
          <a:noFill/>
          <a:ln w="9525">
            <a:noFill/>
            <a:miter lim="800000"/>
            <a:headEnd/>
            <a:tailEnd/>
          </a:ln>
        </p:spPr>
      </p:pic>
      <p:sp>
        <p:nvSpPr>
          <p:cNvPr id="7" name="TextBox 6"/>
          <p:cNvSpPr txBox="1"/>
          <p:nvPr/>
        </p:nvSpPr>
        <p:spPr>
          <a:xfrm>
            <a:off x="6826757" y="5908356"/>
            <a:ext cx="2160240" cy="369332"/>
          </a:xfrm>
          <a:prstGeom prst="rect">
            <a:avLst/>
          </a:prstGeom>
          <a:noFill/>
        </p:spPr>
        <p:txBody>
          <a:bodyPr wrap="square" rtlCol="0">
            <a:spAutoFit/>
          </a:bodyPr>
          <a:lstStyle/>
          <a:p>
            <a:r>
              <a:rPr lang="en-US" dirty="0" smtClean="0"/>
              <a:t>Source: </a:t>
            </a:r>
            <a:r>
              <a:rPr lang="en-US" dirty="0" err="1" smtClean="0"/>
              <a:t>Rizzoni</a:t>
            </a:r>
            <a:endParaRPr lang="en-US" dirty="0"/>
          </a:p>
        </p:txBody>
      </p:sp>
    </p:spTree>
    <p:extLst>
      <p:ext uri="{BB962C8B-B14F-4D97-AF65-F5344CB8AC3E}">
        <p14:creationId xmlns:p14="http://schemas.microsoft.com/office/powerpoint/2010/main" val="36588708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4" name="Content Placeholder 2"/>
          <p:cNvSpPr>
            <a:spLocks noGrp="1"/>
          </p:cNvSpPr>
          <p:nvPr>
            <p:ph idx="1"/>
          </p:nvPr>
        </p:nvSpPr>
        <p:spPr>
          <a:xfrm>
            <a:off x="457200" y="1600200"/>
            <a:ext cx="8229600" cy="4525963"/>
          </a:xfrm>
        </p:spPr>
        <p:txBody>
          <a:bodyPr/>
          <a:lstStyle/>
          <a:p>
            <a:r>
              <a:rPr lang="en-US" dirty="0" smtClean="0"/>
              <a:t>If R1 = 100 ohm, </a:t>
            </a:r>
            <a:r>
              <a:rPr lang="en-US" dirty="0" err="1" smtClean="0"/>
              <a:t>Rf</a:t>
            </a:r>
            <a:r>
              <a:rPr lang="en-US" dirty="0" smtClean="0"/>
              <a:t> = 200 ohm and Vi = 10 V</a:t>
            </a:r>
          </a:p>
          <a:p>
            <a:r>
              <a:rPr lang="en-US" dirty="0" smtClean="0"/>
              <a:t>Such that:</a:t>
            </a:r>
          </a:p>
          <a:p>
            <a:pPr>
              <a:buNone/>
            </a:pPr>
            <a:r>
              <a:rPr lang="en-US" dirty="0" smtClean="0"/>
              <a:t>	Vo  = -(</a:t>
            </a:r>
            <a:r>
              <a:rPr lang="en-US" dirty="0" err="1" smtClean="0"/>
              <a:t>Rf</a:t>
            </a:r>
            <a:r>
              <a:rPr lang="en-US" dirty="0" smtClean="0"/>
              <a:t>/R1).Vi</a:t>
            </a:r>
          </a:p>
          <a:p>
            <a:pPr>
              <a:buNone/>
            </a:pPr>
            <a:r>
              <a:rPr lang="en-US" dirty="0" smtClean="0"/>
              <a:t>			= - (200/100)10 = - 20 V</a:t>
            </a:r>
          </a:p>
          <a:p>
            <a:pPr>
              <a:buNone/>
            </a:pPr>
            <a:r>
              <a:rPr lang="en-US" dirty="0" smtClean="0"/>
              <a:t>And current through R1 is:</a:t>
            </a:r>
          </a:p>
          <a:p>
            <a:pPr>
              <a:buNone/>
            </a:pPr>
            <a:r>
              <a:rPr lang="en-US" dirty="0" smtClean="0"/>
              <a:t>	</a:t>
            </a:r>
            <a:r>
              <a:rPr lang="en-US" dirty="0" err="1" smtClean="0"/>
              <a:t>i</a:t>
            </a:r>
            <a:r>
              <a:rPr lang="en-US" dirty="0" smtClean="0"/>
              <a:t>	= (Vi – 0)/ R1 = 10/100 = 0.1 amp	 </a:t>
            </a:r>
            <a:endParaRPr lang="en-US" dirty="0"/>
          </a:p>
        </p:txBody>
      </p:sp>
    </p:spTree>
    <p:extLst>
      <p:ext uri="{BB962C8B-B14F-4D97-AF65-F5344CB8AC3E}">
        <p14:creationId xmlns:p14="http://schemas.microsoft.com/office/powerpoint/2010/main" val="28012745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a:t>
            </a:r>
            <a:endParaRPr lang="en-US" dirty="0"/>
          </a:p>
        </p:txBody>
      </p:sp>
      <p:pic>
        <p:nvPicPr>
          <p:cNvPr id="4" name="Picture 3"/>
          <p:cNvPicPr>
            <a:picLocks noChangeAspect="1" noChangeArrowheads="1"/>
          </p:cNvPicPr>
          <p:nvPr/>
        </p:nvPicPr>
        <p:blipFill>
          <a:blip r:embed="rId2"/>
          <a:srcRect/>
          <a:stretch>
            <a:fillRect/>
          </a:stretch>
        </p:blipFill>
        <p:spPr bwMode="auto">
          <a:xfrm>
            <a:off x="457200" y="1600200"/>
            <a:ext cx="6067214" cy="1468760"/>
          </a:xfrm>
          <a:prstGeom prst="rect">
            <a:avLst/>
          </a:prstGeom>
          <a:noFill/>
          <a:ln w="9525">
            <a:noFill/>
            <a:miter lim="800000"/>
            <a:headEnd/>
            <a:tailEnd/>
          </a:ln>
        </p:spPr>
      </p:pic>
      <p:pic>
        <p:nvPicPr>
          <p:cNvPr id="5" name="Picture 4"/>
          <p:cNvPicPr>
            <a:picLocks noChangeAspect="1" noChangeArrowheads="1"/>
          </p:cNvPicPr>
          <p:nvPr/>
        </p:nvPicPr>
        <p:blipFill>
          <a:blip r:embed="rId3"/>
          <a:srcRect/>
          <a:stretch>
            <a:fillRect/>
          </a:stretch>
        </p:blipFill>
        <p:spPr bwMode="auto">
          <a:xfrm>
            <a:off x="857430" y="3059756"/>
            <a:ext cx="5696830" cy="3071130"/>
          </a:xfrm>
          <a:prstGeom prst="rect">
            <a:avLst/>
          </a:prstGeom>
          <a:noFill/>
          <a:ln w="9525">
            <a:noFill/>
            <a:miter lim="800000"/>
            <a:headEnd/>
            <a:tailEnd/>
          </a:ln>
        </p:spPr>
      </p:pic>
      <p:sp>
        <p:nvSpPr>
          <p:cNvPr id="6" name="TextBox 5"/>
          <p:cNvSpPr txBox="1"/>
          <p:nvPr/>
        </p:nvSpPr>
        <p:spPr>
          <a:xfrm>
            <a:off x="6804248" y="5517232"/>
            <a:ext cx="2160240" cy="369332"/>
          </a:xfrm>
          <a:prstGeom prst="rect">
            <a:avLst/>
          </a:prstGeom>
          <a:noFill/>
        </p:spPr>
        <p:txBody>
          <a:bodyPr wrap="square" rtlCol="0">
            <a:spAutoFit/>
          </a:bodyPr>
          <a:lstStyle/>
          <a:p>
            <a:r>
              <a:rPr lang="en-US" dirty="0" smtClean="0"/>
              <a:t>Source: </a:t>
            </a:r>
            <a:r>
              <a:rPr lang="en-US" dirty="0" err="1" smtClean="0"/>
              <a:t>Rizzoni</a:t>
            </a:r>
            <a:endParaRPr lang="en-US" dirty="0"/>
          </a:p>
        </p:txBody>
      </p:sp>
    </p:spTree>
    <p:extLst>
      <p:ext uri="{BB962C8B-B14F-4D97-AF65-F5344CB8AC3E}">
        <p14:creationId xmlns:p14="http://schemas.microsoft.com/office/powerpoint/2010/main" val="30278462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Summing Op-Amp</a:t>
            </a:r>
            <a:endParaRPr lang="en-US" dirty="0"/>
          </a:p>
        </p:txBody>
      </p:sp>
      <p:pic>
        <p:nvPicPr>
          <p:cNvPr id="4" name="Picture 2"/>
          <p:cNvPicPr>
            <a:picLocks noChangeAspect="1" noChangeArrowheads="1"/>
          </p:cNvPicPr>
          <p:nvPr/>
        </p:nvPicPr>
        <p:blipFill>
          <a:blip r:embed="rId2"/>
          <a:srcRect/>
          <a:stretch>
            <a:fillRect/>
          </a:stretch>
        </p:blipFill>
        <p:spPr bwMode="auto">
          <a:xfrm>
            <a:off x="457200" y="1600200"/>
            <a:ext cx="3581910" cy="3052936"/>
          </a:xfrm>
          <a:prstGeom prst="rect">
            <a:avLst/>
          </a:prstGeom>
          <a:noFill/>
          <a:ln w="9525">
            <a:noFill/>
            <a:miter lim="800000"/>
            <a:headEnd/>
            <a:tailEnd/>
          </a:ln>
        </p:spPr>
      </p:pic>
      <p:pic>
        <p:nvPicPr>
          <p:cNvPr id="5" name="Picture 3"/>
          <p:cNvPicPr>
            <a:picLocks noChangeAspect="1" noChangeArrowheads="1"/>
          </p:cNvPicPr>
          <p:nvPr/>
        </p:nvPicPr>
        <p:blipFill>
          <a:blip r:embed="rId3"/>
          <a:srcRect/>
          <a:stretch>
            <a:fillRect/>
          </a:stretch>
        </p:blipFill>
        <p:spPr bwMode="auto">
          <a:xfrm>
            <a:off x="4283968" y="1600200"/>
            <a:ext cx="2380420" cy="388640"/>
          </a:xfrm>
          <a:prstGeom prst="rect">
            <a:avLst/>
          </a:prstGeom>
          <a:noFill/>
          <a:ln w="9525">
            <a:noFill/>
            <a:miter lim="800000"/>
            <a:headEnd/>
            <a:tailEnd/>
          </a:ln>
        </p:spPr>
      </p:pic>
      <p:pic>
        <p:nvPicPr>
          <p:cNvPr id="6" name="Picture 4"/>
          <p:cNvPicPr>
            <a:picLocks noChangeAspect="1" noChangeArrowheads="1"/>
          </p:cNvPicPr>
          <p:nvPr/>
        </p:nvPicPr>
        <p:blipFill>
          <a:blip r:embed="rId4"/>
          <a:srcRect/>
          <a:stretch>
            <a:fillRect/>
          </a:stretch>
        </p:blipFill>
        <p:spPr bwMode="auto">
          <a:xfrm>
            <a:off x="4572000" y="1988840"/>
            <a:ext cx="2092388" cy="627716"/>
          </a:xfrm>
          <a:prstGeom prst="rect">
            <a:avLst/>
          </a:prstGeom>
          <a:noFill/>
          <a:ln w="9525">
            <a:noFill/>
            <a:miter lim="800000"/>
            <a:headEnd/>
            <a:tailEnd/>
          </a:ln>
        </p:spPr>
      </p:pic>
      <p:pic>
        <p:nvPicPr>
          <p:cNvPr id="7" name="Picture 5"/>
          <p:cNvPicPr>
            <a:picLocks noChangeAspect="1" noChangeArrowheads="1"/>
          </p:cNvPicPr>
          <p:nvPr/>
        </p:nvPicPr>
        <p:blipFill>
          <a:blip r:embed="rId5"/>
          <a:srcRect/>
          <a:stretch>
            <a:fillRect/>
          </a:stretch>
        </p:blipFill>
        <p:spPr bwMode="auto">
          <a:xfrm>
            <a:off x="4283968" y="2924944"/>
            <a:ext cx="3549921" cy="1457697"/>
          </a:xfrm>
          <a:prstGeom prst="rect">
            <a:avLst/>
          </a:prstGeom>
          <a:noFill/>
          <a:ln w="9525">
            <a:noFill/>
            <a:miter lim="800000"/>
            <a:headEnd/>
            <a:tailEnd/>
          </a:ln>
        </p:spPr>
      </p:pic>
      <p:pic>
        <p:nvPicPr>
          <p:cNvPr id="8" name="Picture 7"/>
          <p:cNvPicPr>
            <a:picLocks noChangeAspect="1" noChangeArrowheads="1"/>
          </p:cNvPicPr>
          <p:nvPr/>
        </p:nvPicPr>
        <p:blipFill>
          <a:blip r:embed="rId6"/>
          <a:srcRect/>
          <a:stretch>
            <a:fillRect/>
          </a:stretch>
        </p:blipFill>
        <p:spPr bwMode="auto">
          <a:xfrm>
            <a:off x="4274244" y="4405486"/>
            <a:ext cx="1852881" cy="391666"/>
          </a:xfrm>
          <a:prstGeom prst="rect">
            <a:avLst/>
          </a:prstGeom>
          <a:noFill/>
          <a:ln w="9525">
            <a:noFill/>
            <a:miter lim="800000"/>
            <a:headEnd/>
            <a:tailEnd/>
          </a:ln>
        </p:spPr>
      </p:pic>
      <p:pic>
        <p:nvPicPr>
          <p:cNvPr id="9" name="Picture 8"/>
          <p:cNvPicPr>
            <a:picLocks noChangeAspect="1" noChangeArrowheads="1"/>
          </p:cNvPicPr>
          <p:nvPr/>
        </p:nvPicPr>
        <p:blipFill>
          <a:blip r:embed="rId7"/>
          <a:srcRect/>
          <a:stretch>
            <a:fillRect/>
          </a:stretch>
        </p:blipFill>
        <p:spPr bwMode="auto">
          <a:xfrm>
            <a:off x="4283967" y="4797151"/>
            <a:ext cx="3549921" cy="1003239"/>
          </a:xfrm>
          <a:prstGeom prst="rect">
            <a:avLst/>
          </a:prstGeom>
          <a:noFill/>
          <a:ln w="9525">
            <a:noFill/>
            <a:miter lim="800000"/>
            <a:headEnd/>
            <a:tailEnd/>
          </a:ln>
        </p:spPr>
      </p:pic>
      <p:sp>
        <p:nvSpPr>
          <p:cNvPr id="10" name="TextBox 9"/>
          <p:cNvSpPr txBox="1"/>
          <p:nvPr/>
        </p:nvSpPr>
        <p:spPr>
          <a:xfrm>
            <a:off x="6813118" y="5886564"/>
            <a:ext cx="2160240" cy="369332"/>
          </a:xfrm>
          <a:prstGeom prst="rect">
            <a:avLst/>
          </a:prstGeom>
          <a:noFill/>
        </p:spPr>
        <p:txBody>
          <a:bodyPr wrap="square" rtlCol="0">
            <a:spAutoFit/>
          </a:bodyPr>
          <a:lstStyle/>
          <a:p>
            <a:r>
              <a:rPr lang="en-US" dirty="0" smtClean="0"/>
              <a:t>Source: </a:t>
            </a:r>
            <a:r>
              <a:rPr lang="en-US" dirty="0" err="1" smtClean="0"/>
              <a:t>Rizzoni</a:t>
            </a:r>
            <a:endParaRPr lang="en-US" dirty="0"/>
          </a:p>
        </p:txBody>
      </p:sp>
    </p:spTree>
    <p:extLst>
      <p:ext uri="{BB962C8B-B14F-4D97-AF65-F5344CB8AC3E}">
        <p14:creationId xmlns:p14="http://schemas.microsoft.com/office/powerpoint/2010/main" val="9938947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pic>
        <p:nvPicPr>
          <p:cNvPr id="4" name="Picture 2"/>
          <p:cNvPicPr>
            <a:picLocks noChangeAspect="1" noChangeArrowheads="1"/>
          </p:cNvPicPr>
          <p:nvPr/>
        </p:nvPicPr>
        <p:blipFill>
          <a:blip r:embed="rId2"/>
          <a:srcRect/>
          <a:stretch>
            <a:fillRect/>
          </a:stretch>
        </p:blipFill>
        <p:spPr bwMode="auto">
          <a:xfrm>
            <a:off x="1475656" y="2060848"/>
            <a:ext cx="6450580" cy="2450951"/>
          </a:xfrm>
          <a:prstGeom prst="rect">
            <a:avLst/>
          </a:prstGeom>
          <a:noFill/>
          <a:ln w="9525">
            <a:noFill/>
            <a:miter lim="800000"/>
            <a:headEnd/>
            <a:tailEnd/>
          </a:ln>
        </p:spPr>
      </p:pic>
      <p:pic>
        <p:nvPicPr>
          <p:cNvPr id="5" name="Picture 3"/>
          <p:cNvPicPr>
            <a:picLocks noChangeAspect="1" noChangeArrowheads="1"/>
          </p:cNvPicPr>
          <p:nvPr/>
        </p:nvPicPr>
        <p:blipFill>
          <a:blip r:embed="rId3"/>
          <a:srcRect/>
          <a:stretch>
            <a:fillRect/>
          </a:stretch>
        </p:blipFill>
        <p:spPr bwMode="auto">
          <a:xfrm>
            <a:off x="2915816" y="4797152"/>
            <a:ext cx="3660407" cy="360040"/>
          </a:xfrm>
          <a:prstGeom prst="rect">
            <a:avLst/>
          </a:prstGeom>
          <a:noFill/>
          <a:ln w="9525">
            <a:noFill/>
            <a:miter lim="800000"/>
            <a:headEnd/>
            <a:tailEnd/>
          </a:ln>
        </p:spPr>
      </p:pic>
      <p:sp>
        <p:nvSpPr>
          <p:cNvPr id="6" name="TextBox 5"/>
          <p:cNvSpPr txBox="1"/>
          <p:nvPr/>
        </p:nvSpPr>
        <p:spPr>
          <a:xfrm>
            <a:off x="6804248" y="5517232"/>
            <a:ext cx="2160240" cy="369332"/>
          </a:xfrm>
          <a:prstGeom prst="rect">
            <a:avLst/>
          </a:prstGeom>
          <a:noFill/>
        </p:spPr>
        <p:txBody>
          <a:bodyPr wrap="square" rtlCol="0">
            <a:spAutoFit/>
          </a:bodyPr>
          <a:lstStyle/>
          <a:p>
            <a:r>
              <a:rPr lang="en-US" dirty="0" smtClean="0"/>
              <a:t>Source: </a:t>
            </a:r>
            <a:r>
              <a:rPr lang="en-US" dirty="0" err="1" smtClean="0"/>
              <a:t>Rizzoni</a:t>
            </a:r>
            <a:endParaRPr lang="en-US" dirty="0"/>
          </a:p>
        </p:txBody>
      </p:sp>
    </p:spTree>
    <p:extLst>
      <p:ext uri="{BB962C8B-B14F-4D97-AF65-F5344CB8AC3E}">
        <p14:creationId xmlns:p14="http://schemas.microsoft.com/office/powerpoint/2010/main" val="41161956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4" name="Content Placeholder 2"/>
          <p:cNvSpPr>
            <a:spLocks noGrp="1"/>
          </p:cNvSpPr>
          <p:nvPr>
            <p:ph idx="1"/>
          </p:nvPr>
        </p:nvSpPr>
        <p:spPr>
          <a:xfrm>
            <a:off x="457200" y="1600200"/>
            <a:ext cx="8229600" cy="4525963"/>
          </a:xfrm>
        </p:spPr>
        <p:txBody>
          <a:bodyPr/>
          <a:lstStyle/>
          <a:p>
            <a:r>
              <a:rPr lang="en-US" dirty="0" smtClean="0"/>
              <a:t>If </a:t>
            </a:r>
            <a:r>
              <a:rPr lang="en-US" dirty="0" err="1" smtClean="0"/>
              <a:t>Rf</a:t>
            </a:r>
            <a:r>
              <a:rPr lang="en-US" dirty="0" smtClean="0"/>
              <a:t> = 100 ohm, Ra = 200 ohm, </a:t>
            </a:r>
            <a:r>
              <a:rPr lang="en-US" dirty="0" err="1" smtClean="0"/>
              <a:t>Rb</a:t>
            </a:r>
            <a:r>
              <a:rPr lang="en-US" dirty="0" smtClean="0"/>
              <a:t> = 100 ohm and VA = VB = 10 V</a:t>
            </a:r>
          </a:p>
          <a:p>
            <a:r>
              <a:rPr lang="en-US" dirty="0" smtClean="0"/>
              <a:t>Such that:</a:t>
            </a:r>
          </a:p>
          <a:p>
            <a:pPr>
              <a:buNone/>
            </a:pPr>
            <a:r>
              <a:rPr lang="en-US" dirty="0" smtClean="0"/>
              <a:t>	Vo  = -(</a:t>
            </a:r>
            <a:r>
              <a:rPr lang="en-US" dirty="0" err="1" smtClean="0"/>
              <a:t>Rf</a:t>
            </a:r>
            <a:r>
              <a:rPr lang="en-US" dirty="0" smtClean="0"/>
              <a:t>/RA).VA - (</a:t>
            </a:r>
            <a:r>
              <a:rPr lang="en-US" dirty="0" err="1" smtClean="0"/>
              <a:t>Rf</a:t>
            </a:r>
            <a:r>
              <a:rPr lang="en-US" dirty="0" smtClean="0"/>
              <a:t>/RB).VB </a:t>
            </a:r>
          </a:p>
          <a:p>
            <a:pPr>
              <a:buNone/>
            </a:pPr>
            <a:r>
              <a:rPr lang="en-US" dirty="0" smtClean="0"/>
              <a:t>			= - (100/200)10 - (100/100)10 = - 15 V</a:t>
            </a:r>
            <a:endParaRPr lang="en-US" dirty="0"/>
          </a:p>
        </p:txBody>
      </p:sp>
    </p:spTree>
    <p:extLst>
      <p:ext uri="{BB962C8B-B14F-4D97-AF65-F5344CB8AC3E}">
        <p14:creationId xmlns:p14="http://schemas.microsoft.com/office/powerpoint/2010/main" val="28844520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a:t>
            </a:r>
            <a:endParaRPr lang="en-US" dirty="0"/>
          </a:p>
        </p:txBody>
      </p:sp>
      <p:pic>
        <p:nvPicPr>
          <p:cNvPr id="4" name="Picture 3"/>
          <p:cNvPicPr>
            <a:picLocks noChangeAspect="1" noChangeArrowheads="1"/>
          </p:cNvPicPr>
          <p:nvPr/>
        </p:nvPicPr>
        <p:blipFill>
          <a:blip r:embed="rId2"/>
          <a:srcRect/>
          <a:stretch>
            <a:fillRect/>
          </a:stretch>
        </p:blipFill>
        <p:spPr bwMode="auto">
          <a:xfrm>
            <a:off x="1259632" y="1754151"/>
            <a:ext cx="6138664" cy="3922413"/>
          </a:xfrm>
          <a:prstGeom prst="rect">
            <a:avLst/>
          </a:prstGeom>
          <a:noFill/>
          <a:ln w="9525">
            <a:noFill/>
            <a:miter lim="800000"/>
            <a:headEnd/>
            <a:tailEnd/>
          </a:ln>
        </p:spPr>
      </p:pic>
      <p:sp>
        <p:nvSpPr>
          <p:cNvPr id="5" name="TextBox 4"/>
          <p:cNvSpPr txBox="1"/>
          <p:nvPr/>
        </p:nvSpPr>
        <p:spPr>
          <a:xfrm>
            <a:off x="6804248" y="5517232"/>
            <a:ext cx="2160240" cy="369332"/>
          </a:xfrm>
          <a:prstGeom prst="rect">
            <a:avLst/>
          </a:prstGeom>
          <a:noFill/>
        </p:spPr>
        <p:txBody>
          <a:bodyPr wrap="square" rtlCol="0">
            <a:spAutoFit/>
          </a:bodyPr>
          <a:lstStyle/>
          <a:p>
            <a:r>
              <a:rPr lang="en-US" dirty="0" smtClean="0"/>
              <a:t>Source: </a:t>
            </a:r>
            <a:r>
              <a:rPr lang="en-US" dirty="0" err="1" smtClean="0"/>
              <a:t>Rizzoni</a:t>
            </a:r>
            <a:endParaRPr lang="en-US" dirty="0"/>
          </a:p>
        </p:txBody>
      </p:sp>
    </p:spTree>
    <p:extLst>
      <p:ext uri="{BB962C8B-B14F-4D97-AF65-F5344CB8AC3E}">
        <p14:creationId xmlns:p14="http://schemas.microsoft.com/office/powerpoint/2010/main" val="40462953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 Solution</a:t>
            </a:r>
            <a:endParaRPr lang="en-US" dirty="0"/>
          </a:p>
        </p:txBody>
      </p:sp>
      <p:pic>
        <p:nvPicPr>
          <p:cNvPr id="4" name="Picture 2"/>
          <p:cNvPicPr>
            <a:picLocks noChangeAspect="1" noChangeArrowheads="1"/>
          </p:cNvPicPr>
          <p:nvPr/>
        </p:nvPicPr>
        <p:blipFill>
          <a:blip r:embed="rId2"/>
          <a:srcRect/>
          <a:stretch>
            <a:fillRect/>
          </a:stretch>
        </p:blipFill>
        <p:spPr bwMode="auto">
          <a:xfrm>
            <a:off x="514349" y="1600200"/>
            <a:ext cx="7134131" cy="2980928"/>
          </a:xfrm>
          <a:prstGeom prst="rect">
            <a:avLst/>
          </a:prstGeom>
          <a:noFill/>
          <a:ln w="9525">
            <a:noFill/>
            <a:miter lim="800000"/>
            <a:headEnd/>
            <a:tailEnd/>
          </a:ln>
        </p:spPr>
      </p:pic>
      <p:sp>
        <p:nvSpPr>
          <p:cNvPr id="5" name="TextBox 4"/>
          <p:cNvSpPr txBox="1"/>
          <p:nvPr/>
        </p:nvSpPr>
        <p:spPr>
          <a:xfrm>
            <a:off x="6804248" y="5517232"/>
            <a:ext cx="2160240" cy="369332"/>
          </a:xfrm>
          <a:prstGeom prst="rect">
            <a:avLst/>
          </a:prstGeom>
          <a:noFill/>
        </p:spPr>
        <p:txBody>
          <a:bodyPr wrap="square" rtlCol="0">
            <a:spAutoFit/>
          </a:bodyPr>
          <a:lstStyle/>
          <a:p>
            <a:r>
              <a:rPr lang="en-US" dirty="0" smtClean="0"/>
              <a:t>Source: </a:t>
            </a:r>
            <a:r>
              <a:rPr lang="en-US" dirty="0" err="1" smtClean="0"/>
              <a:t>Rizzoni</a:t>
            </a:r>
            <a:endParaRPr lang="en-US" dirty="0"/>
          </a:p>
        </p:txBody>
      </p:sp>
    </p:spTree>
    <p:extLst>
      <p:ext uri="{BB962C8B-B14F-4D97-AF65-F5344CB8AC3E}">
        <p14:creationId xmlns:p14="http://schemas.microsoft.com/office/powerpoint/2010/main" val="33203420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1</a:t>
            </a:r>
            <a:endParaRPr lang="en-US" dirty="0"/>
          </a:p>
        </p:txBody>
      </p:sp>
      <p:pic>
        <p:nvPicPr>
          <p:cNvPr id="4" name="Picture 2"/>
          <p:cNvPicPr>
            <a:picLocks noChangeAspect="1" noChangeArrowheads="1"/>
          </p:cNvPicPr>
          <p:nvPr/>
        </p:nvPicPr>
        <p:blipFill>
          <a:blip r:embed="rId2"/>
          <a:srcRect/>
          <a:stretch>
            <a:fillRect/>
          </a:stretch>
        </p:blipFill>
        <p:spPr bwMode="auto">
          <a:xfrm>
            <a:off x="457200" y="1600200"/>
            <a:ext cx="6131024" cy="4254510"/>
          </a:xfrm>
          <a:prstGeom prst="rect">
            <a:avLst/>
          </a:prstGeom>
          <a:noFill/>
          <a:ln w="9525">
            <a:noFill/>
            <a:miter lim="800000"/>
            <a:headEnd/>
            <a:tailEnd/>
          </a:ln>
        </p:spPr>
      </p:pic>
      <p:sp>
        <p:nvSpPr>
          <p:cNvPr id="5" name="TextBox 4"/>
          <p:cNvSpPr txBox="1"/>
          <p:nvPr/>
        </p:nvSpPr>
        <p:spPr>
          <a:xfrm>
            <a:off x="6804248" y="5517232"/>
            <a:ext cx="2160240" cy="369332"/>
          </a:xfrm>
          <a:prstGeom prst="rect">
            <a:avLst/>
          </a:prstGeom>
          <a:noFill/>
        </p:spPr>
        <p:txBody>
          <a:bodyPr wrap="square" rtlCol="0">
            <a:spAutoFit/>
          </a:bodyPr>
          <a:lstStyle/>
          <a:p>
            <a:r>
              <a:rPr lang="en-US" dirty="0" smtClean="0"/>
              <a:t>Source: </a:t>
            </a:r>
            <a:r>
              <a:rPr lang="en-US" dirty="0" err="1" smtClean="0"/>
              <a:t>Rizzoni</a:t>
            </a:r>
            <a:endParaRPr lang="en-US" dirty="0"/>
          </a:p>
        </p:txBody>
      </p:sp>
    </p:spTree>
    <p:extLst>
      <p:ext uri="{BB962C8B-B14F-4D97-AF65-F5344CB8AC3E}">
        <p14:creationId xmlns:p14="http://schemas.microsoft.com/office/powerpoint/2010/main" val="34044046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Exercise 2</a:t>
            </a:r>
            <a:endParaRPr lang="en-US" dirty="0"/>
          </a:p>
        </p:txBody>
      </p:sp>
      <p:pic>
        <p:nvPicPr>
          <p:cNvPr id="4" name="Picture 2"/>
          <p:cNvPicPr>
            <a:picLocks noChangeAspect="1" noChangeArrowheads="1"/>
          </p:cNvPicPr>
          <p:nvPr/>
        </p:nvPicPr>
        <p:blipFill>
          <a:blip r:embed="rId2"/>
          <a:srcRect/>
          <a:stretch>
            <a:fillRect/>
          </a:stretch>
        </p:blipFill>
        <p:spPr bwMode="auto">
          <a:xfrm>
            <a:off x="1331640" y="2192391"/>
            <a:ext cx="6203032" cy="3685484"/>
          </a:xfrm>
          <a:prstGeom prst="rect">
            <a:avLst/>
          </a:prstGeom>
          <a:noFill/>
          <a:ln w="9525">
            <a:noFill/>
            <a:miter lim="800000"/>
            <a:headEnd/>
            <a:tailEnd/>
          </a:ln>
        </p:spPr>
      </p:pic>
      <p:pic>
        <p:nvPicPr>
          <p:cNvPr id="5" name="Picture 3"/>
          <p:cNvPicPr>
            <a:picLocks noChangeAspect="1" noChangeArrowheads="1"/>
          </p:cNvPicPr>
          <p:nvPr/>
        </p:nvPicPr>
        <p:blipFill>
          <a:blip r:embed="rId3"/>
          <a:srcRect/>
          <a:stretch>
            <a:fillRect/>
          </a:stretch>
        </p:blipFill>
        <p:spPr bwMode="auto">
          <a:xfrm>
            <a:off x="457200" y="1772816"/>
            <a:ext cx="4581525" cy="352425"/>
          </a:xfrm>
          <a:prstGeom prst="rect">
            <a:avLst/>
          </a:prstGeom>
          <a:noFill/>
          <a:ln w="9525">
            <a:noFill/>
            <a:miter lim="800000"/>
            <a:headEnd/>
            <a:tailEnd/>
          </a:ln>
        </p:spPr>
      </p:pic>
      <p:sp>
        <p:nvSpPr>
          <p:cNvPr id="6" name="TextBox 5"/>
          <p:cNvSpPr txBox="1"/>
          <p:nvPr/>
        </p:nvSpPr>
        <p:spPr>
          <a:xfrm>
            <a:off x="6863020" y="5977395"/>
            <a:ext cx="2160240" cy="369332"/>
          </a:xfrm>
          <a:prstGeom prst="rect">
            <a:avLst/>
          </a:prstGeom>
          <a:noFill/>
        </p:spPr>
        <p:txBody>
          <a:bodyPr wrap="square" rtlCol="0">
            <a:spAutoFit/>
          </a:bodyPr>
          <a:lstStyle/>
          <a:p>
            <a:r>
              <a:rPr lang="en-US" dirty="0" smtClean="0"/>
              <a:t>Source: </a:t>
            </a:r>
            <a:r>
              <a:rPr lang="en-US" dirty="0" err="1" smtClean="0"/>
              <a:t>Rizzoni</a:t>
            </a:r>
            <a:endParaRPr lang="en-US" dirty="0"/>
          </a:p>
        </p:txBody>
      </p:sp>
    </p:spTree>
    <p:extLst>
      <p:ext uri="{BB962C8B-B14F-4D97-AF65-F5344CB8AC3E}">
        <p14:creationId xmlns:p14="http://schemas.microsoft.com/office/powerpoint/2010/main" val="3470408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Chapter Description</a:t>
            </a:r>
            <a:endParaRPr lang="en-GB" dirty="0"/>
          </a:p>
        </p:txBody>
      </p:sp>
      <p:sp>
        <p:nvSpPr>
          <p:cNvPr id="3" name="Content Placeholder 2"/>
          <p:cNvSpPr>
            <a:spLocks noGrp="1"/>
          </p:cNvSpPr>
          <p:nvPr>
            <p:ph idx="1"/>
          </p:nvPr>
        </p:nvSpPr>
        <p:spPr>
          <a:xfrm>
            <a:off x="457200" y="1556792"/>
            <a:ext cx="8229600" cy="4608512"/>
          </a:xfrm>
        </p:spPr>
        <p:txBody>
          <a:bodyPr>
            <a:noAutofit/>
          </a:bodyPr>
          <a:lstStyle/>
          <a:p>
            <a:r>
              <a:rPr lang="en-GB" sz="1500" dirty="0" smtClean="0">
                <a:latin typeface="Helvetica LT Std Light"/>
              </a:rPr>
              <a:t>Aims</a:t>
            </a:r>
          </a:p>
          <a:p>
            <a:pPr lvl="1"/>
            <a:r>
              <a:rPr lang="en-US" sz="1500" dirty="0" smtClean="0">
                <a:latin typeface="Helvetica LT Std Light"/>
              </a:rPr>
              <a:t>To understand the principle of Op-Amp</a:t>
            </a:r>
          </a:p>
          <a:p>
            <a:pPr lvl="1"/>
            <a:r>
              <a:rPr lang="en-US" sz="1500" dirty="0" smtClean="0">
                <a:latin typeface="Helvetica LT Std Light"/>
              </a:rPr>
              <a:t>To understand the application and analysis of various type of op-amps</a:t>
            </a:r>
          </a:p>
          <a:p>
            <a:pPr lvl="1"/>
            <a:endParaRPr lang="en-GB" sz="1500" dirty="0" smtClean="0">
              <a:latin typeface="Helvetica LT Std Light"/>
            </a:endParaRPr>
          </a:p>
          <a:p>
            <a:r>
              <a:rPr lang="en-GB" sz="1500" dirty="0" smtClean="0">
                <a:latin typeface="Helvetica LT Std Light"/>
              </a:rPr>
              <a:t>Expected Outcomes</a:t>
            </a:r>
          </a:p>
          <a:p>
            <a:pPr lvl="1"/>
            <a:r>
              <a:rPr lang="en-GB" sz="1500" dirty="0" smtClean="0">
                <a:latin typeface="Helvetica LT Std Light"/>
              </a:rPr>
              <a:t>Students able to understand how Op-Amp works, its application and other related analysis</a:t>
            </a:r>
          </a:p>
          <a:p>
            <a:pPr lvl="1"/>
            <a:r>
              <a:rPr lang="en-GB" sz="1500" dirty="0">
                <a:latin typeface="Helvetica LT Std Light"/>
              </a:rPr>
              <a:t>Students able to </a:t>
            </a:r>
            <a:r>
              <a:rPr lang="en-GB" sz="1500" dirty="0" smtClean="0">
                <a:latin typeface="Helvetica LT Std Light"/>
              </a:rPr>
              <a:t>distinguish various type of op-amp and </a:t>
            </a:r>
            <a:r>
              <a:rPr lang="en-GB" sz="1500" dirty="0">
                <a:latin typeface="Helvetica LT Std Light"/>
              </a:rPr>
              <a:t>its </a:t>
            </a:r>
            <a:r>
              <a:rPr lang="en-GB" sz="1500" dirty="0" smtClean="0">
                <a:latin typeface="Helvetica LT Std Light"/>
              </a:rPr>
              <a:t>application</a:t>
            </a:r>
          </a:p>
          <a:p>
            <a:pPr lvl="1"/>
            <a:endParaRPr lang="en-GB" sz="1500" dirty="0" smtClean="0">
              <a:latin typeface="Helvetica LT Std Light"/>
            </a:endParaRPr>
          </a:p>
          <a:p>
            <a:r>
              <a:rPr lang="en-GB" sz="1500" dirty="0" smtClean="0">
                <a:latin typeface="Helvetica LT Std Light"/>
              </a:rPr>
              <a:t>Other related Information</a:t>
            </a:r>
          </a:p>
          <a:p>
            <a:pPr lvl="1"/>
            <a:r>
              <a:rPr lang="en-GB" sz="1500" dirty="0" smtClean="0">
                <a:latin typeface="Helvetica LT Std Light"/>
              </a:rPr>
              <a:t>One question for final exam is from this topic</a:t>
            </a:r>
            <a:endParaRPr lang="en-GB" sz="1500" dirty="0">
              <a:latin typeface="Helvetica LT Std Light"/>
            </a:endParaRPr>
          </a:p>
          <a:p>
            <a:pPr lvl="1"/>
            <a:r>
              <a:rPr lang="en-GB" sz="1500" dirty="0" smtClean="0">
                <a:latin typeface="Helvetica LT Std Light"/>
              </a:rPr>
              <a:t>No other relevant information be disclosed</a:t>
            </a:r>
          </a:p>
          <a:p>
            <a:pPr lvl="1"/>
            <a:endParaRPr lang="en-GB" sz="1500" dirty="0" smtClean="0">
              <a:latin typeface="Helvetica LT Std Light"/>
            </a:endParaRPr>
          </a:p>
          <a:p>
            <a:r>
              <a:rPr lang="en-GB" sz="1500" dirty="0" smtClean="0">
                <a:latin typeface="Helvetica LT Std Light"/>
              </a:rPr>
              <a:t>References</a:t>
            </a:r>
          </a:p>
          <a:p>
            <a:pPr lvl="1"/>
            <a:r>
              <a:rPr lang="en-GB" sz="1500" dirty="0" err="1">
                <a:latin typeface="Helvetica LT Std Light"/>
              </a:rPr>
              <a:t>Rizzoni</a:t>
            </a:r>
            <a:r>
              <a:rPr lang="en-GB" sz="1500" dirty="0">
                <a:latin typeface="Helvetica LT Std Light"/>
              </a:rPr>
              <a:t> G., 2004, Principles and Applications of Electrical Engineering, Revised Fourth Edition, Fourth Edition, McGraw </a:t>
            </a:r>
            <a:r>
              <a:rPr lang="en-GB" sz="1500" dirty="0" smtClean="0">
                <a:latin typeface="Helvetica LT Std Light"/>
              </a:rPr>
              <a:t>Hill</a:t>
            </a:r>
          </a:p>
          <a:p>
            <a:pPr lvl="1"/>
            <a:r>
              <a:rPr lang="en-GB" sz="1500" dirty="0" err="1">
                <a:latin typeface="Helvetica LT Std Light"/>
              </a:rPr>
              <a:t>Hambley</a:t>
            </a:r>
            <a:r>
              <a:rPr lang="en-GB" sz="1500" dirty="0">
                <a:latin typeface="Helvetica LT Std Light"/>
              </a:rPr>
              <a:t> A.R., 2005, Electrical Engineering Principles and Applications, Third Edition, Pearson Prentice Hall </a:t>
            </a:r>
            <a:endParaRPr lang="en-GB" sz="1500" dirty="0" smtClean="0">
              <a:latin typeface="Helvetica LT Std Light"/>
            </a:endParaRPr>
          </a:p>
        </p:txBody>
      </p:sp>
    </p:spTree>
    <p:extLst>
      <p:ext uri="{BB962C8B-B14F-4D97-AF65-F5344CB8AC3E}">
        <p14:creationId xmlns:p14="http://schemas.microsoft.com/office/powerpoint/2010/main" val="12030658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Non-inverting Amplifier</a:t>
            </a:r>
          </a:p>
        </p:txBody>
      </p:sp>
      <p:pic>
        <p:nvPicPr>
          <p:cNvPr id="4" name="Picture 2"/>
          <p:cNvPicPr>
            <a:picLocks noChangeAspect="1" noChangeArrowheads="1"/>
          </p:cNvPicPr>
          <p:nvPr/>
        </p:nvPicPr>
        <p:blipFill>
          <a:blip r:embed="rId2"/>
          <a:srcRect/>
          <a:stretch>
            <a:fillRect/>
          </a:stretch>
        </p:blipFill>
        <p:spPr bwMode="auto">
          <a:xfrm>
            <a:off x="438868" y="1620400"/>
            <a:ext cx="7195895" cy="1540768"/>
          </a:xfrm>
          <a:prstGeom prst="rect">
            <a:avLst/>
          </a:prstGeom>
          <a:noFill/>
          <a:ln w="9525">
            <a:noFill/>
            <a:miter lim="800000"/>
            <a:headEnd/>
            <a:tailEnd/>
          </a:ln>
        </p:spPr>
      </p:pic>
      <p:pic>
        <p:nvPicPr>
          <p:cNvPr id="5" name="Picture 3"/>
          <p:cNvPicPr>
            <a:picLocks noChangeAspect="1" noChangeArrowheads="1"/>
          </p:cNvPicPr>
          <p:nvPr/>
        </p:nvPicPr>
        <p:blipFill>
          <a:blip r:embed="rId3"/>
          <a:srcRect/>
          <a:stretch>
            <a:fillRect/>
          </a:stretch>
        </p:blipFill>
        <p:spPr bwMode="auto">
          <a:xfrm>
            <a:off x="2537444" y="3161168"/>
            <a:ext cx="3600400" cy="2861856"/>
          </a:xfrm>
          <a:prstGeom prst="rect">
            <a:avLst/>
          </a:prstGeom>
          <a:noFill/>
          <a:ln w="9525">
            <a:noFill/>
            <a:miter lim="800000"/>
            <a:headEnd/>
            <a:tailEnd/>
          </a:ln>
        </p:spPr>
      </p:pic>
      <p:sp>
        <p:nvSpPr>
          <p:cNvPr id="6" name="TextBox 5"/>
          <p:cNvSpPr txBox="1"/>
          <p:nvPr/>
        </p:nvSpPr>
        <p:spPr>
          <a:xfrm>
            <a:off x="6804248" y="5517232"/>
            <a:ext cx="2160240" cy="369332"/>
          </a:xfrm>
          <a:prstGeom prst="rect">
            <a:avLst/>
          </a:prstGeom>
          <a:noFill/>
        </p:spPr>
        <p:txBody>
          <a:bodyPr wrap="square" rtlCol="0">
            <a:spAutoFit/>
          </a:bodyPr>
          <a:lstStyle/>
          <a:p>
            <a:r>
              <a:rPr lang="en-US" dirty="0" smtClean="0"/>
              <a:t>Source: </a:t>
            </a:r>
            <a:r>
              <a:rPr lang="en-US" dirty="0" err="1" smtClean="0"/>
              <a:t>Rizzoni</a:t>
            </a:r>
            <a:endParaRPr lang="en-US" dirty="0"/>
          </a:p>
        </p:txBody>
      </p:sp>
    </p:spTree>
    <p:extLst>
      <p:ext uri="{BB962C8B-B14F-4D97-AF65-F5344CB8AC3E}">
        <p14:creationId xmlns:p14="http://schemas.microsoft.com/office/powerpoint/2010/main" val="35263728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Non-Inverting Op-Amp Formula</a:t>
            </a:r>
            <a:endParaRPr lang="en-US" dirty="0"/>
          </a:p>
        </p:txBody>
      </p:sp>
      <p:pic>
        <p:nvPicPr>
          <p:cNvPr id="4" name="Picture 2"/>
          <p:cNvPicPr>
            <a:picLocks noChangeAspect="1" noChangeArrowheads="1"/>
          </p:cNvPicPr>
          <p:nvPr/>
        </p:nvPicPr>
        <p:blipFill>
          <a:blip r:embed="rId2"/>
          <a:srcRect/>
          <a:stretch>
            <a:fillRect/>
          </a:stretch>
        </p:blipFill>
        <p:spPr bwMode="auto">
          <a:xfrm>
            <a:off x="457200" y="1600200"/>
            <a:ext cx="3970784" cy="3156264"/>
          </a:xfrm>
          <a:prstGeom prst="rect">
            <a:avLst/>
          </a:prstGeom>
          <a:noFill/>
          <a:ln w="9525">
            <a:noFill/>
            <a:miter lim="800000"/>
            <a:headEnd/>
            <a:tailEnd/>
          </a:ln>
        </p:spPr>
      </p:pic>
      <p:pic>
        <p:nvPicPr>
          <p:cNvPr id="5" name="Picture 3"/>
          <p:cNvPicPr>
            <a:picLocks noChangeAspect="1" noChangeArrowheads="1"/>
          </p:cNvPicPr>
          <p:nvPr/>
        </p:nvPicPr>
        <p:blipFill>
          <a:blip r:embed="rId3"/>
          <a:srcRect/>
          <a:stretch>
            <a:fillRect/>
          </a:stretch>
        </p:blipFill>
        <p:spPr bwMode="auto">
          <a:xfrm>
            <a:off x="4427984" y="1600200"/>
            <a:ext cx="4258816" cy="335455"/>
          </a:xfrm>
          <a:prstGeom prst="rect">
            <a:avLst/>
          </a:prstGeom>
          <a:noFill/>
          <a:ln w="9525">
            <a:noFill/>
            <a:miter lim="800000"/>
            <a:headEnd/>
            <a:tailEnd/>
          </a:ln>
        </p:spPr>
      </p:pic>
      <p:pic>
        <p:nvPicPr>
          <p:cNvPr id="6" name="Picture 4"/>
          <p:cNvPicPr>
            <a:picLocks noChangeAspect="1" noChangeArrowheads="1"/>
          </p:cNvPicPr>
          <p:nvPr/>
        </p:nvPicPr>
        <p:blipFill>
          <a:blip r:embed="rId4"/>
          <a:srcRect/>
          <a:stretch>
            <a:fillRect/>
          </a:stretch>
        </p:blipFill>
        <p:spPr bwMode="auto">
          <a:xfrm>
            <a:off x="4572000" y="1935655"/>
            <a:ext cx="3775494" cy="629249"/>
          </a:xfrm>
          <a:prstGeom prst="rect">
            <a:avLst/>
          </a:prstGeom>
          <a:noFill/>
          <a:ln w="9525">
            <a:noFill/>
            <a:miter lim="800000"/>
            <a:headEnd/>
            <a:tailEnd/>
          </a:ln>
        </p:spPr>
      </p:pic>
      <p:pic>
        <p:nvPicPr>
          <p:cNvPr id="7" name="Picture 5"/>
          <p:cNvPicPr>
            <a:picLocks noChangeAspect="1" noChangeArrowheads="1"/>
          </p:cNvPicPr>
          <p:nvPr/>
        </p:nvPicPr>
        <p:blipFill>
          <a:blip r:embed="rId5"/>
          <a:srcRect/>
          <a:stretch>
            <a:fillRect/>
          </a:stretch>
        </p:blipFill>
        <p:spPr bwMode="auto">
          <a:xfrm>
            <a:off x="4571999" y="2564904"/>
            <a:ext cx="4061669" cy="2016224"/>
          </a:xfrm>
          <a:prstGeom prst="rect">
            <a:avLst/>
          </a:prstGeom>
          <a:noFill/>
          <a:ln w="9525">
            <a:noFill/>
            <a:miter lim="800000"/>
            <a:headEnd/>
            <a:tailEnd/>
          </a:ln>
        </p:spPr>
      </p:pic>
      <p:pic>
        <p:nvPicPr>
          <p:cNvPr id="8" name="Picture 6"/>
          <p:cNvPicPr>
            <a:picLocks noChangeAspect="1" noChangeArrowheads="1"/>
          </p:cNvPicPr>
          <p:nvPr/>
        </p:nvPicPr>
        <p:blipFill>
          <a:blip r:embed="rId6"/>
          <a:srcRect/>
          <a:stretch>
            <a:fillRect/>
          </a:stretch>
        </p:blipFill>
        <p:spPr bwMode="auto">
          <a:xfrm>
            <a:off x="457200" y="5157192"/>
            <a:ext cx="6820958" cy="648072"/>
          </a:xfrm>
          <a:prstGeom prst="rect">
            <a:avLst/>
          </a:prstGeom>
          <a:noFill/>
          <a:ln w="9525">
            <a:noFill/>
            <a:miter lim="800000"/>
            <a:headEnd/>
            <a:tailEnd/>
          </a:ln>
        </p:spPr>
      </p:pic>
      <p:sp>
        <p:nvSpPr>
          <p:cNvPr id="9" name="TextBox 8"/>
          <p:cNvSpPr txBox="1"/>
          <p:nvPr/>
        </p:nvSpPr>
        <p:spPr>
          <a:xfrm>
            <a:off x="6804248" y="5886564"/>
            <a:ext cx="2160240" cy="369332"/>
          </a:xfrm>
          <a:prstGeom prst="rect">
            <a:avLst/>
          </a:prstGeom>
          <a:noFill/>
        </p:spPr>
        <p:txBody>
          <a:bodyPr wrap="square" rtlCol="0">
            <a:spAutoFit/>
          </a:bodyPr>
          <a:lstStyle/>
          <a:p>
            <a:r>
              <a:rPr lang="en-US" dirty="0" smtClean="0"/>
              <a:t>Source: </a:t>
            </a:r>
            <a:r>
              <a:rPr lang="en-US" dirty="0" err="1" smtClean="0"/>
              <a:t>Rizzoni</a:t>
            </a:r>
            <a:endParaRPr lang="en-US" dirty="0"/>
          </a:p>
        </p:txBody>
      </p:sp>
    </p:spTree>
    <p:extLst>
      <p:ext uri="{BB962C8B-B14F-4D97-AF65-F5344CB8AC3E}">
        <p14:creationId xmlns:p14="http://schemas.microsoft.com/office/powerpoint/2010/main" val="39469212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a:t>
            </a:r>
            <a:endParaRPr lang="en-US" dirty="0"/>
          </a:p>
        </p:txBody>
      </p:sp>
      <p:sp>
        <p:nvSpPr>
          <p:cNvPr id="4" name="Content Placeholder 2"/>
          <p:cNvSpPr>
            <a:spLocks noGrp="1"/>
          </p:cNvSpPr>
          <p:nvPr>
            <p:ph idx="1"/>
          </p:nvPr>
        </p:nvSpPr>
        <p:spPr>
          <a:xfrm>
            <a:off x="457200" y="1600200"/>
            <a:ext cx="8229600" cy="4525963"/>
          </a:xfrm>
        </p:spPr>
        <p:txBody>
          <a:bodyPr/>
          <a:lstStyle/>
          <a:p>
            <a:r>
              <a:rPr lang="en-US" dirty="0" smtClean="0"/>
              <a:t>If R1 = 100 ohm, </a:t>
            </a:r>
            <a:r>
              <a:rPr lang="en-US" dirty="0" err="1" smtClean="0"/>
              <a:t>Rf</a:t>
            </a:r>
            <a:r>
              <a:rPr lang="en-US" dirty="0" smtClean="0"/>
              <a:t> = 200 ohm and Vi = 10 V</a:t>
            </a:r>
          </a:p>
          <a:p>
            <a:r>
              <a:rPr lang="en-US" dirty="0" smtClean="0"/>
              <a:t>Such that:</a:t>
            </a:r>
          </a:p>
          <a:p>
            <a:pPr>
              <a:buNone/>
            </a:pPr>
            <a:r>
              <a:rPr lang="en-US" dirty="0" smtClean="0"/>
              <a:t>	Vo  = (1 + </a:t>
            </a:r>
            <a:r>
              <a:rPr lang="en-US" dirty="0" err="1" smtClean="0"/>
              <a:t>Rf</a:t>
            </a:r>
            <a:r>
              <a:rPr lang="en-US" dirty="0" smtClean="0"/>
              <a:t>/R1).Vi</a:t>
            </a:r>
          </a:p>
          <a:p>
            <a:pPr>
              <a:buNone/>
            </a:pPr>
            <a:r>
              <a:rPr lang="en-US" dirty="0" smtClean="0"/>
              <a:t>			= (1 + 200/100)10 =  30 V</a:t>
            </a:r>
            <a:endParaRPr lang="en-US" dirty="0"/>
          </a:p>
        </p:txBody>
      </p:sp>
    </p:spTree>
    <p:extLst>
      <p:ext uri="{BB962C8B-B14F-4D97-AF65-F5344CB8AC3E}">
        <p14:creationId xmlns:p14="http://schemas.microsoft.com/office/powerpoint/2010/main" val="16359308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Various Type of Op-Amp</a:t>
            </a:r>
            <a:endParaRPr lang="en-US" dirty="0"/>
          </a:p>
        </p:txBody>
      </p:sp>
      <p:pic>
        <p:nvPicPr>
          <p:cNvPr id="4" name="Picture 2"/>
          <p:cNvPicPr>
            <a:picLocks noChangeAspect="1" noChangeArrowheads="1"/>
          </p:cNvPicPr>
          <p:nvPr/>
        </p:nvPicPr>
        <p:blipFill>
          <a:blip r:embed="rId2"/>
          <a:srcRect/>
          <a:stretch>
            <a:fillRect/>
          </a:stretch>
        </p:blipFill>
        <p:spPr bwMode="auto">
          <a:xfrm>
            <a:off x="1619672" y="1418261"/>
            <a:ext cx="4902701" cy="5113909"/>
          </a:xfrm>
          <a:prstGeom prst="rect">
            <a:avLst/>
          </a:prstGeom>
          <a:noFill/>
          <a:ln w="9525">
            <a:noFill/>
            <a:miter lim="800000"/>
            <a:headEnd/>
            <a:tailEnd/>
          </a:ln>
        </p:spPr>
      </p:pic>
      <p:sp>
        <p:nvSpPr>
          <p:cNvPr id="5" name="TextBox 4"/>
          <p:cNvSpPr txBox="1"/>
          <p:nvPr/>
        </p:nvSpPr>
        <p:spPr>
          <a:xfrm>
            <a:off x="6804248" y="5517232"/>
            <a:ext cx="2160240" cy="369332"/>
          </a:xfrm>
          <a:prstGeom prst="rect">
            <a:avLst/>
          </a:prstGeom>
          <a:noFill/>
        </p:spPr>
        <p:txBody>
          <a:bodyPr wrap="square" rtlCol="0">
            <a:spAutoFit/>
          </a:bodyPr>
          <a:lstStyle/>
          <a:p>
            <a:r>
              <a:rPr lang="en-US" dirty="0" smtClean="0"/>
              <a:t>Source: </a:t>
            </a:r>
            <a:r>
              <a:rPr lang="en-US" dirty="0" err="1" smtClean="0"/>
              <a:t>Rizzoni</a:t>
            </a:r>
            <a:endParaRPr lang="en-US" dirty="0"/>
          </a:p>
        </p:txBody>
      </p:sp>
    </p:spTree>
    <p:extLst>
      <p:ext uri="{BB962C8B-B14F-4D97-AF65-F5344CB8AC3E}">
        <p14:creationId xmlns:p14="http://schemas.microsoft.com/office/powerpoint/2010/main" val="32707288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 of The Chapter</a:t>
            </a:r>
            <a:endParaRPr lang="en-GB" dirty="0"/>
          </a:p>
        </p:txBody>
      </p:sp>
      <p:sp>
        <p:nvSpPr>
          <p:cNvPr id="3" name="Content Placeholder 2"/>
          <p:cNvSpPr>
            <a:spLocks noGrp="1"/>
          </p:cNvSpPr>
          <p:nvPr>
            <p:ph idx="1"/>
          </p:nvPr>
        </p:nvSpPr>
        <p:spPr>
          <a:xfrm>
            <a:off x="457200" y="1916832"/>
            <a:ext cx="8229600" cy="4248472"/>
          </a:xfrm>
        </p:spPr>
        <p:txBody>
          <a:bodyPr>
            <a:normAutofit/>
          </a:bodyPr>
          <a:lstStyle/>
          <a:p>
            <a:r>
              <a:rPr lang="en-GB" sz="2400" dirty="0" smtClean="0">
                <a:latin typeface="Helvetica LT Std Light"/>
              </a:rPr>
              <a:t>Conclusion #1</a:t>
            </a:r>
          </a:p>
          <a:p>
            <a:pPr lvl="1"/>
            <a:r>
              <a:rPr lang="en-GB" sz="2000" dirty="0" smtClean="0">
                <a:latin typeface="Helvetica LT Std Light"/>
              </a:rPr>
              <a:t>Inverting Op-Amp produces inverting output while at the same time amplifies the output voltage.</a:t>
            </a:r>
          </a:p>
          <a:p>
            <a:pPr lvl="1"/>
            <a:r>
              <a:rPr lang="en-GB" sz="2000" dirty="0" smtClean="0">
                <a:latin typeface="Helvetica LT Std Light"/>
              </a:rPr>
              <a:t>Non-inverting Op-Amp does not inverts output but amplifies the output voltage</a:t>
            </a:r>
          </a:p>
          <a:p>
            <a:pPr lvl="1"/>
            <a:r>
              <a:rPr lang="en-GB" sz="2000" dirty="0" smtClean="0">
                <a:latin typeface="Helvetica LT Std Light"/>
              </a:rPr>
              <a:t>Summing Op-Amp added up the Op-Amp and amplifies output voltage.</a:t>
            </a:r>
          </a:p>
          <a:p>
            <a:pPr lvl="1"/>
            <a:r>
              <a:rPr lang="en-GB" sz="2000" dirty="0" smtClean="0">
                <a:latin typeface="Helvetica LT Std Light"/>
              </a:rPr>
              <a:t>KCL is used to derive the equation for </a:t>
            </a:r>
            <a:r>
              <a:rPr lang="en-GB" sz="2000" smtClean="0">
                <a:latin typeface="Helvetica LT Std Light"/>
              </a:rPr>
              <a:t>each Op-Amp</a:t>
            </a:r>
            <a:r>
              <a:rPr lang="en-GB" sz="2000" dirty="0" smtClean="0">
                <a:latin typeface="Helvetica LT Std Light"/>
              </a:rPr>
              <a:t>.</a:t>
            </a:r>
          </a:p>
        </p:txBody>
      </p:sp>
    </p:spTree>
    <p:extLst>
      <p:ext uri="{BB962C8B-B14F-4D97-AF65-F5344CB8AC3E}">
        <p14:creationId xmlns:p14="http://schemas.microsoft.com/office/powerpoint/2010/main" val="408661044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3386807"/>
          </a:xfrm>
        </p:spPr>
        <p:txBody>
          <a:bodyPr>
            <a:normAutofit/>
          </a:bodyPr>
          <a:lstStyle/>
          <a:p>
            <a:r>
              <a:rPr lang="en-GB" dirty="0" smtClean="0"/>
              <a:t>Akhtar </a:t>
            </a:r>
            <a:r>
              <a:rPr lang="en-GB" dirty="0" err="1" smtClean="0"/>
              <a:t>Razali</a:t>
            </a:r>
            <a:r>
              <a:rPr lang="en-GB" dirty="0" smtClean="0"/>
              <a:t/>
            </a:r>
            <a:br>
              <a:rPr lang="en-GB" dirty="0" smtClean="0"/>
            </a:br>
            <a:r>
              <a:rPr lang="en-GB"/>
              <a:t/>
            </a:r>
            <a:br>
              <a:rPr lang="en-GB"/>
            </a:br>
            <a:r>
              <a:rPr lang="en-GB" smtClean="0"/>
              <a:t>FKM, UMP.</a:t>
            </a:r>
            <a:r>
              <a:rPr lang="en-GB" dirty="0"/>
              <a:t/>
            </a:r>
            <a:br>
              <a:rPr lang="en-GB" dirty="0"/>
            </a:br>
            <a:r>
              <a:rPr lang="en-GB" dirty="0" smtClean="0"/>
              <a:t/>
            </a:r>
            <a:br>
              <a:rPr lang="en-GB" dirty="0" smtClean="0"/>
            </a:br>
            <a:endParaRPr lang="en-GB" dirty="0"/>
          </a:p>
        </p:txBody>
      </p:sp>
    </p:spTree>
    <p:extLst>
      <p:ext uri="{BB962C8B-B14F-4D97-AF65-F5344CB8AC3E}">
        <p14:creationId xmlns:p14="http://schemas.microsoft.com/office/powerpoint/2010/main" val="7521894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Contents</a:t>
            </a:r>
            <a:endParaRPr lang="en-GB" dirty="0"/>
          </a:p>
        </p:txBody>
      </p:sp>
      <p:sp>
        <p:nvSpPr>
          <p:cNvPr id="3" name="Content Placeholder 2"/>
          <p:cNvSpPr>
            <a:spLocks noGrp="1"/>
          </p:cNvSpPr>
          <p:nvPr>
            <p:ph idx="1"/>
          </p:nvPr>
        </p:nvSpPr>
        <p:spPr>
          <a:xfrm>
            <a:off x="457200" y="1916832"/>
            <a:ext cx="8229600" cy="3629000"/>
          </a:xfrm>
        </p:spPr>
        <p:txBody>
          <a:bodyPr>
            <a:normAutofit/>
          </a:bodyPr>
          <a:lstStyle/>
          <a:p>
            <a:pPr lvl="0"/>
            <a:r>
              <a:rPr lang="en-GB" sz="2400" dirty="0"/>
              <a:t>Describe the operation of the operational amplifier principles and characteristics.</a:t>
            </a:r>
            <a:r>
              <a:rPr lang="en-GB" sz="2400" i="1" dirty="0"/>
              <a:t> </a:t>
            </a:r>
            <a:endParaRPr lang="en-US" sz="2400" dirty="0"/>
          </a:p>
          <a:p>
            <a:r>
              <a:rPr lang="en-GB" sz="2400" dirty="0" err="1"/>
              <a:t>Analyze</a:t>
            </a:r>
            <a:r>
              <a:rPr lang="en-GB" sz="2400" dirty="0"/>
              <a:t> the inverting and non-inverting operational amplifier </a:t>
            </a:r>
            <a:r>
              <a:rPr lang="en-GB" sz="2400" dirty="0" smtClean="0"/>
              <a:t>circuits</a:t>
            </a:r>
            <a:r>
              <a:rPr lang="en-US" sz="2400" dirty="0" smtClean="0"/>
              <a:t>.</a:t>
            </a:r>
            <a:endParaRPr lang="en-US" sz="2400" dirty="0"/>
          </a:p>
        </p:txBody>
      </p:sp>
    </p:spTree>
    <p:extLst>
      <p:ext uri="{BB962C8B-B14F-4D97-AF65-F5344CB8AC3E}">
        <p14:creationId xmlns:p14="http://schemas.microsoft.com/office/powerpoint/2010/main" val="255450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Op-Amp Introduction</a:t>
            </a:r>
            <a:endParaRPr lang="en-US" dirty="0"/>
          </a:p>
        </p:txBody>
      </p:sp>
      <p:sp>
        <p:nvSpPr>
          <p:cNvPr id="7" name="Content Placeholder 2"/>
          <p:cNvSpPr>
            <a:spLocks noGrp="1"/>
          </p:cNvSpPr>
          <p:nvPr>
            <p:ph idx="1"/>
          </p:nvPr>
        </p:nvSpPr>
        <p:spPr>
          <a:xfrm>
            <a:off x="457200" y="1600200"/>
            <a:ext cx="8229600" cy="4525963"/>
          </a:xfrm>
        </p:spPr>
        <p:txBody>
          <a:bodyPr/>
          <a:lstStyle/>
          <a:p>
            <a:r>
              <a:rPr lang="en-US" sz="2800" dirty="0" smtClean="0"/>
              <a:t>An operational amplifier is an integrated circuit, that is, a large collection of individual electrical and electronic circuits integrated on a single silicon wafer.</a:t>
            </a:r>
          </a:p>
          <a:p>
            <a:r>
              <a:rPr lang="en-US" sz="2800" dirty="0" smtClean="0"/>
              <a:t>An operational amplifier — op-amp — can perform a great number of operations, such as addition, filtering, or integration, which are all based on the properties of ideal amplifiers and of ideal circuit elements. The introduction of the operational amplifier in integrated circuit form marked the beginning of a new era in modern electronics. </a:t>
            </a:r>
            <a:endParaRPr lang="en-US" sz="2800" dirty="0"/>
          </a:p>
        </p:txBody>
      </p:sp>
    </p:spTree>
    <p:extLst>
      <p:ext uri="{BB962C8B-B14F-4D97-AF65-F5344CB8AC3E}">
        <p14:creationId xmlns:p14="http://schemas.microsoft.com/office/powerpoint/2010/main" val="984653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Op-Amp in Real</a:t>
            </a:r>
            <a:endParaRPr lang="en-US" dirty="0"/>
          </a:p>
        </p:txBody>
      </p:sp>
      <p:sp>
        <p:nvSpPr>
          <p:cNvPr id="4" name="TextBox 3"/>
          <p:cNvSpPr txBox="1"/>
          <p:nvPr/>
        </p:nvSpPr>
        <p:spPr>
          <a:xfrm>
            <a:off x="5436096" y="5445224"/>
            <a:ext cx="3528392" cy="923330"/>
          </a:xfrm>
          <a:prstGeom prst="rect">
            <a:avLst/>
          </a:prstGeom>
          <a:noFill/>
        </p:spPr>
        <p:txBody>
          <a:bodyPr wrap="square" rtlCol="0">
            <a:spAutoFit/>
          </a:bodyPr>
          <a:lstStyle/>
          <a:p>
            <a:r>
              <a:rPr lang="en-US" dirty="0"/>
              <a:t>Source: https://commons.wikimedia.org/wiki/File:Op-amps.jpg</a:t>
            </a:r>
          </a:p>
        </p:txBody>
      </p:sp>
      <p:pic>
        <p:nvPicPr>
          <p:cNvPr id="5" name="Picture 2"/>
          <p:cNvPicPr>
            <a:picLocks noChangeAspect="1" noChangeArrowheads="1"/>
          </p:cNvPicPr>
          <p:nvPr/>
        </p:nvPicPr>
        <p:blipFill>
          <a:blip r:embed="rId2"/>
          <a:srcRect/>
          <a:stretch>
            <a:fillRect/>
          </a:stretch>
        </p:blipFill>
        <p:spPr bwMode="auto">
          <a:xfrm>
            <a:off x="990600" y="1752600"/>
            <a:ext cx="6934200" cy="3657600"/>
          </a:xfrm>
          <a:prstGeom prst="rect">
            <a:avLst/>
          </a:prstGeom>
          <a:noFill/>
          <a:ln w="9525">
            <a:noFill/>
            <a:miter lim="800000"/>
            <a:headEnd/>
            <a:tailEnd/>
          </a:ln>
        </p:spPr>
      </p:pic>
    </p:spTree>
    <p:extLst>
      <p:ext uri="{BB962C8B-B14F-4D97-AF65-F5344CB8AC3E}">
        <p14:creationId xmlns:p14="http://schemas.microsoft.com/office/powerpoint/2010/main" val="10142682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Op-Amp Pinout</a:t>
            </a:r>
            <a:endParaRPr lang="en-US" dirty="0"/>
          </a:p>
        </p:txBody>
      </p:sp>
      <p:pic>
        <p:nvPicPr>
          <p:cNvPr id="1026" name="Picture 2" descr="Image result for op amp pinou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3" y="1844824"/>
            <a:ext cx="7592283" cy="3384376"/>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5292080" y="5445224"/>
            <a:ext cx="3672408" cy="923330"/>
          </a:xfrm>
          <a:prstGeom prst="rect">
            <a:avLst/>
          </a:prstGeom>
          <a:noFill/>
        </p:spPr>
        <p:txBody>
          <a:bodyPr wrap="square" rtlCol="0">
            <a:spAutoFit/>
          </a:bodyPr>
          <a:lstStyle/>
          <a:p>
            <a:r>
              <a:rPr lang="en-US" dirty="0"/>
              <a:t>Source: https://commons.wikimedia.org/wiki/File:Generic_741_pinout_top.png</a:t>
            </a:r>
          </a:p>
        </p:txBody>
      </p:sp>
    </p:spTree>
    <p:extLst>
      <p:ext uri="{BB962C8B-B14F-4D97-AF65-F5344CB8AC3E}">
        <p14:creationId xmlns:p14="http://schemas.microsoft.com/office/powerpoint/2010/main" val="3904132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Ideal Op-Amp</a:t>
            </a:r>
            <a:endParaRPr lang="en-US" dirty="0"/>
          </a:p>
        </p:txBody>
      </p:sp>
      <p:sp>
        <p:nvSpPr>
          <p:cNvPr id="3" name="Content Placeholder 2"/>
          <p:cNvSpPr>
            <a:spLocks noGrp="1"/>
          </p:cNvSpPr>
          <p:nvPr>
            <p:ph idx="1"/>
          </p:nvPr>
        </p:nvSpPr>
        <p:spPr/>
        <p:txBody>
          <a:bodyPr/>
          <a:lstStyle/>
          <a:p>
            <a:pPr marL="577850" indent="-577850">
              <a:buFont typeface="Arial" pitchFamily="34" charset="0"/>
              <a:buChar char="•"/>
            </a:pPr>
            <a:r>
              <a:rPr lang="en-US" dirty="0"/>
              <a:t>Infinite voltage gain, </a:t>
            </a:r>
            <a:r>
              <a:rPr lang="en-US" i="1" dirty="0"/>
              <a:t>A</a:t>
            </a:r>
            <a:r>
              <a:rPr lang="en-US" i="1" baseline="-25000" dirty="0"/>
              <a:t>v</a:t>
            </a:r>
            <a:r>
              <a:rPr lang="en-US" dirty="0"/>
              <a:t> = </a:t>
            </a:r>
            <a:r>
              <a:rPr lang="en-US" sz="3600" dirty="0"/>
              <a:t>∞</a:t>
            </a:r>
          </a:p>
          <a:p>
            <a:pPr marL="577850" indent="-577850">
              <a:buFont typeface="Arial" pitchFamily="34" charset="0"/>
              <a:buChar char="•"/>
            </a:pPr>
            <a:r>
              <a:rPr lang="en-US" dirty="0"/>
              <a:t>Infinite input impedance, </a:t>
            </a:r>
            <a:r>
              <a:rPr lang="en-US" i="1" dirty="0"/>
              <a:t>Z</a:t>
            </a:r>
            <a:r>
              <a:rPr lang="en-US" i="1" baseline="-25000" dirty="0"/>
              <a:t>in</a:t>
            </a:r>
            <a:r>
              <a:rPr lang="en-US" dirty="0"/>
              <a:t> = </a:t>
            </a:r>
            <a:r>
              <a:rPr lang="en-US" sz="3600" dirty="0"/>
              <a:t>∞</a:t>
            </a:r>
          </a:p>
          <a:p>
            <a:pPr marL="577850" indent="-577850">
              <a:buFont typeface="Arial" pitchFamily="34" charset="0"/>
              <a:buChar char="•"/>
            </a:pPr>
            <a:r>
              <a:rPr lang="en-US" dirty="0"/>
              <a:t>Zero output impedance, </a:t>
            </a:r>
            <a:r>
              <a:rPr lang="en-US" i="1" dirty="0" err="1"/>
              <a:t>Z</a:t>
            </a:r>
            <a:r>
              <a:rPr lang="en-US" i="1" baseline="-25000" dirty="0" err="1"/>
              <a:t>out</a:t>
            </a:r>
            <a:r>
              <a:rPr lang="en-US" dirty="0"/>
              <a:t> = 0.</a:t>
            </a:r>
          </a:p>
          <a:p>
            <a:pPr marL="577850" indent="-577850">
              <a:buFont typeface="Arial" pitchFamily="34" charset="0"/>
              <a:buChar char="•"/>
            </a:pPr>
            <a:r>
              <a:rPr lang="en-US" dirty="0"/>
              <a:t>However, the ideal op-amp can never be made.</a:t>
            </a:r>
          </a:p>
          <a:p>
            <a:pPr marL="577850" indent="-577850">
              <a:buFont typeface="Arial" pitchFamily="34" charset="0"/>
              <a:buChar char="•"/>
            </a:pPr>
            <a:r>
              <a:rPr lang="en-US" dirty="0"/>
              <a:t>Because any device has limitations: current, voltage are limited. </a:t>
            </a:r>
          </a:p>
        </p:txBody>
      </p:sp>
    </p:spTree>
    <p:extLst>
      <p:ext uri="{BB962C8B-B14F-4D97-AF65-F5344CB8AC3E}">
        <p14:creationId xmlns:p14="http://schemas.microsoft.com/office/powerpoint/2010/main" val="34744223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Typical Ranges of Op-Amp</a:t>
            </a:r>
            <a:endParaRPr lang="en-US" dirty="0"/>
          </a:p>
        </p:txBody>
      </p:sp>
      <p:pic>
        <p:nvPicPr>
          <p:cNvPr id="4" name="Picture 2"/>
          <p:cNvPicPr>
            <a:picLocks noChangeAspect="1" noChangeArrowheads="1"/>
          </p:cNvPicPr>
          <p:nvPr/>
        </p:nvPicPr>
        <p:blipFill>
          <a:blip r:embed="rId2"/>
          <a:srcRect/>
          <a:stretch>
            <a:fillRect/>
          </a:stretch>
        </p:blipFill>
        <p:spPr bwMode="auto">
          <a:xfrm>
            <a:off x="2267744" y="2060848"/>
            <a:ext cx="5289459" cy="2987402"/>
          </a:xfrm>
          <a:prstGeom prst="rect">
            <a:avLst/>
          </a:prstGeom>
          <a:noFill/>
          <a:ln w="9525">
            <a:noFill/>
            <a:miter lim="800000"/>
            <a:headEnd/>
            <a:tailEnd/>
          </a:ln>
        </p:spPr>
      </p:pic>
      <p:sp>
        <p:nvSpPr>
          <p:cNvPr id="5" name="TextBox 4"/>
          <p:cNvSpPr txBox="1"/>
          <p:nvPr/>
        </p:nvSpPr>
        <p:spPr>
          <a:xfrm>
            <a:off x="6804248" y="5517232"/>
            <a:ext cx="2160240" cy="369332"/>
          </a:xfrm>
          <a:prstGeom prst="rect">
            <a:avLst/>
          </a:prstGeom>
          <a:noFill/>
        </p:spPr>
        <p:txBody>
          <a:bodyPr wrap="square" rtlCol="0">
            <a:spAutoFit/>
          </a:bodyPr>
          <a:lstStyle/>
          <a:p>
            <a:r>
              <a:rPr lang="en-US" dirty="0" smtClean="0"/>
              <a:t>Source: </a:t>
            </a:r>
            <a:r>
              <a:rPr lang="en-US" dirty="0" err="1" smtClean="0"/>
              <a:t>Rizzoni</a:t>
            </a:r>
            <a:endParaRPr lang="en-US" dirty="0"/>
          </a:p>
        </p:txBody>
      </p:sp>
    </p:spTree>
    <p:extLst>
      <p:ext uri="{BB962C8B-B14F-4D97-AF65-F5344CB8AC3E}">
        <p14:creationId xmlns:p14="http://schemas.microsoft.com/office/powerpoint/2010/main" val="18993474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Inverting Op-Amp</a:t>
            </a:r>
            <a:endParaRPr lang="en-US" dirty="0"/>
          </a:p>
        </p:txBody>
      </p:sp>
      <p:pic>
        <p:nvPicPr>
          <p:cNvPr id="4" name="Picture 3"/>
          <p:cNvPicPr>
            <a:picLocks noChangeAspect="1" noChangeArrowheads="1"/>
          </p:cNvPicPr>
          <p:nvPr/>
        </p:nvPicPr>
        <p:blipFill rotWithShape="1">
          <a:blip r:embed="rId2"/>
          <a:srcRect l="21048" t="71821" r="21967" b="3907"/>
          <a:stretch/>
        </p:blipFill>
        <p:spPr bwMode="auto">
          <a:xfrm>
            <a:off x="4558286" y="4736845"/>
            <a:ext cx="4130566" cy="740981"/>
          </a:xfrm>
          <a:prstGeom prst="rect">
            <a:avLst/>
          </a:prstGeom>
          <a:noFill/>
          <a:ln w="9525">
            <a:noFill/>
            <a:miter lim="800000"/>
            <a:headEnd/>
            <a:tailEnd/>
          </a:ln>
        </p:spPr>
      </p:pic>
      <p:sp>
        <p:nvSpPr>
          <p:cNvPr id="6" name="TextBox 5"/>
          <p:cNvSpPr txBox="1"/>
          <p:nvPr/>
        </p:nvSpPr>
        <p:spPr>
          <a:xfrm>
            <a:off x="3635896" y="5700176"/>
            <a:ext cx="5410944" cy="646331"/>
          </a:xfrm>
          <a:prstGeom prst="rect">
            <a:avLst/>
          </a:prstGeom>
          <a:noFill/>
        </p:spPr>
        <p:txBody>
          <a:bodyPr wrap="square" rtlCol="0">
            <a:spAutoFit/>
          </a:bodyPr>
          <a:lstStyle/>
          <a:p>
            <a:r>
              <a:rPr lang="en-US" dirty="0" smtClean="0"/>
              <a:t>Source</a:t>
            </a:r>
            <a:r>
              <a:rPr lang="en-US" dirty="0"/>
              <a:t>: https://commons.wikimedia.org/wiki/File:Op-Amp_Inverting_Amplifier_KCL.svg</a:t>
            </a:r>
            <a:endParaRPr lang="en-US" dirty="0"/>
          </a:p>
        </p:txBody>
      </p:sp>
      <p:pic>
        <p:nvPicPr>
          <p:cNvPr id="1026" name="Picture 2" descr="Image result for inverting op am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9358" y="1268760"/>
            <a:ext cx="7620000" cy="38385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477094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9923678e78673762afb9b6d92d4d24e4a0201aca"/>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1584</TotalTime>
  <Words>468</Words>
  <Application>Microsoft Office PowerPoint</Application>
  <PresentationFormat>On-screen Show (4:3)</PresentationFormat>
  <Paragraphs>86</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Electric and Electronic Technology  Chapter 5A – Op-Amp</vt:lpstr>
      <vt:lpstr>Chapter Description</vt:lpstr>
      <vt:lpstr>Contents</vt:lpstr>
      <vt:lpstr>Op-Amp Introduction</vt:lpstr>
      <vt:lpstr>Op-Amp in Real</vt:lpstr>
      <vt:lpstr>Op-Amp Pinout</vt:lpstr>
      <vt:lpstr>Ideal Op-Amp</vt:lpstr>
      <vt:lpstr>Typical Ranges of Op-Amp</vt:lpstr>
      <vt:lpstr>Inverting Op-Amp</vt:lpstr>
      <vt:lpstr>Inverting Op-Amp</vt:lpstr>
      <vt:lpstr>Example</vt:lpstr>
      <vt:lpstr>Exercise 1</vt:lpstr>
      <vt:lpstr>Summing Op-Amp</vt:lpstr>
      <vt:lpstr>Example</vt:lpstr>
      <vt:lpstr>Example</vt:lpstr>
      <vt:lpstr>Exercise 1</vt:lpstr>
      <vt:lpstr>Example 1 - Solution</vt:lpstr>
      <vt:lpstr>Exercise 1</vt:lpstr>
      <vt:lpstr>Exercise 2</vt:lpstr>
      <vt:lpstr>Non-inverting Amplifier</vt:lpstr>
      <vt:lpstr>Non-Inverting Op-Amp Formula</vt:lpstr>
      <vt:lpstr>Example 1</vt:lpstr>
      <vt:lpstr>Various Type of Op-Amp</vt:lpstr>
      <vt:lpstr>Conclusion of The Chapter</vt:lpstr>
      <vt:lpstr>Akhtar Razali  FKM, UMP.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azman</dc:creator>
  <cp:lastModifiedBy>Admin</cp:lastModifiedBy>
  <cp:revision>267</cp:revision>
  <cp:lastPrinted>2017-07-24T03:54:17Z</cp:lastPrinted>
  <dcterms:created xsi:type="dcterms:W3CDTF">2016-03-03T08:04:10Z</dcterms:created>
  <dcterms:modified xsi:type="dcterms:W3CDTF">2017-08-20T01:22:32Z</dcterms:modified>
</cp:coreProperties>
</file>