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4" r:id="rId2"/>
    <p:sldId id="402" r:id="rId3"/>
    <p:sldId id="360" r:id="rId4"/>
    <p:sldId id="361" r:id="rId5"/>
    <p:sldId id="387" r:id="rId6"/>
    <p:sldId id="411" r:id="rId7"/>
    <p:sldId id="368" r:id="rId8"/>
    <p:sldId id="366" r:id="rId9"/>
    <p:sldId id="412" r:id="rId10"/>
    <p:sldId id="376" r:id="rId11"/>
    <p:sldId id="413" r:id="rId12"/>
    <p:sldId id="371" r:id="rId13"/>
    <p:sldId id="370" r:id="rId14"/>
    <p:sldId id="388" r:id="rId15"/>
    <p:sldId id="369" r:id="rId16"/>
    <p:sldId id="363" r:id="rId17"/>
    <p:sldId id="389" r:id="rId18"/>
    <p:sldId id="398" r:id="rId19"/>
    <p:sldId id="399" r:id="rId20"/>
    <p:sldId id="397" r:id="rId21"/>
    <p:sldId id="400" r:id="rId22"/>
    <p:sldId id="401" r:id="rId23"/>
    <p:sldId id="414" r:id="rId24"/>
    <p:sldId id="391" r:id="rId25"/>
    <p:sldId id="392" r:id="rId26"/>
    <p:sldId id="393" r:id="rId27"/>
    <p:sldId id="406" r:id="rId28"/>
    <p:sldId id="403" r:id="rId29"/>
    <p:sldId id="410" r:id="rId30"/>
  </p:sldIdLst>
  <p:sldSz cx="9144000" cy="6858000" type="screen4x3"/>
  <p:notesSz cx="6797675" cy="9926638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CC"/>
    <a:srgbClr val="CCFFFF"/>
    <a:srgbClr val="009999"/>
    <a:srgbClr val="2E862A"/>
    <a:srgbClr val="99FFCC"/>
    <a:srgbClr val="33CCCC"/>
    <a:srgbClr val="336699"/>
    <a:srgbClr val="00AFA7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0" autoAdjust="0"/>
    <p:restoredTop sz="97431"/>
  </p:normalViewPr>
  <p:slideViewPr>
    <p:cSldViewPr snapToObjects="1">
      <p:cViewPr varScale="1">
        <p:scale>
          <a:sx n="65" d="100"/>
          <a:sy n="65" d="100"/>
        </p:scale>
        <p:origin x="2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54838" y="6356350"/>
            <a:ext cx="1231876" cy="43115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415742" y="6316872"/>
            <a:ext cx="2843808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n-MY" sz="10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THERMODYNAMICS (PART A)</a:t>
            </a:r>
            <a:endParaRPr lang="en-MY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DR. YUEN MEI LIAN</a:t>
            </a:r>
          </a:p>
          <a:p>
            <a:r>
              <a:rPr lang="en-US" sz="1000" b="1" i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000" b="1" i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ocw.ump.edu.my/course/view.php?id=470</a:t>
            </a:r>
            <a:endParaRPr lang="en-MY" sz="1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nhidayah@ump.edu.my" TargetMode="External"/><Relationship Id="rId2" Type="http://schemas.openxmlformats.org/officeDocument/2006/relationships/hyperlink" Target="mailto:yuenm@ump.edu.m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yperphysics.phy-astr.gsu.edu/hbase/thermo/temper.html#c1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8914" y="1412776"/>
            <a:ext cx="7772400" cy="3024335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BSK1133 PHYSICAL CHEMISTRY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THERMODYNAMICS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 A)</a:t>
            </a:r>
            <a:endParaRPr lang="en-GB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98486" y="4437112"/>
            <a:ext cx="7032828" cy="1343000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</a:t>
            </a:r>
          </a:p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YUEN MEI LIAN AND DR. SITI NOOR HIDAYAH MUSTAPHA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Industrial Sciences &amp; Technology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/>
              <a:t>yuenm@ump.edu.my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snhidayah@ump.edu.my</a:t>
            </a:r>
          </a:p>
          <a:p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38522" y="2797313"/>
            <a:ext cx="8877300" cy="28469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is a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 ability to do work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amount can be determined (Unit: Joules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living or non-living things need energy.</a:t>
            </a:r>
          </a:p>
          <a:p>
            <a:pPr algn="just"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form of energy can be converted to another form.</a:t>
            </a:r>
          </a:p>
          <a:p>
            <a:pPr marL="0" lvl="1" indent="0" algn="just">
              <a:defRPr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buFont typeface="Wingdings" panose="05000000000000000000" pitchFamily="2" charset="2"/>
              <a:buChar char="ü"/>
              <a:defRPr/>
            </a:pP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When 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burned, it is converted from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energy into heat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and light energy.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716" y="1069429"/>
            <a:ext cx="8877300" cy="103105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Conservation of Energy </a:t>
            </a:r>
            <a:endParaRPr lang="en-US" altLang="en-US" sz="36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alt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</a:t>
            </a:r>
            <a:r>
              <a:rPr lang="en-US" alt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energy in the universe is </a:t>
            </a:r>
            <a:r>
              <a:rPr lang="en-US" alt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remained constant</a:t>
            </a:r>
            <a:endParaRPr lang="en-US" altLang="en-US" sz="2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5.3 Enthalpy of Chemical Reactions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5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3891" y="1096171"/>
            <a:ext cx="6552728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Changes in Chemical Reactions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5496" y="1927147"/>
            <a:ext cx="9072562" cy="12926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place where the </a:t>
            </a:r>
            <a:r>
              <a:rPr lang="en-US" alt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substances (energy 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and/or </a:t>
            </a:r>
            <a:r>
              <a:rPr lang="en-US" alt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matter)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from its surroundings by </a:t>
            </a:r>
            <a:r>
              <a:rPr lang="en-US" alt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5496" y="3312102"/>
            <a:ext cx="4968552" cy="224676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>
              <a:spcBef>
                <a:spcPct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 that </a:t>
            </a:r>
            <a:r>
              <a:rPr lang="en-US" alt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energy and/or </a:t>
            </a: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may enter or leave the system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>
                <a:srgbClr val="92D050"/>
              </a:buClr>
              <a:buNone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0"/>
              </a:spcBef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altLang="en-US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Surroundings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</a:t>
            </a:r>
            <a:r>
              <a:rPr lang="en-US" alt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that out of the system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06828" y="3299732"/>
            <a:ext cx="3576726" cy="2750677"/>
            <a:chOff x="5531332" y="3639230"/>
            <a:chExt cx="3576726" cy="2750677"/>
          </a:xfrm>
        </p:grpSpPr>
        <p:sp>
          <p:nvSpPr>
            <p:cNvPr id="8" name="Teardrop 7"/>
            <p:cNvSpPr/>
            <p:nvPr/>
          </p:nvSpPr>
          <p:spPr>
            <a:xfrm>
              <a:off x="5531332" y="4021868"/>
              <a:ext cx="2664296" cy="1872208"/>
            </a:xfrm>
            <a:prstGeom prst="teardrop">
              <a:avLst>
                <a:gd name="adj" fmla="val 5121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</a:t>
              </a:r>
              <a:endPara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38375" y="5835909"/>
              <a:ext cx="246968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Surroundings</a:t>
              </a:r>
              <a:endPara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4612" y="3639230"/>
              <a:ext cx="1622031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Boundary</a:t>
              </a:r>
              <a:endPara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750539" y="4079204"/>
              <a:ext cx="443200" cy="488518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30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8430" y="0"/>
            <a:ext cx="3608388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types of </a:t>
            </a:r>
            <a:r>
              <a:rPr lang="en-US" alt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system:</a:t>
            </a: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25" y="764704"/>
            <a:ext cx="3118563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system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and energy exchange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9375" y="764704"/>
            <a:ext cx="2218413" cy="707886"/>
          </a:xfrm>
          <a:prstGeom prst="rect">
            <a:avLst/>
          </a:prstGeom>
          <a:solidFill>
            <a:srgbClr val="99FFCC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system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applicable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1389" y="764704"/>
            <a:ext cx="2658763" cy="707886"/>
          </a:xfrm>
          <a:prstGeom prst="rect">
            <a:avLst/>
          </a:prstGeom>
          <a:solidFill>
            <a:srgbClr val="FF00FF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system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exchange only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4757884"/>
            <a:ext cx="7866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by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Alkh.Alwa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://commons.wikimedia.org/wiki/File:Diagram_Systems.png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4" t="4619" b="36663"/>
          <a:stretch/>
        </p:blipFill>
        <p:spPr>
          <a:xfrm>
            <a:off x="591695" y="1745169"/>
            <a:ext cx="1991221" cy="2016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7" r="57317"/>
          <a:stretch/>
        </p:blipFill>
        <p:spPr>
          <a:xfrm>
            <a:off x="286414" y="3835142"/>
            <a:ext cx="2601781" cy="922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6" t="5276" r="33538" b="29715"/>
          <a:stretch/>
        </p:blipFill>
        <p:spPr>
          <a:xfrm>
            <a:off x="3779913" y="1745169"/>
            <a:ext cx="2016224" cy="2232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42" b="29777"/>
          <a:stretch/>
        </p:blipFill>
        <p:spPr>
          <a:xfrm>
            <a:off x="6467710" y="1579414"/>
            <a:ext cx="2027307" cy="24112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48064" y="6246101"/>
            <a:ext cx="40768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7" r="51234" b="34387"/>
          <a:stretch/>
        </p:blipFill>
        <p:spPr bwMode="auto">
          <a:xfrm>
            <a:off x="5292080" y="5638646"/>
            <a:ext cx="2897505" cy="1035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04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11113" y="1588"/>
            <a:ext cx="9117012" cy="557075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Exothermic – heat given off to the surroundings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Combustion reaction: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(g) + O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(g)                     2H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(l) + energy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reacting mixture (H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water molecules)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Surroundings: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 of the universe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that generated from this combustion process is transferred to the surroundings.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Endothermic – heat absorbs from the surroundings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reaction: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2HgO (s)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                    2Hg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(l)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System: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reacting mixture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Hg and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Surroundings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everything external of system and boundary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is absorbed by the system (that is, to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from the surroundings.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635896" y="1262232"/>
            <a:ext cx="1219200" cy="201613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960019" y="4005064"/>
            <a:ext cx="1219200" cy="201612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496" y="0"/>
            <a:ext cx="396044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Enthalpy of Reactions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520" y="510925"/>
            <a:ext cx="8769650" cy="52629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l-GR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</a:t>
            </a:r>
            <a:r>
              <a:rPr lang="el-GR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+ </a:t>
            </a:r>
            <a:r>
              <a:rPr lang="el-GR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(PV)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H = enthalpy         Unit: J or J/</a:t>
            </a:r>
            <a:r>
              <a:rPr lang="en-US" altLang="en-US" sz="25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endParaRPr lang="en-US" alt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(thermodynamic function) 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n-US" alt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P, V are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function, the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</a:t>
            </a:r>
            <a:r>
              <a:rPr lang="en-US" altLang="en-US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 + </a:t>
            </a:r>
            <a:r>
              <a:rPr lang="en-US" altLang="en-US" sz="2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PV)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the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and final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states, hence, </a:t>
            </a:r>
            <a:r>
              <a:rPr lang="el-GR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is state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</a:pPr>
            <a:endParaRPr lang="en-US" alt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constant pressure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</a:t>
            </a:r>
            <a:r>
              <a:rPr lang="el-GR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+ P</a:t>
            </a:r>
            <a:r>
              <a:rPr lang="el-GR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>
              <a:spcBef>
                <a:spcPct val="0"/>
              </a:spcBef>
              <a:buNone/>
            </a:pPr>
            <a:endParaRPr lang="en-US" alt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NOTES: </a:t>
            </a:r>
          </a:p>
          <a:p>
            <a:pPr marL="514350" indent="-514350">
              <a:spcBef>
                <a:spcPct val="0"/>
              </a:spcBef>
              <a:buAutoNum type="romanLcPeriod"/>
            </a:pP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constant-volume condition: 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marL="514350" indent="-514350">
              <a:spcBef>
                <a:spcPct val="0"/>
              </a:spcBef>
              <a:buAutoNum type="romanLcPeriod"/>
            </a:pP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constant-pressure </a:t>
            </a:r>
            <a:r>
              <a:rPr lang="en-US" alt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condition: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en-US" sz="2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364088" y="4075482"/>
            <a:ext cx="868007" cy="9525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536" y="3684897"/>
            <a:ext cx="14060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404" y="3861242"/>
            <a:ext cx="1855337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b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ΔU 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lang="el-GR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-14316" y="353844"/>
            <a:ext cx="9039977" cy="53399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CONSTANT VOLUME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(impossible to achieve)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 chemical reaction is conducted at constant volume, </a:t>
            </a:r>
            <a:r>
              <a:rPr lang="el-G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0, hence P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0. (It is impossible.)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 Δ U = q - P</a:t>
            </a:r>
            <a:r>
              <a:rPr lang="el-G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= q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              </a:t>
            </a:r>
            <a:r>
              <a:rPr lang="en-US" altLang="en-US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Subscript v = constant-volume process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CONSTANT PRESSURE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reactions happen at atmospheric pressure</a:t>
            </a:r>
          </a:p>
          <a:p>
            <a:pPr marL="403225" indent="-61913">
              <a:spcBef>
                <a:spcPct val="0"/>
              </a:spcBef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increase gas molecules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system does work on the surrounding </a:t>
            </a:r>
          </a:p>
          <a:p>
            <a:pPr marL="341312">
              <a:spcBef>
                <a:spcPct val="0"/>
              </a:spcBef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(expansion)</a:t>
            </a:r>
          </a:p>
          <a:p>
            <a:pPr marL="342900" indent="-1588">
              <a:spcBef>
                <a:spcPct val="0"/>
              </a:spcBef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net decrease gas molecules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work has been done on the system by 									the surroundings (compression)</a:t>
            </a:r>
          </a:p>
          <a:p>
            <a:pPr marL="342900" indent="-1588">
              <a:spcBef>
                <a:spcPct val="0"/>
              </a:spcBef>
              <a:buClr>
                <a:srgbClr val="0070C0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net change in gas molecules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work is done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Δ U =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</a:t>
            </a:r>
            <a:r>
              <a:rPr lang="el-G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              </a:t>
            </a:r>
            <a:r>
              <a:rPr lang="en-US" altLang="en-US" sz="24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Subscript </a:t>
            </a:r>
            <a:r>
              <a:rPr lang="en-US" altLang="en-US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constant-pressure process</a:t>
            </a:r>
            <a:endParaRPr lang="en-US" sz="2400" dirty="0">
              <a:solidFill>
                <a:srgbClr val="FF00FF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	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Δ U + P</a:t>
            </a:r>
            <a:r>
              <a:rPr lang="el-G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alt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ChangeArrowheads="1"/>
              </p:cNvSpPr>
              <p:nvPr/>
            </p:nvSpPr>
            <p:spPr bwMode="auto">
              <a:xfrm>
                <a:off x="0" y="650480"/>
                <a:ext cx="9119899" cy="54648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Generally, almost all reactions are run at constant-pressure processes (or atmospheric pressure), thus, heat change causes the change in enthalpy (</a:t>
                </a:r>
                <a:r>
                  <a:rPr lang="el-GR" altLang="en-US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spcBef>
                    <a:spcPct val="0"/>
                  </a:spcBef>
                  <a:buNone/>
                  <a:defRPr/>
                </a:pPr>
                <a:r>
                  <a:rPr lang="en-US" altLang="en-US" sz="26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l-GR" altLang="en-US" sz="26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b="1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altLang="en-US" sz="2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600" b="1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6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(products) – </a:t>
                </a:r>
                <a:r>
                  <a:rPr lang="en-US" altLang="en-US" sz="2600" b="1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6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(reactants</a:t>
                </a:r>
                <a:r>
                  <a:rPr lang="en-US" altLang="en-US" sz="26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spcBef>
                    <a:spcPct val="0"/>
                  </a:spcBef>
                  <a:buNone/>
                  <a:defRPr/>
                </a:pPr>
                <a:endParaRPr lang="en-US" altLang="en-US" sz="2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spcBef>
                    <a:spcPct val="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l-GR" altLang="en-US" sz="26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6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0, endothermic process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heat 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gained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system from the surroundings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H</a:t>
                </a:r>
                <a:r>
                  <a:rPr lang="en-US" altLang="en-US" sz="2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(s)			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</a:t>
                </a:r>
                <a:r>
                  <a:rPr lang="en-US" altLang="en-US" sz="2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(l)	</a:t>
                </a:r>
                <a:r>
                  <a:rPr lang="el-GR" altLang="en-US" sz="2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l-GR" altLang="en-US" sz="2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6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6.01 kJ/</a:t>
                </a:r>
                <a:r>
                  <a:rPr lang="en-US" altLang="en-US" sz="2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altLang="en-US" sz="2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spcBef>
                    <a:spcPct val="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l-GR" altLang="en-US" sz="26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en-US" sz="26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6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0, exothermic process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heat released by the system to the surroundings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CH</a:t>
                </a:r>
                <a:r>
                  <a:rPr lang="en-US" altLang="en-US" sz="2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+ 2O</a:t>
                </a:r>
                <a:r>
                  <a:rPr lang="en-US" altLang="en-US" sz="2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               CO</a:t>
                </a:r>
                <a:r>
                  <a:rPr lang="en-US" altLang="en-US" sz="2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+ 2H</a:t>
                </a:r>
                <a:r>
                  <a:rPr lang="en-US" altLang="en-US" sz="2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(l)             </a:t>
                </a:r>
              </a:p>
              <a:p>
                <a:pPr algn="just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</a:t>
                </a:r>
                <a:r>
                  <a:rPr lang="el-GR" altLang="en-US" sz="2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6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6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-890.4 kJ/</a:t>
                </a:r>
                <a:r>
                  <a:rPr lang="en-US" altLang="en-US" sz="26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altLang="en-US" sz="26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50480"/>
                <a:ext cx="9119899" cy="5464829"/>
              </a:xfrm>
              <a:prstGeom prst="rect">
                <a:avLst/>
              </a:prstGeom>
              <a:blipFill>
                <a:blip r:embed="rId2"/>
                <a:stretch>
                  <a:fillRect l="-1203" t="-1116" r="-1203" b="-893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1907704" y="3582950"/>
            <a:ext cx="1219200" cy="203200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92760" y="5229200"/>
            <a:ext cx="1219200" cy="203200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TextBox 3"/>
              <p:cNvSpPr txBox="1">
                <a:spLocks noChangeArrowheads="1"/>
              </p:cNvSpPr>
              <p:nvPr/>
            </p:nvSpPr>
            <p:spPr bwMode="auto">
              <a:xfrm>
                <a:off x="133350" y="437919"/>
                <a:ext cx="9010650" cy="5599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342900" indent="-342900">
                  <a:spcBef>
                    <a:spcPct val="0"/>
                  </a:spcBef>
                  <a:buFont typeface="Wingdings" panose="05000000000000000000" pitchFamily="2" charset="2"/>
                  <a:buChar char="v"/>
                  <a:defRPr/>
                </a:pPr>
                <a:r>
                  <a:rPr lang="en-US" altLang="en-US" sz="2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enthalpy of formation</a:t>
                </a:r>
                <a:r>
                  <a:rPr lang="en-US" altLang="en-US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  <m:r>
                      <a:rPr lang="en-US" altLang="en-US" sz="22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en-US" sz="2200" b="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ct val="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enthalpy of formation of a substance carried out in the standard state at 1 </a:t>
                </a:r>
                <a:r>
                  <a:rPr lang="en-US" alt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</a:t>
                </a:r>
                <a:endParaRPr lang="en-US" alt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ct val="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 change occur as a result of 1 mole of the substance is formed at 1 atm.</a:t>
                </a:r>
              </a:p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175">
                  <a:spcBef>
                    <a:spcPct val="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Standard enthalpy of formation of any element is zero when it is in most 	   stable form.</a:t>
                </a:r>
              </a:p>
              <a:p>
                <a:pPr marL="342900" indent="-3175">
                  <a:spcBef>
                    <a:spcPct val="0"/>
                  </a:spcBef>
                  <a:buFont typeface="Courier New" panose="02070309020205020404" pitchFamily="49" charset="0"/>
                  <a:buChar char="o"/>
                  <a:defRPr/>
                </a:pPr>
                <a:r>
                  <a:rPr lang="en-US" alt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Most of the thermodynamic data is collected at 1 </a:t>
                </a:r>
                <a:r>
                  <a:rPr lang="en-US" altLang="en-US" sz="22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</a:t>
                </a:r>
                <a:r>
                  <a:rPr lang="en-US" alt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25 °C.</a:t>
                </a: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</a:t>
                </a:r>
                <a:r>
                  <a:rPr lang="en-US" altLang="en-US" sz="22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0 (stable)                 </a:t>
                </a:r>
                <a:r>
                  <a:rPr lang="en-US" altLang="en-US" sz="22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</a:t>
                </a:r>
                <a:r>
                  <a:rPr lang="en-US" altLang="en-US" sz="22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142.2 kJ/</a:t>
                </a:r>
                <a:r>
                  <a:rPr lang="en-US" altLang="en-US" sz="22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en-US" alt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  <m:r>
                      <a:rPr lang="en-US" altLang="en-US" sz="22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(C, graphite)= 0 (</a:t>
                </a:r>
                <a:r>
                  <a:rPr lang="en-US" alt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stable) </a:t>
                </a:r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2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(C, diamond) = 1.90 kJ/</a:t>
                </a:r>
                <a:r>
                  <a:rPr lang="en-US" altLang="en-US" sz="22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altLang="en-US" sz="2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ct val="0"/>
                  </a:spcBef>
                  <a:buFont typeface="Wingdings" panose="05000000000000000000" pitchFamily="2" charset="2"/>
                  <a:buChar char="v"/>
                </a:pPr>
                <a:r>
                  <a:rPr lang="en-US" altLang="en-US" sz="2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enthalpy of reaction</a:t>
                </a:r>
                <a:r>
                  <a:rPr lang="en-US" altLang="en-US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enthalpy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 reaction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conducted at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alt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state </a:t>
                </a:r>
                <a:endParaRPr lang="en-US" alt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ct val="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en-US" altLang="en-US" sz="2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ƩnΔ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(products)</a:t>
                </a:r>
                <a:r>
                  <a:rPr lang="en-US" altLang="en-US" sz="2200" b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ƩmΔ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(reactants)</a:t>
                </a:r>
                <a:endParaRPr lang="en-US" altLang="en-US" sz="2200" b="1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 </a:t>
                </a:r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2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en-US" sz="2200" b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cC</a:t>
                </a:r>
                <a:r>
                  <a:rPr lang="en-US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2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</a:t>
                </a:r>
                <a:endParaRPr lang="en-US" altLang="en-US" sz="2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="1" baseline="-25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[</a:t>
                </a:r>
                <a:r>
                  <a:rPr lang="en-US" altLang="en-US" sz="22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(C)</a:t>
                </a:r>
                <a:r>
                  <a:rPr lang="en-US" altLang="en-US" sz="2200" b="1" baseline="-250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2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(D)] – [</a:t>
                </a:r>
                <a:r>
                  <a:rPr lang="en-US" altLang="en-US" sz="22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(A) + </a:t>
                </a:r>
                <a:r>
                  <a:rPr lang="en-US" altLang="en-US" sz="22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</a:t>
                </a:r>
                <a:r>
                  <a:rPr lang="en-US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</a:p>
            </p:txBody>
          </p:sp>
        </mc:Choice>
        <mc:Fallback xmlns="">
          <p:sp>
            <p:nvSpPr>
              <p:cNvPr id="2969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350" y="437919"/>
                <a:ext cx="9010650" cy="5599803"/>
              </a:xfrm>
              <a:prstGeom prst="rect">
                <a:avLst/>
              </a:prstGeom>
              <a:blipFill>
                <a:blip r:embed="rId2"/>
                <a:stretch>
                  <a:fillRect l="-880" t="-327" r="-744" b="-4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3812381" y="5373216"/>
            <a:ext cx="884237" cy="0"/>
          </a:xfrm>
          <a:prstGeom prst="straightConnector1">
            <a:avLst/>
          </a:prstGeom>
          <a:ln w="50800" cmpd="sng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61704" y="0"/>
            <a:ext cx="787406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Standard Enthalpy of Formation and Reactions</a:t>
            </a:r>
            <a:endParaRPr lang="en-US" alt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TextBox 2"/>
              <p:cNvSpPr txBox="1">
                <a:spLocks noChangeArrowheads="1"/>
              </p:cNvSpPr>
              <p:nvPr/>
            </p:nvSpPr>
            <p:spPr bwMode="auto">
              <a:xfrm>
                <a:off x="35496" y="275017"/>
                <a:ext cx="9108504" cy="55425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8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Direct </a:t>
                </a:r>
                <a:r>
                  <a:rPr lang="en-US" alt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</a:t>
                </a:r>
                <a:endParaRPr lang="en-US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7938" algn="just">
                  <a:spcBef>
                    <a:spcPct val="0"/>
                  </a:spcBef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Measuring </a:t>
                </a:r>
                <a:r>
                  <a:rPr lang="en-US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compounds that can be 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readily synthesized 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from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their elements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endParaRPr lang="en-US" alt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endParaRPr lang="en-US" altLang="en-US" sz="2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(graphite) + O</a:t>
                </a:r>
                <a:r>
                  <a:rPr lang="en-US" altLang="en-US" sz="2600" b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  </a:t>
                </a:r>
                <a:r>
                  <a:rPr lang="en-US" altLang="en-US" sz="2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altLang="en-US" sz="2800" b="1" baseline="-25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 </a:t>
                </a:r>
                <a:r>
                  <a:rPr lang="en-US" altLang="en-US" sz="2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n-US" altLang="en-US" sz="28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8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-393.5 kJ/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altLang="en-US" sz="2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(Given: 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(C, graphite) = 0, 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g) =0, 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g) = -393.5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kJ/</a:t>
                </a:r>
                <a:r>
                  <a:rPr lang="en-US" alt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combustion easily goes to completion.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endPara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2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𝒓𝒙𝒏</m:t>
                        </m:r>
                      </m:sub>
                      <m:sup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600" b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</a:t>
                </a:r>
                <a:r>
                  <a:rPr lang="en-US" altLang="en-US" sz="2600" b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g) – [Δ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600" b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(C, graphite) + </a:t>
                </a:r>
                <a:r>
                  <a:rPr lang="en-US" altLang="en-US" sz="2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  <m:sup>
                        <m:r>
                          <a:rPr lang="en-US" alt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  <m:r>
                      <a:rPr lang="en-US" alt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</a:t>
                </a:r>
                <a:r>
                  <a:rPr lang="en-US" altLang="en-US" sz="2600" b="1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g)] 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en-US" altLang="en-US" sz="2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(-393.5 kJ/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[0 + 0]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altLang="en-US" sz="2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-393.5 kJ/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altLang="en-US" sz="2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275017"/>
                <a:ext cx="9108504" cy="5542543"/>
              </a:xfrm>
              <a:prstGeom prst="rect">
                <a:avLst/>
              </a:prstGeom>
              <a:blipFill>
                <a:blip r:embed="rId2"/>
                <a:stretch>
                  <a:fillRect l="-1406" t="-1100" r="-134" b="-2090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3347864" y="2780928"/>
            <a:ext cx="884237" cy="0"/>
          </a:xfrm>
          <a:prstGeom prst="straightConnector1">
            <a:avLst/>
          </a:prstGeom>
          <a:ln w="50800" cmpd="sng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9821" y="1628800"/>
            <a:ext cx="8229600" cy="33843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First Law of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Thermodynamics.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the heat capacity, molar heat capacity and specific heat in a chemical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reaction.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learn the principles of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calorimetry.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enthalpy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based on Hess’s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Law.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5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-36512" y="161355"/>
                <a:ext cx="9108504" cy="498514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</a:pPr>
                <a:r>
                  <a:rPr lang="en-US" altLang="en-US" sz="28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ii. Indirect Method</a:t>
                </a:r>
              </a:p>
              <a:p>
                <a:pPr marL="342900" indent="-342900" algn="just">
                  <a:spcBef>
                    <a:spcPct val="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directly </a:t>
                </a: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synthesized from their elements.</a:t>
                </a:r>
              </a:p>
              <a:p>
                <a:pPr marL="342900" indent="-342900" algn="just">
                  <a:spcBef>
                    <a:spcPct val="0"/>
                  </a:spcBef>
                  <a:buClr>
                    <a:srgbClr val="0070C0"/>
                  </a:buClr>
                  <a:buFont typeface="Wingdings" panose="05000000000000000000" pitchFamily="2" charset="2"/>
                  <a:buChar char="Ø"/>
                  <a:defRPr/>
                </a:pP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 reaction or </a:t>
                </a: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produce intermediate substances.</a:t>
                </a:r>
                <a:endParaRPr lang="en-US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  <a:defRPr/>
                </a:pPr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  <a:defRPr/>
                </a:pPr>
                <a:r>
                  <a:rPr lang="en-US" altLang="en-US" sz="25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Hess’s Law: </a:t>
                </a: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change in enthalpy is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when products are formed, </a:t>
                </a: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regardless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series </a:t>
                </a: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steps that </a:t>
                </a: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reaction takes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place.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  <a:defRPr/>
                </a:pPr>
                <a:endParaRPr lang="en-US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  <a:defRPr/>
                </a:pP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case, 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𝑟𝑥𝑛</m:t>
                        </m:r>
                      </m:sub>
                      <m:sup>
                        <m: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overall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 can be calculated.</a:t>
                </a:r>
                <a:endParaRPr lang="en-US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  <a:defRPr/>
                </a:pPr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  <a:defRPr/>
                </a:pPr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None/>
                  <a:defRPr/>
                </a:pPr>
                <a:r>
                  <a:rPr lang="en-US" altLang="en-US" sz="25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RULES:</a:t>
                </a:r>
                <a:endParaRPr lang="en-US" altLang="en-US" sz="25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7663" indent="-347663" algn="just">
                  <a:spcBef>
                    <a:spcPct val="0"/>
                  </a:spcBef>
                  <a:buClr>
                    <a:srgbClr val="0070C0"/>
                  </a:buClr>
                  <a:defRPr/>
                </a:pP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must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multiplied or divided </a:t>
                </a: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 as the reaction </a:t>
                </a: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multiplied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divided.</a:t>
                </a:r>
                <a:endParaRPr lang="en-US" alt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7663" indent="-347663" algn="just">
                  <a:spcBef>
                    <a:spcPct val="0"/>
                  </a:spcBef>
                  <a:buClr>
                    <a:srgbClr val="0070C0"/>
                  </a:buClr>
                  <a:defRPr/>
                </a:pP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sign of 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5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reversed if </a:t>
                </a:r>
                <a:r>
                  <a:rPr lang="en-US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reaction is </a:t>
                </a:r>
                <a:r>
                  <a:rPr lang="en-US" alt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reversed.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512" y="161355"/>
                <a:ext cx="9108504" cy="4985147"/>
              </a:xfrm>
              <a:prstGeom prst="rect">
                <a:avLst/>
              </a:prstGeom>
              <a:blipFill>
                <a:blip r:embed="rId2"/>
                <a:stretch>
                  <a:fillRect l="-1339" t="-1222" r="-1138" b="-97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0" y="826711"/>
            <a:ext cx="9074150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enthalpy of a reaction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only depend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final state of the products and initial state of the reactants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amount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sample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changes, 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enthalpy of the reaction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also changed which is proportional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moles used in the reaction. </a:t>
            </a: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-53976" y="4365104"/>
            <a:ext cx="9128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Switched (change the sign from “negative” sign to “positive” sign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69850" y="2921000"/>
            <a:ext cx="9074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up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molar amounts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the increment of enthalpy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reaction.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4532" y="2433839"/>
            <a:ext cx="7735940" cy="492443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(g) +     O</a:t>
            </a:r>
            <a:r>
              <a:rPr lang="en-US" altLang="en-US" sz="2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(g)                H</a:t>
            </a:r>
            <a:r>
              <a:rPr lang="en-US" altLang="en-US" sz="2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(g)        </a:t>
            </a:r>
            <a:r>
              <a:rPr lang="el-GR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H° = -572 kJ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868797"/>
              </p:ext>
            </p:extLst>
          </p:nvPr>
        </p:nvGraphicFramePr>
        <p:xfrm>
          <a:off x="2392415" y="2397493"/>
          <a:ext cx="216024" cy="55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2415" y="2397493"/>
                        <a:ext cx="216024" cy="55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646686" y="2680060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8875" y="3786029"/>
            <a:ext cx="7937257" cy="492443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en-US" sz="2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(g) + O</a:t>
            </a:r>
            <a:r>
              <a:rPr lang="en-US" altLang="en-US" sz="2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(g)               2H</a:t>
            </a:r>
            <a:r>
              <a:rPr lang="en-US" altLang="en-US" sz="2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(g)        </a:t>
            </a:r>
            <a:r>
              <a:rPr lang="el-GR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H° = -1144 kJ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11342" y="4032250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3215" y="4824251"/>
            <a:ext cx="7937257" cy="569387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             H</a:t>
            </a:r>
            <a:r>
              <a:rPr lang="en-US" altLang="en-US" sz="2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  O</a:t>
            </a:r>
            <a:r>
              <a:rPr lang="en-US" altLang="en-US" sz="2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(g)        </a:t>
            </a:r>
            <a:r>
              <a:rPr lang="el-GR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H° = +572 kJ</a:t>
            </a:r>
          </a:p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endParaRPr lang="en-US" altLang="en-US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68379" y="5085184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828986"/>
              </p:ext>
            </p:extLst>
          </p:nvPr>
        </p:nvGraphicFramePr>
        <p:xfrm>
          <a:off x="4355976" y="4835894"/>
          <a:ext cx="216024" cy="55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5" imgW="152280" imgH="393480" progId="Equation.3">
                  <p:embed/>
                </p:oleObj>
              </mc:Choice>
              <mc:Fallback>
                <p:oleObj name="Equation" r:id="rId5" imgW="152280" imgH="3934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4835894"/>
                        <a:ext cx="216024" cy="55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0" y="335528"/>
            <a:ext cx="164894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TextBox 2"/>
              <p:cNvSpPr txBox="1">
                <a:spLocks noChangeArrowheads="1"/>
              </p:cNvSpPr>
              <p:nvPr/>
            </p:nvSpPr>
            <p:spPr bwMode="auto">
              <a:xfrm>
                <a:off x="0" y="380021"/>
                <a:ext cx="9144000" cy="58535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 (Enthalpy) of Solution, </a:t>
                </a:r>
                <a:r>
                  <a:rPr lang="en-US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𝒔𝒐𝒍𝒏</m:t>
                        </m:r>
                      </m:sub>
                      <m:sup>
                        <m:r>
                          <a:rPr lang="en-US" alt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a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solute dissolves in a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solvent, heat is 										  gained or produced.</a:t>
                </a:r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 </a:t>
                </a:r>
                <a:r>
                  <a:rPr lang="en-US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dilution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dilution is carried out, heat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occurred.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endParaRPr lang="en-US" altLang="en-US" sz="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200" b="1" dirty="0" smtClean="0">
                    <a:solidFill>
                      <a:srgbClr val="2E86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000" b="1" dirty="0" smtClean="0">
                    <a:solidFill>
                      <a:srgbClr val="2E86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    </a:t>
                </a:r>
                <a:r>
                  <a:rPr lang="en-US" altLang="en-US" sz="2200" b="1" dirty="0" smtClean="0">
                    <a:solidFill>
                      <a:srgbClr val="2E86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200" b="1" baseline="-25000" dirty="0" smtClean="0">
                    <a:solidFill>
                      <a:srgbClr val="2E86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200" b="1" dirty="0" smtClean="0">
                    <a:solidFill>
                      <a:srgbClr val="2E862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alt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NaCl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(s)                     Na</a:t>
                </a:r>
                <a:r>
                  <a:rPr lang="en-US" altLang="en-US" sz="2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Cl</a:t>
                </a:r>
                <a:r>
                  <a:rPr lang="en-US" altLang="en-US" sz="2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endParaRPr lang="en-US" altLang="en-US" sz="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energy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energy to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split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mole of solid ionic compound into </a:t>
                </a:r>
                <a:r>
                  <a:rPr lang="en-US" alt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ions of gas.</a:t>
                </a:r>
                <a:endPara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en-US" sz="2200" baseline="-25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NaCl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(s)                        Na</a:t>
                </a:r>
                <a:r>
                  <a:rPr lang="en-US" alt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+ Cl</a:t>
                </a:r>
                <a:r>
                  <a:rPr lang="en-US" alt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   </a:t>
                </a:r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energy = 788 kJ/</a:t>
                </a:r>
                <a:r>
                  <a:rPr lang="en-US" altLang="en-US" sz="22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ii. </a:t>
                </a:r>
                <a:r>
                  <a:rPr lang="en-US" altLang="en-US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 of hydrated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enthalpy changed associated with the hydration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process</a:t>
                </a:r>
              </a:p>
              <a:p>
                <a:pPr algn="just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r>
                  <a:rPr lang="en-US" altLang="en-US" sz="2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H</a:t>
                </a:r>
                <a:r>
                  <a:rPr lang="en-US" altLang="en-US" sz="2200" baseline="-25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alt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+ Cl</a:t>
                </a:r>
                <a:r>
                  <a:rPr lang="en-US" alt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                 Na</a:t>
                </a:r>
                <a:r>
                  <a:rPr lang="en-US" alt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Cl</a:t>
                </a:r>
                <a:r>
                  <a:rPr lang="en-US" alt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𝒉𝒚𝒅𝒓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-784kJ/</a:t>
                </a:r>
                <a:r>
                  <a:rPr lang="en-US" altLang="en-US" sz="22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𝒔𝒐𝒍𝒏</m:t>
                        </m:r>
                      </m:sub>
                      <m:sup>
                        <m:r>
                          <a:rPr lang="en-US" alt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lattice energy </a:t>
                </a:r>
                <a:r>
                  <a:rPr lang="en-US" altLang="en-US" sz="2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𝒉𝒚𝒅𝒓</m:t>
                        </m:r>
                      </m:sub>
                      <m:sup>
                        <m:r>
                          <a:rPr lang="en-US" alt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endParaRPr lang="en-US" altLang="en-US" sz="2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</a:t>
                </a:r>
                <a:r>
                  <a:rPr lang="en-US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</a:t>
                </a:r>
                <a:r>
                  <a:rPr lang="en-US" alt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NaCl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(s)                Na</a:t>
                </a:r>
                <a:r>
                  <a:rPr lang="en-US" alt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+ Cl</a:t>
                </a:r>
                <a:r>
                  <a:rPr lang="en-US" alt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           </a:t>
                </a:r>
                <a:r>
                  <a:rPr lang="en-US" altLang="en-US" sz="2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lattice </a:t>
                </a:r>
                <a:r>
                  <a:rPr lang="en-US" altLang="en-US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= 788 kJ/</a:t>
                </a:r>
                <a:r>
                  <a:rPr lang="en-US" altLang="en-US" sz="2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en-US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Na</a:t>
                </a:r>
                <a:r>
                  <a:rPr lang="en-US" altLang="en-US" sz="2000" u="sng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+ Cl</a:t>
                </a:r>
                <a:r>
                  <a:rPr lang="en-US" altLang="en-US" sz="2000" u="sng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               Na</a:t>
                </a:r>
                <a:r>
                  <a:rPr lang="en-US" altLang="en-US" sz="2000" u="sng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000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Cl</a:t>
                </a:r>
                <a:r>
                  <a:rPr lang="en-US" altLang="en-US" sz="2000" u="sng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000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0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US" altLang="en-US" sz="2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𝒉𝒚𝒅𝒓</m:t>
                        </m:r>
                      </m:sub>
                      <m:sup>
                        <m:r>
                          <a:rPr lang="en-US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000" b="1" u="sng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000" b="1" u="sng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en-US" sz="2000" b="1" u="sng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-784kJ/</a:t>
                </a:r>
                <a:r>
                  <a:rPr lang="en-US" altLang="en-US" sz="2000" b="1" u="sng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altLang="en-US" sz="20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Clr>
                    <a:srgbClr val="FFC000"/>
                  </a:buClr>
                  <a:buFontTx/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alt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NaCl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(s)              Na</a:t>
                </a:r>
                <a:r>
                  <a:rPr lang="en-US" alt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Cl</a:t>
                </a:r>
                <a:r>
                  <a:rPr lang="en-US" alt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altLang="en-US" sz="2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𝒔𝒐𝒍𝒏</m:t>
                        </m:r>
                      </m:sub>
                      <m:sup>
                        <m:r>
                          <a:rPr lang="en-US" alt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000" b="1" i="1" baseline="-25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altLang="en-US" sz="2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4kJ/</a:t>
                </a:r>
                <a:r>
                  <a:rPr lang="en-US" altLang="en-US" sz="2000" b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altLang="en-US" sz="20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ct val="0"/>
                  </a:spcBef>
                  <a:buClr>
                    <a:srgbClr val="FFC000"/>
                  </a:buClr>
                  <a:buFont typeface="Arial" panose="020B0604020202020204" pitchFamily="34" charset="0"/>
                  <a:buNone/>
                </a:pPr>
                <a:r>
                  <a:rPr lang="en-US" alt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1 </a:t>
                </a:r>
                <a:r>
                  <a:rPr lang="en-US" altLang="en-US" sz="24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alt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NaCl</a:t>
                </a:r>
                <a:r>
                  <a:rPr lang="en-US" alt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dissolves in water, 4 kJ of heat will be gained.</a:t>
                </a:r>
              </a:p>
            </p:txBody>
          </p:sp>
        </mc:Choice>
        <mc:Fallback xmlns="">
          <p:sp>
            <p:nvSpPr>
              <p:cNvPr id="3789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0021"/>
                <a:ext cx="9144000" cy="5853590"/>
              </a:xfrm>
              <a:prstGeom prst="rect">
                <a:avLst/>
              </a:prstGeom>
              <a:blipFill>
                <a:blip r:embed="rId2"/>
                <a:stretch>
                  <a:fillRect l="-867" t="-104" r="-467" b="-187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869574" y="1939281"/>
            <a:ext cx="1239838" cy="14287"/>
          </a:xfrm>
          <a:prstGeom prst="straightConnector1">
            <a:avLst/>
          </a:prstGeom>
          <a:ln w="412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49656" y="3056253"/>
            <a:ext cx="1239837" cy="14287"/>
          </a:xfrm>
          <a:prstGeom prst="straightConnector1">
            <a:avLst/>
          </a:prstGeom>
          <a:ln w="412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25606" y="4221088"/>
            <a:ext cx="876300" cy="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22431" y="4985871"/>
            <a:ext cx="877887" cy="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24018" y="5301208"/>
            <a:ext cx="877888" cy="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72353" y="5661248"/>
            <a:ext cx="877888" cy="0"/>
          </a:xfrm>
          <a:prstGeom prst="straightConnector1">
            <a:avLst/>
          </a:prstGeom>
          <a:ln w="41275" cmpd="sng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-23360" y="-24098"/>
            <a:ext cx="6539576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C000"/>
              </a:buClr>
              <a:buFontTx/>
              <a:buNone/>
            </a:pP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Heat 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Solution and 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of Dilution</a:t>
            </a:r>
            <a:endParaRPr lang="en-US" alt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5.4 Calorimeter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61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50994" y="908720"/>
            <a:ext cx="8997358" cy="415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measurement of heat changes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solidFill>
                  <a:srgbClr val="E529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heat (s) of a substance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amount of heat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needed in order to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 1 °C of 1 gram of the substance. Unit: J/(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g°C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solidFill>
                  <a:srgbClr val="E529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capacity (C) of a substance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amount of heat needed in order to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of certain quantity of substance.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/°C.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	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where  m = mass of substances in gram</a:t>
            </a:r>
          </a:p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400" dirty="0">
                <a:solidFill>
                  <a:srgbClr val="E529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altLang="en-US" sz="2400" dirty="0" smtClean="0">
                <a:solidFill>
                  <a:srgbClr val="E529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(q)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amount of heat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absorbed or released in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with changes of temperature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t).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		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l-GR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        </a:t>
            </a:r>
            <a:endParaRPr lang="en-US" altLang="en-US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q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C</a:t>
            </a:r>
            <a:r>
              <a:rPr lang="el-GR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l-GR" alt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="1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="1" baseline="-25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en-US" altLang="en-US" sz="2400" b="1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q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0: endothermic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			q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0: exothermic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2085" y="-30381"/>
            <a:ext cx="7564251" cy="4770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alt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Constant-Volume Calorimetry (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ISOLATED </a:t>
            </a: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SYSTEM)</a:t>
            </a:r>
            <a:endParaRPr lang="en-US" alt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2084" y="351423"/>
            <a:ext cx="8983579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heat of combustion</a:t>
            </a:r>
          </a:p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 sample in </a:t>
            </a:r>
            <a:r>
              <a:rPr lang="en-US" altLang="en-US" sz="2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constant-volume bomb calorimeter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 steel container) which is filled with oxygen (P = 30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Next, closed bomb calorimeter is put in water (record the quantity of water).</a:t>
            </a:r>
          </a:p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Ignite the sample electrically.</a:t>
            </a:r>
          </a:p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increment of temperature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is recorded in order to calculate the heat produced.</a:t>
            </a:r>
          </a:p>
          <a:p>
            <a:pPr marL="4572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released in combustion process is gained by the water and bomb calorimeter.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Assume: </a:t>
            </a:r>
            <a:r>
              <a:rPr lang="en-US" alt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heat is released to the surroundings,</a:t>
            </a:r>
            <a:r>
              <a:rPr lang="en-US" altLang="en-US" sz="2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alt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sz="2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b="1" baseline="-25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altLang="en-US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2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b="1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alt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en-US" sz="2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b="1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r>
              <a:rPr lang="en-US" alt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Heat changes for bomb calorimeter and the reaction: </a:t>
            </a:r>
            <a:r>
              <a:rPr lang="en-US" altLang="en-US" sz="2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rxn</a:t>
            </a:r>
            <a:r>
              <a:rPr lang="en-US" alt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b="1" baseline="-25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endParaRPr lang="en-US" altLang="en-US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2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200" b="1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alt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2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200" b="1" baseline="-250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l-GR" alt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2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512" y="4995932"/>
            <a:ext cx="9107488" cy="11387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Constant-Pressure Calorimetry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non-combustion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(heat of neutralization, heat of solution and heat of dilution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53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5" y="4385765"/>
            <a:ext cx="8576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by Lisdavid89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://commons.wikimedia.org/wiki/File:Bomb_Calorimeter_Diagram.png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35" y="385369"/>
            <a:ext cx="5040560" cy="348961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29" r="50798" b="33865"/>
          <a:stretch/>
        </p:blipFill>
        <p:spPr bwMode="auto">
          <a:xfrm>
            <a:off x="4788024" y="5355106"/>
            <a:ext cx="2804828" cy="980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403648" y="0"/>
            <a:ext cx="5476019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Constant-Volume Bomb Calorimeter</a:t>
            </a:r>
            <a:endParaRPr lang="en-US" altLang="en-US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112568" y="6362164"/>
            <a:ext cx="421196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Constant- Calorimetry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701" y="3142709"/>
            <a:ext cx="4195764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is gained or lost in a system can be calculated by measuring the temperature change.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164" t="31297" r="42805" b="11610"/>
          <a:stretch/>
        </p:blipFill>
        <p:spPr>
          <a:xfrm>
            <a:off x="4663957" y="1196752"/>
            <a:ext cx="2736305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9180" y="4389203"/>
            <a:ext cx="116099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mixture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3105" y="1196752"/>
            <a:ext cx="989723" cy="369332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Stirrer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1391" y="1664754"/>
            <a:ext cx="1570080" cy="369332"/>
          </a:xfrm>
          <a:prstGeom prst="rect">
            <a:avLst/>
          </a:prstGeom>
          <a:solidFill>
            <a:schemeClr val="accent6"/>
          </a:solidFill>
          <a:ln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Thermometer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547664" y="153559"/>
            <a:ext cx="5553328" cy="4924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altLang="en-US" sz="2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Constant-Pressure Bomb Calorimeter</a:t>
            </a:r>
            <a:endParaRPr lang="en-US" altLang="en-US" sz="2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1" y="1619869"/>
            <a:ext cx="8417901" cy="454543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energy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interconvertible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change in internal energy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the changes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heat and work done of a system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GB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reaction or calorimetry can be measured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enthalpy of a reaction can be determined based on Hess’s law.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7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567820"/>
            <a:ext cx="9143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YUEN MEI LIAN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  <a:endParaRPr lang="en-GB" sz="25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yuenm@ump.edu.my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609 549 2764</a:t>
            </a:r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</a:t>
            </a:r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SITI NOOR HIDAYAH MUSTAPHA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snhidayah@ump.edu.my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+609 549 2094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-7016" y="467803"/>
            <a:ext cx="7668852" cy="815705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AUTHOR INFORMATION</a:t>
            </a:r>
            <a:endParaRPr lang="en-US" sz="4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3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98" y="1453612"/>
            <a:ext cx="8229600" cy="51437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Law of Thermodynamics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heat and temperature changes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or enthalpy from calorimeter data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reaction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enthalpies by apply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Hess’s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(2006).Physical Chemistry (8th ed.). New York: Oxford.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(2005).Chemistry (8th ed.). New York: McGraw Hill.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Atkins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(2012). Elements of Physical Chemistry </a:t>
            </a:r>
          </a:p>
          <a:p>
            <a:pPr marL="457200" indent="0" algn="just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(sixth 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Oxford.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Silbey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J.,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Alberty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Bawendi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G. (2005). Physical Chemistry. New York: John Wiley &amp;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Sons.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Mortimer R. G. (2008) Physical Chemistry, Third Edition , Elsevier Academic press,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83" y="1628800"/>
            <a:ext cx="8229600" cy="38501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 First Law of Thermodynamics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5.2 The Nature and Types of Energy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5.3 Enthalpy of Chemical Reactions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5.4 Calorimetry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422" y="31205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1737" y="1455050"/>
            <a:ext cx="8712969" cy="39395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chemical reactions either gain or lost heat energy.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Heat: transferring of thermal energy between two substances with different temperatures.</a:t>
            </a:r>
            <a:endParaRPr lang="en-US" altLang="en-US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n-US" altLang="en-US" sz="2400" b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Thermodynamics: 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and/or transformation from heat energy into other forms.</a:t>
            </a: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study of the relationship between work and heat or other energy.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en-US" alt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Thermochemistry:</a:t>
            </a:r>
            <a:endParaRPr lang="en-US" alt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study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interconversion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in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5.1 First Law of Thermodynamics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80975" y="2492896"/>
            <a:ext cx="8905875" cy="34347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n-US" altLang="en-US" sz="2200" b="1" dirty="0" smtClean="0">
                <a:solidFill>
                  <a:srgbClr val="E529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Energy, U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total energy content (kinetic energy and potential </a:t>
            </a:r>
          </a:p>
          <a:p>
            <a:pPr algn="just">
              <a:buNone/>
              <a:defRPr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energy) of a system.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					 - can be changed by doing work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on/by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system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- can be changed by </a:t>
            </a:r>
            <a:r>
              <a:rPr lang="en-US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absorb/release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heat.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(s) + O</a:t>
            </a:r>
            <a:r>
              <a:rPr lang="en-US" alt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(g)                   SO</a:t>
            </a:r>
            <a:r>
              <a:rPr lang="en-US" alt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(g)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 (reactant),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 and O</a:t>
            </a:r>
            <a:r>
              <a:rPr lang="en-US" alt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 state (product),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SO</a:t>
            </a:r>
            <a:r>
              <a:rPr lang="en-US" alt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= energy of 1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alt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energy of  [1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+ 1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alt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     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5641975" y="4065600"/>
            <a:ext cx="3279775" cy="1477328"/>
          </a:xfrm>
          <a:prstGeom prst="rect">
            <a:avLst/>
          </a:prstGeom>
          <a:noFill/>
          <a:ln w="9525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 heat as some of the chemical energy in molecules has been converted to thermal energy (from system to surrounding)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544988" y="5895296"/>
            <a:ext cx="5184775" cy="430887"/>
          </a:xfrm>
          <a:prstGeom prst="rect">
            <a:avLst/>
          </a:prstGeom>
          <a:solidFill>
            <a:srgbClr val="92D050"/>
          </a:solidFill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l-G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&lt; 0 cause energy of product &lt; reactants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071140" y="4329102"/>
            <a:ext cx="1219200" cy="203200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677720" y="3305345"/>
            <a:ext cx="2232025" cy="55399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l-GR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3000" b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30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3000" b="1" baseline="-25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3000" b="1" baseline="-25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3663" y="1364575"/>
            <a:ext cx="9086849" cy="120032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28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4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No creation or destroy of energy, </a:t>
            </a:r>
            <a:r>
              <a:rPr lang="en-GB" altLang="en-US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but </a:t>
            </a:r>
            <a:r>
              <a:rPr lang="en-GB" altLang="en-US" sz="24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transformation is allowed.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No change of </a:t>
            </a:r>
            <a:r>
              <a:rPr lang="en-GB" altLang="en-US" sz="2400" dirty="0">
                <a:solidFill>
                  <a:srgbClr val="0070C0"/>
                </a:solidFill>
                <a:latin typeface="Book Antiqua" panose="02040602050305030304" pitchFamily="18" charset="0"/>
              </a:rPr>
              <a:t>total amount of </a:t>
            </a:r>
            <a:r>
              <a:rPr lang="en-GB" altLang="en-US" sz="24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energy.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Energy </a:t>
            </a:r>
            <a:r>
              <a:rPr lang="en-GB" altLang="en-US" sz="2400" i="1" dirty="0">
                <a:solidFill>
                  <a:srgbClr val="0070C0"/>
                </a:solidFill>
                <a:latin typeface="Book Antiqua" panose="02040602050305030304" pitchFamily="18" charset="0"/>
              </a:rPr>
              <a:t>is conserved </a:t>
            </a:r>
            <a:r>
              <a:rPr lang="en-GB" altLang="en-US" sz="2400" i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in any process.</a:t>
            </a:r>
            <a:endParaRPr lang="en-GB" altLang="en-US" sz="2400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54625" y="4622923"/>
            <a:ext cx="387350" cy="9525"/>
          </a:xfrm>
          <a:prstGeom prst="straightConnector1">
            <a:avLst/>
          </a:prstGeom>
          <a:ln>
            <a:solidFill>
              <a:srgbClr val="FF66C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r>
              <a:rPr lang="en-US" dirty="0" smtClean="0"/>
              <a:t>First </a:t>
            </a:r>
            <a:r>
              <a:rPr lang="en-US" dirty="0" smtClean="0"/>
              <a:t>Law of Thermodynamics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3675" y="980728"/>
            <a:ext cx="8743950" cy="497059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temperature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a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can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raised either by heating it, by doing work on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 combination of the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two.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588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altLang="en-US" sz="2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absorbed </a:t>
            </a:r>
            <a:r>
              <a:rPr lang="en-US" alt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surrounding (endothermic) </a:t>
            </a:r>
            <a:r>
              <a:rPr lang="en-US" altLang="en-US" sz="2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+q</a:t>
            </a:r>
            <a:endParaRPr lang="en-US" altLang="en-US" sz="2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588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altLang="en-US" sz="2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evolved </a:t>
            </a:r>
            <a:r>
              <a:rPr lang="en-US" alt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surrounding</a:t>
            </a:r>
            <a:r>
              <a:rPr lang="en-US" alt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(exothermic) </a:t>
            </a:r>
            <a:r>
              <a:rPr lang="en-US" altLang="en-US" sz="2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</a:t>
            </a:r>
            <a:endParaRPr lang="en-US" altLang="en-US" sz="2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588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has been done on the system = +w</a:t>
            </a:r>
          </a:p>
          <a:p>
            <a:pPr marL="342900" indent="-1588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3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has been done by the system = -w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5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of the internal energy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heat is gained by the system or work is done on the system.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2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of the internal energy: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is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lost from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or work is done 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</a:t>
            </a:r>
            <a:r>
              <a:rPr lang="en-US" alt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11560" y="137436"/>
            <a:ext cx="4565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C000"/>
                </a:solidFill>
                <a:latin typeface="Book Antiqua" panose="02040602050305030304" pitchFamily="18" charset="0"/>
              </a:rPr>
              <a:t>WORK AND HEAT </a:t>
            </a:r>
          </a:p>
        </p:txBody>
      </p:sp>
    </p:spTree>
    <p:extLst>
      <p:ext uri="{BB962C8B-B14F-4D97-AF65-F5344CB8AC3E}">
        <p14:creationId xmlns:p14="http://schemas.microsoft.com/office/powerpoint/2010/main" val="5298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5.2 The Nature and Types of Energy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67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1285</Words>
  <Application>Microsoft Office PowerPoint</Application>
  <PresentationFormat>On-screen Show (4:3)</PresentationFormat>
  <Paragraphs>279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Book Antiqua</vt:lpstr>
      <vt:lpstr>Calibri</vt:lpstr>
      <vt:lpstr>Cambria Math</vt:lpstr>
      <vt:lpstr>Courier New</vt:lpstr>
      <vt:lpstr>Helvetica</vt:lpstr>
      <vt:lpstr>Times New Roman</vt:lpstr>
      <vt:lpstr>Wingdings</vt:lpstr>
      <vt:lpstr>Office Theme</vt:lpstr>
      <vt:lpstr>Equation</vt:lpstr>
      <vt:lpstr>BSK1133 PHYSICAL CHEMISTRY  CHAPTER 5 THERMODYNAMICS (PART A)</vt:lpstr>
      <vt:lpstr>Description</vt:lpstr>
      <vt:lpstr>Description</vt:lpstr>
      <vt:lpstr>Contents</vt:lpstr>
      <vt:lpstr>Introduction</vt:lpstr>
      <vt:lpstr>PowerPoint Presentation</vt:lpstr>
      <vt:lpstr>First Law of Thermodynamics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Master</cp:lastModifiedBy>
  <cp:revision>317</cp:revision>
  <cp:lastPrinted>2017-07-24T03:54:17Z</cp:lastPrinted>
  <dcterms:created xsi:type="dcterms:W3CDTF">2016-03-03T08:04:10Z</dcterms:created>
  <dcterms:modified xsi:type="dcterms:W3CDTF">2017-09-09T13:12:42Z</dcterms:modified>
</cp:coreProperties>
</file>