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510" r:id="rId2"/>
    <p:sldId id="498" r:id="rId3"/>
    <p:sldId id="499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455" r:id="rId12"/>
    <p:sldId id="458" r:id="rId13"/>
    <p:sldId id="459" r:id="rId14"/>
    <p:sldId id="460" r:id="rId15"/>
    <p:sldId id="461" r:id="rId16"/>
    <p:sldId id="507" r:id="rId17"/>
    <p:sldId id="508" r:id="rId18"/>
    <p:sldId id="509" r:id="rId19"/>
    <p:sldId id="471" r:id="rId20"/>
    <p:sldId id="473" r:id="rId21"/>
    <p:sldId id="472" r:id="rId22"/>
    <p:sldId id="474" r:id="rId23"/>
    <p:sldId id="467" r:id="rId24"/>
    <p:sldId id="4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CC"/>
    <a:srgbClr val="FF00FF"/>
    <a:srgbClr val="66FFCC"/>
    <a:srgbClr val="FF33CC"/>
    <a:srgbClr val="FF6699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6271" autoAdjust="0"/>
  </p:normalViewPr>
  <p:slideViewPr>
    <p:cSldViewPr>
      <p:cViewPr varScale="1">
        <p:scale>
          <a:sx n="72" d="100"/>
          <a:sy n="72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B1E41-5C3E-4EAB-8F49-8FA69F245BEF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65F02-FCEA-48B3-A542-3263D84C8C3B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5786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648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67009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44776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6111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69338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30366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4997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18810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23185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65406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39907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65810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Conservation in Power Plants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(Lecture 2)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Mohamad Firdaus Basrawi, Dr. (Eng)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Engineering Faculty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mfirdausb@ump.edu.my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Image result for CC non-commerc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710030"/>
            <a:ext cx="2123727" cy="743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388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3840300"/>
              </p:ext>
            </p:extLst>
          </p:nvPr>
        </p:nvGraphicFramePr>
        <p:xfrm>
          <a:off x="427060" y="1817132"/>
          <a:ext cx="8382000" cy="453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428"/>
                <a:gridCol w="1880577"/>
                <a:gridCol w="38749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Power Sources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/>
                        <a:t>Heat source</a:t>
                      </a:r>
                      <a:r>
                        <a:rPr lang="en-MY" sz="1600" baseline="0" dirty="0" smtClean="0"/>
                        <a:t> temp.(</a:t>
                      </a:r>
                      <a:r>
                        <a:rPr lang="en-MY" sz="1600" b="1" kern="1200" baseline="30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MY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MY" sz="1600" baseline="0" dirty="0" smtClean="0"/>
                        <a:t>)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Matching technology</a:t>
                      </a:r>
                      <a:endParaRPr lang="en-MY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Gas turbine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    ̴540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Triple-effect/double-effect</a:t>
                      </a:r>
                      <a:r>
                        <a:rPr lang="en-MY" sz="1600" baseline="0" dirty="0" smtClean="0"/>
                        <a:t> absorption</a:t>
                      </a:r>
                      <a:endParaRPr lang="en-MY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Solid oxide fuel cell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 ̴480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/>
                        <a:t>Triple-effect/double-effect</a:t>
                      </a:r>
                      <a:r>
                        <a:rPr lang="en-MY" sz="1600" baseline="0" dirty="0" smtClean="0"/>
                        <a:t> absorption</a:t>
                      </a:r>
                      <a:endParaRPr lang="en-MY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Micro-turbine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 ̴320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/>
                        <a:t>double-effect/single-effect</a:t>
                      </a:r>
                      <a:r>
                        <a:rPr lang="en-MY" sz="1600" baseline="0" dirty="0" smtClean="0"/>
                        <a:t> absorption</a:t>
                      </a:r>
                      <a:endParaRPr lang="en-MY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Phosphoric acid fuel cell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 ̴120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/>
                        <a:t>double-effect/single-effect</a:t>
                      </a:r>
                      <a:r>
                        <a:rPr lang="en-MY" sz="1600" baseline="0" dirty="0" smtClean="0"/>
                        <a:t> absorption, desiccant cooling</a:t>
                      </a:r>
                      <a:endParaRPr lang="en-MY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600" dirty="0" smtClean="0"/>
                    </a:p>
                    <a:p>
                      <a:pPr algn="ctr"/>
                      <a:r>
                        <a:rPr lang="en-MY" sz="1600" dirty="0" smtClean="0"/>
                        <a:t>Stirling</a:t>
                      </a:r>
                      <a:r>
                        <a:rPr lang="en-MY" sz="1600" baseline="0" dirty="0" smtClean="0"/>
                        <a:t> engine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 ̴90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/>
                        <a:t>single-effect</a:t>
                      </a:r>
                      <a:r>
                        <a:rPr lang="en-MY" sz="1600" baseline="0" dirty="0" smtClean="0"/>
                        <a:t> absorption, adsorption or desiccant cooling</a:t>
                      </a:r>
                      <a:endParaRPr lang="en-MY" sz="1600" dirty="0" smtClean="0"/>
                    </a:p>
                    <a:p>
                      <a:pPr algn="ctr"/>
                      <a:endParaRPr lang="en-MY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600" dirty="0" smtClean="0"/>
                    </a:p>
                    <a:p>
                      <a:pPr algn="ctr"/>
                      <a:r>
                        <a:rPr lang="en-MY" sz="1600" dirty="0" smtClean="0"/>
                        <a:t>IC engine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 ̴250-450</a:t>
                      </a:r>
                    </a:p>
                    <a:p>
                      <a:pPr algn="ctr"/>
                      <a:endParaRPr lang="en-MY" sz="1600" dirty="0" smtClean="0"/>
                    </a:p>
                    <a:p>
                      <a:pPr algn="ctr"/>
                      <a:r>
                        <a:rPr lang="en-MY" sz="1600" dirty="0" smtClean="0"/>
                        <a:t> ̴80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double-effect absorption</a:t>
                      </a:r>
                    </a:p>
                    <a:p>
                      <a:pPr algn="ctr"/>
                      <a:endParaRPr lang="en-MY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/>
                        <a:t>Single-effect</a:t>
                      </a:r>
                      <a:r>
                        <a:rPr lang="en-MY" sz="1600" baseline="0" dirty="0" smtClean="0"/>
                        <a:t> absorption, adsorption or desiccant cooling</a:t>
                      </a:r>
                      <a:endParaRPr lang="en-MY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PEM fuel cell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 ̴60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aseline="0" dirty="0" smtClean="0"/>
                        <a:t>adsorption or desiccant cooling</a:t>
                      </a:r>
                      <a:endParaRPr lang="en-MY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1447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Recoverable energy qualities with matching technologies </a:t>
            </a:r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5246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5341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35" y="1219200"/>
            <a:ext cx="65722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6198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64177"/>
            <a:ext cx="9304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dirty="0" smtClean="0">
                <a:ea typeface="ＭＳ 明朝" pitchFamily="17" charset="-128"/>
                <a:cs typeface="Times New Roman" pitchFamily="18" charset="0"/>
              </a:rPr>
              <a:t>Example 1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28301"/>
            <a:ext cx="93043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dirty="0" smtClean="0">
                <a:ea typeface="ＭＳ 明朝" pitchFamily="17" charset="-128"/>
                <a:cs typeface="Times New Roman" pitchFamily="18" charset="0"/>
              </a:rPr>
              <a:t>Compare overall efficiency of a gas engine-cogeneration system (GE-CGS) and a conventional gas turbine power plant if the power and heat demand of the conventional system are same with the GE-CGS.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dirty="0" smtClean="0">
                <a:ea typeface="ＭＳ 明朝" pitchFamily="17" charset="-128"/>
                <a:cs typeface="Times New Roman" pitchFamily="18" charset="0"/>
              </a:rPr>
              <a:t>Gas engine-cogeneration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Net electical efficiency	35%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Heat recovery efficiency	45%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dirty="0" smtClean="0">
                <a:ea typeface="ＭＳ 明朝" pitchFamily="17" charset="-128"/>
                <a:cs typeface="Times New Roman" pitchFamily="18" charset="0"/>
              </a:rPr>
              <a:t>Gas Turbine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Net electrical efficiency	33%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Boiler efficiency		90%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Trans. &amp; Distr. Efficiency	93%</a:t>
            </a:r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64177"/>
            <a:ext cx="9304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dirty="0" smtClean="0">
                <a:ea typeface="ＭＳ 明朝" pitchFamily="17" charset="-128"/>
                <a:cs typeface="Times New Roman" pitchFamily="18" charset="0"/>
              </a:rPr>
              <a:t>Example 2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38285"/>
            <a:ext cx="93043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dirty="0" smtClean="0">
                <a:ea typeface="ＭＳ 明朝" pitchFamily="17" charset="-128"/>
                <a:cs typeface="Times New Roman" pitchFamily="18" charset="0"/>
              </a:rPr>
              <a:t>Compare overall efficiency of a gas engine-trigeneration system (GE-TGS) with an absorption chiller and a conventional gas turbine power plant with an air-conditioner if the power and cooling demand of the conventional system are same with the GE-TGS.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dirty="0" smtClean="0">
                <a:ea typeface="ＭＳ 明朝" pitchFamily="17" charset="-128"/>
                <a:cs typeface="Times New Roman" pitchFamily="18" charset="0"/>
              </a:rPr>
              <a:t>Gas engine-trigeneration system with absorption chiller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Net electical efficiency			35%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Heat recovery efficiency			45%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Absorp. Chiller COP				0.9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Percentage of recovered heat utilized for heating 20%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dirty="0" smtClean="0">
                <a:ea typeface="ＭＳ 明朝" pitchFamily="17" charset="-128"/>
                <a:cs typeface="Times New Roman" pitchFamily="18" charset="0"/>
              </a:rPr>
              <a:t>Gas Turbine with air-conditioner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Net electrical efficiency	33%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Air-conditioner COP	3.0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Heater efficiency		90%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Trans. &amp; Distr. Efficiency	93%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64177"/>
            <a:ext cx="9304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dirty="0" smtClean="0">
                <a:ea typeface="ＭＳ 明朝" pitchFamily="17" charset="-128"/>
                <a:cs typeface="Times New Roman" pitchFamily="18" charset="0"/>
              </a:rPr>
              <a:t>CL 5A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10483"/>
            <a:ext cx="93043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dirty="0" smtClean="0">
                <a:ea typeface="ＭＳ 明朝" pitchFamily="17" charset="-128"/>
                <a:cs typeface="Times New Roman" pitchFamily="18" charset="0"/>
              </a:rPr>
              <a:t>Compare overall efficiency of a gas engine-trigeneration system (GE-TGS) with an absorption chiller and a conventional gas turbine power plant with an air-conditioner if the power and cooling demand of the conventional system are same with the GE-TGS.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dirty="0" smtClean="0">
                <a:ea typeface="ＭＳ 明朝" pitchFamily="17" charset="-128"/>
                <a:cs typeface="Times New Roman" pitchFamily="18" charset="0"/>
              </a:rPr>
              <a:t>Micro Gas Turbine-trigeneration system with double-effect absorption chiller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Net electical efficiency			31%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Heat recovery efficiency			45%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Absorp. Chiller COP				1.2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Percentage of recovered heat utilized for heating 35%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dirty="0" smtClean="0">
                <a:ea typeface="ＭＳ 明朝" pitchFamily="17" charset="-128"/>
                <a:cs typeface="Times New Roman" pitchFamily="18" charset="0"/>
              </a:rPr>
              <a:t>Combined Cycle Gas Turbine with heater and air-conditioner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Net electrical efficiency	43%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Air-conditioner COP	3.0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Trans. &amp; Distr. Efficiency	93%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Heater efficiency		90%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572000" y="51036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b="1" dirty="0" smtClean="0">
                <a:ea typeface="ＭＳ 明朝" pitchFamily="17" charset="-128"/>
                <a:cs typeface="Times New Roman" pitchFamily="18" charset="0"/>
              </a:rPr>
              <a:t>*Hardcopy of a report must also be submitted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304865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Return on Investment (ROI):   </a:t>
            </a:r>
            <a:r>
              <a:rPr lang="en-US" sz="2000" b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Simple ROI = (Gains – Investment Costs) / Investment Costs </a:t>
            </a:r>
          </a:p>
          <a:p>
            <a:r>
              <a:rPr lang="en-US" sz="2000" dirty="0" smtClean="0"/>
              <a:t>=($125,000-$100,000) / $100,000  =  0.25 or 25%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Payback Period (PB): </a:t>
            </a:r>
          </a:p>
          <a:p>
            <a:endParaRPr lang="en-US" sz="2000" dirty="0" smtClean="0"/>
          </a:p>
          <a:p>
            <a:r>
              <a:rPr lang="en-US" sz="2000" dirty="0" smtClean="0"/>
              <a:t>Simple PB= Investment Costs / Annual Saving</a:t>
            </a:r>
          </a:p>
          <a:p>
            <a:r>
              <a:rPr lang="en-US" sz="2000" dirty="0" smtClean="0"/>
              <a:t> =$125,000 / $25,000  =  5 years</a:t>
            </a:r>
          </a:p>
          <a:p>
            <a:r>
              <a:rPr lang="en-US" sz="2000" dirty="0" smtClean="0"/>
              <a:t>Investments with shorter PB have lower risk than those with longer payback periods.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problem with looking at simple ROI and PB: They tells you nothing about time. 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How long will it take for your business to see that 25% return on investment? 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What are the gains once the investment has paid for itself?  Payback period doesn’t calculate this information.</a:t>
            </a:r>
          </a:p>
          <a:p>
            <a:r>
              <a:rPr lang="en-US" sz="2000" dirty="0" smtClean="0"/>
              <a:t> </a:t>
            </a:r>
            <a:endParaRPr lang="en-US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68240" y="69598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Simple economic analysis of Power Plant (Life Cycle Cost)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56322" name="Picture 2" descr="Image:Absorption-Adsorp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48925"/>
            <a:ext cx="4648200" cy="3288602"/>
          </a:xfrm>
          <a:prstGeom prst="rect">
            <a:avLst/>
          </a:prstGeom>
          <a:noFill/>
        </p:spPr>
      </p:pic>
      <p:sp>
        <p:nvSpPr>
          <p:cNvPr id="26" name="正方形/長方形 25"/>
          <p:cNvSpPr/>
          <p:nvPr/>
        </p:nvSpPr>
        <p:spPr>
          <a:xfrm>
            <a:off x="2514600" y="61605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https://en.wikipedia.org/wiki/File:Absorption_vs_adsorption.svg</a:t>
            </a:r>
            <a:endParaRPr lang="ja-JP" altLang="en-US" sz="1200" dirty="0"/>
          </a:p>
        </p:txBody>
      </p:sp>
      <p:sp>
        <p:nvSpPr>
          <p:cNvPr id="27" name="正方形/長方形 26"/>
          <p:cNvSpPr/>
          <p:nvPr/>
        </p:nvSpPr>
        <p:spPr>
          <a:xfrm>
            <a:off x="0" y="121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b="1" dirty="0" smtClean="0"/>
              <a:t>Absorption</a:t>
            </a:r>
            <a:r>
              <a:rPr lang="en-US" altLang="ja-JP" dirty="0" smtClean="0"/>
              <a:t> is the process in which a fluid is dissolved by a liquid or a solid (absorbent). 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4572000" y="1143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b="1" dirty="0" smtClean="0"/>
              <a:t>Adsorption</a:t>
            </a:r>
            <a:r>
              <a:rPr lang="en-US" altLang="ja-JP" dirty="0" smtClean="0"/>
              <a:t> is the process in which atoms, ions or molecules from a substance (it could be gas, liquid or dissolved solid) adhere to a surface of the adsorbent. Adsorption is a surface-based process where a film of adsorbate is created on the surface while absorption involves the entire volume of the absorbing substance. </a:t>
            </a:r>
            <a:endParaRPr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4678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Simple economic analysis of Power Plant (Life Cycle Cost)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0140" y="1295400"/>
            <a:ext cx="91138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Life Cycle Cost:   </a:t>
            </a:r>
            <a:r>
              <a:rPr lang="en-US" b="1" dirty="0" smtClean="0"/>
              <a:t> </a:t>
            </a:r>
            <a:endParaRPr lang="en-US" dirty="0" smtClean="0"/>
          </a:p>
          <a:p>
            <a:pPr lvl="0"/>
            <a:r>
              <a:rPr lang="en-US" dirty="0" smtClean="0"/>
              <a:t> </a:t>
            </a:r>
            <a:r>
              <a:rPr kumimoji="1" lang="en-US" altLang="ja-JP" b="1" dirty="0" smtClean="0">
                <a:ea typeface="ＭＳ 明朝" pitchFamily="17" charset="-128"/>
                <a:cs typeface="Times New Roman" pitchFamily="18" charset="0"/>
              </a:rPr>
              <a:t>Net Present Value= </a:t>
            </a:r>
            <a:r>
              <a:rPr kumimoji="1" lang="en-US" altLang="ja-JP" b="1" dirty="0" smtClean="0">
                <a:solidFill>
                  <a:srgbClr val="00B050"/>
                </a:solidFill>
                <a:ea typeface="ＭＳ 明朝" pitchFamily="17" charset="-128"/>
                <a:cs typeface="Times New Roman" pitchFamily="18" charset="0"/>
              </a:rPr>
              <a:t>Electricity sold</a:t>
            </a:r>
            <a:r>
              <a:rPr kumimoji="1" lang="en-US" altLang="ja-JP" b="1" dirty="0" smtClean="0">
                <a:solidFill>
                  <a:srgbClr val="FF0000"/>
                </a:solidFill>
                <a:ea typeface="ＭＳ 明朝" pitchFamily="17" charset="-128"/>
                <a:cs typeface="Times New Roman" pitchFamily="18" charset="0"/>
              </a:rPr>
              <a:t>- capital cost </a:t>
            </a:r>
            <a:r>
              <a:rPr kumimoji="1" lang="en-US" altLang="ja-JP" b="1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-fuel cost </a:t>
            </a:r>
            <a:r>
              <a:rPr kumimoji="1" lang="en-US" altLang="ja-JP" b="1" dirty="0" smtClean="0">
                <a:solidFill>
                  <a:srgbClr val="7030A0"/>
                </a:solidFill>
                <a:ea typeface="ＭＳ 明朝" pitchFamily="17" charset="-128"/>
                <a:cs typeface="Times New Roman" pitchFamily="18" charset="0"/>
              </a:rPr>
              <a:t>-O&amp;M cost </a:t>
            </a:r>
          </a:p>
          <a:p>
            <a:endParaRPr lang="en-US" dirty="0" smtClean="0"/>
          </a:p>
          <a:p>
            <a:r>
              <a:rPr lang="en-US" dirty="0" smtClean="0"/>
              <a:t>Consider Time and Time Value of money. </a:t>
            </a:r>
          </a:p>
          <a:p>
            <a:r>
              <a:rPr lang="en-US" dirty="0" smtClean="0"/>
              <a:t>How long is the life cycle?</a:t>
            </a:r>
          </a:p>
          <a:p>
            <a:r>
              <a:rPr lang="en-US" dirty="0" smtClean="0"/>
              <a:t>Depreciation of Money to the time. (Investment based)</a:t>
            </a:r>
          </a:p>
          <a:p>
            <a:r>
              <a:rPr lang="en-US" dirty="0" smtClean="0"/>
              <a:t>Net Present or Net Future.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Single Amount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Present Worth Factor=1/(1+i)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Future Worth Factor= (1+i)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Uniform Series (e.g)Annual amount)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Present Worth Factor=[(1+i)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-1]/[i(1+i)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] 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Future Worth Factor= [(1+i)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-1]/i</a:t>
            </a:r>
          </a:p>
          <a:p>
            <a:endParaRPr lang="en-US" dirty="0" smtClean="0"/>
          </a:p>
          <a:p>
            <a:r>
              <a:rPr lang="en-US" dirty="0" smtClean="0"/>
              <a:t>i=depreciation rate </a:t>
            </a:r>
          </a:p>
          <a:p>
            <a:r>
              <a:rPr lang="en-US" dirty="0" smtClean="0"/>
              <a:t>n=Life time</a:t>
            </a:r>
            <a:endParaRPr 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0" y="1676400"/>
            <a:ext cx="9144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ja-JP" sz="2200" b="1" dirty="0" smtClean="0">
              <a:solidFill>
                <a:srgbClr val="7030A0"/>
              </a:solidFill>
              <a:ea typeface="ＭＳ 明朝" pitchFamily="1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77218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Simple economic analysis of Power Plant (Life Cycle Cost)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0" y="1304865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Single Amount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Present Worth Factor=1/(1+i)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Future Worth Factor= (1+i)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Kamal want to invest his RM10,000 for 20 years and expect 8% per year. Calculate amount that will be available after 20 years.</a:t>
            </a: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=RM10,000*(1+0.08)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20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=RM10,000*(4.6610)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=RM46,610</a:t>
            </a:r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i=depreciation rate </a:t>
            </a:r>
          </a:p>
          <a:p>
            <a:r>
              <a:rPr lang="en-US" sz="2000" dirty="0" smtClean="0"/>
              <a:t>n=Life time</a:t>
            </a:r>
            <a:endParaRPr lang="en-US" sz="2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0" y="1676400"/>
            <a:ext cx="9144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ja-JP" sz="2200" b="1" dirty="0" smtClean="0">
              <a:solidFill>
                <a:srgbClr val="7030A0"/>
              </a:solidFill>
              <a:ea typeface="ＭＳ 明朝" pitchFamily="1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69598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Simple economic analysis of Power Plant (Life Cycle Cost)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0" y="1304865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Uniform Series (e.g)Annual amount)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Present Worth Factor=[(1+i)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-1]/[i(1+i)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] 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Future Worth Factor= [(1+i)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-1]/i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 power plant was built with a cost of 1,000,000 and it is expected to generate an income of RM150,000 yearly from electricity sold. If the power plant is expected to have a lifetime of 20years, depreciation rate of 5%. What is the Net Profit as the Present Value?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=Revenue of selling electricity – Installation Cost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=150,000*[(1+0.05)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20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-1]/[0.05(1+0.05)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20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] – 1,000,000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=150,000*[2.653-1]/[0.05*2.653] – 1,000,000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=150,000*1.653/0.133 – 1,000,000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=150,000*12.43 – 1,000,000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=RM1,864,500 – 1,000,000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=RM864,500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0" y="1676400"/>
            <a:ext cx="9144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ja-JP" sz="2200" b="1" dirty="0" smtClean="0">
              <a:solidFill>
                <a:srgbClr val="7030A0"/>
              </a:solidFill>
              <a:ea typeface="ＭＳ 明朝" pitchFamily="1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3867" y="747355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Simple economic analysis of Power Plant (Life Cycle Cost)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12192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200" b="1" dirty="0" smtClean="0">
                <a:ea typeface="ＭＳ 明朝" pitchFamily="17" charset="-128"/>
                <a:cs typeface="Times New Roman" pitchFamily="18" charset="0"/>
              </a:rPr>
              <a:t>Net Present Value= </a:t>
            </a:r>
            <a:r>
              <a:rPr kumimoji="1" lang="en-US" altLang="ja-JP" sz="2200" b="1" dirty="0" smtClean="0">
                <a:solidFill>
                  <a:srgbClr val="00B050"/>
                </a:solidFill>
                <a:ea typeface="ＭＳ 明朝" pitchFamily="17" charset="-128"/>
                <a:cs typeface="Times New Roman" pitchFamily="18" charset="0"/>
              </a:rPr>
              <a:t>Electricity sold</a:t>
            </a:r>
            <a:r>
              <a:rPr kumimoji="1" lang="en-US" altLang="ja-JP" sz="2200" b="1" dirty="0" smtClean="0">
                <a:solidFill>
                  <a:srgbClr val="FF0000"/>
                </a:solidFill>
                <a:ea typeface="ＭＳ 明朝" pitchFamily="17" charset="-128"/>
                <a:cs typeface="Times New Roman" pitchFamily="18" charset="0"/>
              </a:rPr>
              <a:t>- capital cost </a:t>
            </a:r>
            <a:r>
              <a:rPr kumimoji="1" lang="en-US" altLang="ja-JP" sz="2200" b="1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-fuel cost </a:t>
            </a:r>
            <a:r>
              <a:rPr kumimoji="1" lang="en-US" altLang="ja-JP" sz="2200" b="1" dirty="0" smtClean="0">
                <a:solidFill>
                  <a:srgbClr val="7030A0"/>
                </a:solidFill>
                <a:ea typeface="ＭＳ 明朝" pitchFamily="17" charset="-128"/>
                <a:cs typeface="Times New Roman" pitchFamily="18" charset="0"/>
              </a:rPr>
              <a:t>-O&amp;M cost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195837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00B050"/>
                </a:solidFill>
                <a:ea typeface="ＭＳ 明朝" pitchFamily="17" charset="-128"/>
                <a:cs typeface="Times New Roman" pitchFamily="18" charset="0"/>
              </a:rPr>
              <a:t>Electricity sold [$]= Total Power Generated [kWh]* Price or Tariff [$/kWh]</a:t>
            </a:r>
          </a:p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i="1" dirty="0" smtClean="0">
                <a:ea typeface="ＭＳ 明朝" pitchFamily="17" charset="-128"/>
                <a:cs typeface="Times New Roman" pitchFamily="18" charset="0"/>
              </a:rPr>
              <a:t>Present Worth Factor </a:t>
            </a:r>
          </a:p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00B050"/>
                </a:solidFill>
                <a:ea typeface="ＭＳ 明朝" pitchFamily="17" charset="-128"/>
                <a:cs typeface="Times New Roman" pitchFamily="18" charset="0"/>
              </a:rPr>
              <a:t>		</a:t>
            </a:r>
            <a:endParaRPr kumimoji="1" lang="en-US" altLang="ja-JP" sz="2000" b="1" dirty="0" smtClean="0">
              <a:solidFill>
                <a:srgbClr val="7030A0"/>
              </a:solidFill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2494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00B050"/>
                </a:solidFill>
                <a:ea typeface="ＭＳ 明朝" pitchFamily="17" charset="-128"/>
                <a:cs typeface="Times New Roman" pitchFamily="18" charset="0"/>
              </a:rPr>
              <a:t>Total Power Generated [kWh] = Power Capacity [kW]* Operation Time [h] * </a:t>
            </a:r>
          </a:p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00B050"/>
                </a:solidFill>
                <a:ea typeface="ＭＳ 明朝" pitchFamily="17" charset="-128"/>
                <a:cs typeface="Times New Roman" pitchFamily="18" charset="0"/>
              </a:rPr>
              <a:t>				Load Factor [-] * Availability [-]</a:t>
            </a:r>
            <a:endParaRPr kumimoji="1" lang="en-US" altLang="ja-JP" sz="2000" b="1" dirty="0" smtClean="0">
              <a:solidFill>
                <a:srgbClr val="7030A0"/>
              </a:solidFill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34106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FF0000"/>
                </a:solidFill>
                <a:ea typeface="ＭＳ 明朝" pitchFamily="17" charset="-128"/>
                <a:cs typeface="Times New Roman" pitchFamily="18" charset="0"/>
              </a:rPr>
              <a:t>Capital Cost [$]= Prime Mover Cost [$/kW] * Installed Capacity [kW]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0" y="5026967"/>
            <a:ext cx="9144000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Fuel Price [$/kWh</a:t>
            </a:r>
            <a:r>
              <a:rPr kumimoji="1" lang="en-US" altLang="ja-JP" sz="2000" b="1" baseline="-25000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fuel</a:t>
            </a:r>
            <a:r>
              <a:rPr kumimoji="1" lang="en-US" altLang="ja-JP" sz="2000" b="1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] = Biogas Price [$/m</a:t>
            </a:r>
            <a:r>
              <a:rPr kumimoji="1" lang="en-US" altLang="ja-JP" sz="2000" b="1" baseline="30000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3</a:t>
            </a:r>
            <a:r>
              <a:rPr kumimoji="1" lang="en-US" altLang="ja-JP" sz="2000" b="1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] / Biogas Heating Value [MJ/ m</a:t>
            </a:r>
            <a:r>
              <a:rPr kumimoji="1" lang="en-US" altLang="ja-JP" sz="2000" b="1" baseline="30000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3</a:t>
            </a:r>
            <a:r>
              <a:rPr kumimoji="1" lang="en-US" altLang="ja-JP" sz="2000" b="1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] * MJ to kWh conversion factor (3.6 MJ/1kWh) [-] 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0" y="4495800"/>
            <a:ext cx="9144000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Fuel Used [kWh</a:t>
            </a:r>
            <a:r>
              <a:rPr kumimoji="1" lang="en-US" altLang="ja-JP" sz="2000" b="1" baseline="-25000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fuel</a:t>
            </a:r>
            <a:r>
              <a:rPr kumimoji="1" lang="en-US" altLang="ja-JP" sz="2000" b="1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]= </a:t>
            </a:r>
            <a:r>
              <a:rPr kumimoji="1" lang="en-US" altLang="ja-JP" sz="2000" b="1" dirty="0" smtClean="0">
                <a:solidFill>
                  <a:srgbClr val="00B050"/>
                </a:solidFill>
                <a:ea typeface="ＭＳ 明朝" pitchFamily="17" charset="-128"/>
                <a:cs typeface="Times New Roman" pitchFamily="18" charset="0"/>
              </a:rPr>
              <a:t>Total Power Generated [kWh]</a:t>
            </a:r>
            <a:r>
              <a:rPr kumimoji="1" lang="en-US" altLang="ja-JP" sz="2000" b="1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 /Power Generation Efficiency [-]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0" y="5961965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7030A0"/>
                </a:solidFill>
                <a:ea typeface="ＭＳ 明朝" pitchFamily="17" charset="-128"/>
                <a:cs typeface="Times New Roman" pitchFamily="18" charset="0"/>
              </a:rPr>
              <a:t>O&amp;M Cost [$]= </a:t>
            </a:r>
            <a:r>
              <a:rPr kumimoji="1" lang="en-US" altLang="ja-JP" sz="2000" b="1" dirty="0" smtClean="0">
                <a:solidFill>
                  <a:srgbClr val="00B050"/>
                </a:solidFill>
                <a:ea typeface="ＭＳ 明朝" pitchFamily="17" charset="-128"/>
                <a:cs typeface="Times New Roman" pitchFamily="18" charset="0"/>
              </a:rPr>
              <a:t>Total Power Generated [kWh]</a:t>
            </a:r>
            <a:r>
              <a:rPr kumimoji="1" lang="en-US" altLang="ja-JP" sz="2000" b="1" dirty="0" smtClean="0">
                <a:solidFill>
                  <a:srgbClr val="7030A0"/>
                </a:solidFill>
                <a:ea typeface="ＭＳ 明朝" pitchFamily="17" charset="-128"/>
                <a:cs typeface="Times New Roman" pitchFamily="18" charset="0"/>
              </a:rPr>
              <a:t> * Running Cost [$/kWh]</a:t>
            </a:r>
          </a:p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i="1" dirty="0" smtClean="0">
                <a:ea typeface="ＭＳ 明朝" pitchFamily="17" charset="-128"/>
                <a:cs typeface="Times New Roman" pitchFamily="18" charset="0"/>
              </a:rPr>
              <a:t>Present Worth Factor</a:t>
            </a:r>
          </a:p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ja-JP" sz="2000" b="1" dirty="0" smtClean="0">
              <a:solidFill>
                <a:srgbClr val="7030A0"/>
              </a:solidFill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0" y="1752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0" y="5638800"/>
            <a:ext cx="22220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b="1" i="1" dirty="0" smtClean="0">
                <a:ea typeface="ＭＳ 明朝" pitchFamily="17" charset="-128"/>
                <a:cs typeface="Times New Roman" pitchFamily="18" charset="0"/>
              </a:rPr>
              <a:t>Present Worth Factor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0" y="4038600"/>
            <a:ext cx="9144000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Fuel Cost [$]= Fuel Used [kWh</a:t>
            </a:r>
            <a:r>
              <a:rPr kumimoji="1" lang="en-US" altLang="ja-JP" sz="2000" b="1" baseline="-25000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fuel</a:t>
            </a:r>
            <a:r>
              <a:rPr kumimoji="1" lang="en-US" altLang="ja-JP" sz="2000" b="1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]* Fuel Price [$/kWh</a:t>
            </a:r>
            <a:r>
              <a:rPr kumimoji="1" lang="en-US" altLang="ja-JP" sz="2000" b="1" baseline="-25000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fuel</a:t>
            </a:r>
            <a:r>
              <a:rPr kumimoji="1" lang="en-US" altLang="ja-JP" sz="2000" b="1" dirty="0" smtClean="0">
                <a:solidFill>
                  <a:schemeClr val="tx2"/>
                </a:solidFill>
                <a:ea typeface="ＭＳ 明朝" pitchFamily="17" charset="-128"/>
                <a:cs typeface="Times New Roman" pitchFamily="18" charset="0"/>
              </a:rPr>
              <a:t>]</a:t>
            </a:r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64177"/>
            <a:ext cx="9304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dirty="0" smtClean="0">
                <a:ea typeface="ＭＳ 明朝" pitchFamily="17" charset="-128"/>
                <a:cs typeface="Times New Roman" pitchFamily="18" charset="0"/>
              </a:rPr>
              <a:t>CL5B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dirty="0" smtClean="0">
                <a:ea typeface="ＭＳ 明朝" pitchFamily="17" charset="-128"/>
                <a:cs typeface="Times New Roman" pitchFamily="18" charset="0"/>
              </a:rPr>
              <a:t>Calculate life-time profit (Net Profit) for all distributed generation types under Feed-in Tariff scheme. Use dollar currency for the calculation. Important parameters are shown below;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Maximum capacity: 300kW			Biogas price: 0.50 RM/m</a:t>
            </a:r>
            <a:r>
              <a:rPr kumimoji="1" lang="en-US" altLang="ja-JP" baseline="30000" dirty="0" smtClean="0">
                <a:ea typeface="ＭＳ 明朝" pitchFamily="17" charset="-128"/>
                <a:cs typeface="Times New Roman" pitchFamily="18" charset="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Biogas heating value: 21.5 MJ/m</a:t>
            </a:r>
            <a:r>
              <a:rPr kumimoji="1" lang="en-US" altLang="ja-JP" baseline="30000" dirty="0" smtClean="0">
                <a:ea typeface="ＭＳ 明朝" pitchFamily="17" charset="-128"/>
                <a:cs typeface="Times New Roman" pitchFamily="18" charset="0"/>
              </a:rPr>
              <a:t>3</a:t>
            </a: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		Interest rate: 3.5%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Period: 21 years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Max demand: 300 kW (Load factor of 1.0, all are sold to grid)</a:t>
            </a:r>
          </a:p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Average solar availability: 0.18 (PV can only generate 30% of its maximum capacity)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ea typeface="ＭＳ 明朝" pitchFamily="17" charset="-128"/>
                <a:cs typeface="Times New Roman" pitchFamily="18" charset="0"/>
              </a:rPr>
              <a:t>Currency: 1$ = RM3.10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dirty="0" smtClean="0">
                <a:ea typeface="ＭＳ 明朝" pitchFamily="17" charset="-128"/>
                <a:cs typeface="Times New Roman" pitchFamily="18" charset="0"/>
              </a:rPr>
              <a:t>*Assume that the distributed generation running non-stop for 21years.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dirty="0" smtClean="0">
                <a:solidFill>
                  <a:srgbClr val="0070C0"/>
                </a:solidFill>
                <a:ea typeface="ＭＳ 明朝" pitchFamily="17" charset="-128"/>
                <a:cs typeface="Times New Roman" pitchFamily="18" charset="0"/>
              </a:rPr>
              <a:t>Net Present Value= </a:t>
            </a:r>
            <a:r>
              <a:rPr kumimoji="1" lang="en-US" altLang="ja-JP" b="1" dirty="0" smtClean="0">
                <a:solidFill>
                  <a:srgbClr val="00B050"/>
                </a:solidFill>
                <a:ea typeface="ＭＳ 明朝" pitchFamily="17" charset="-128"/>
                <a:cs typeface="Times New Roman" pitchFamily="18" charset="0"/>
              </a:rPr>
              <a:t>Electricity sold</a:t>
            </a:r>
            <a:r>
              <a:rPr kumimoji="1" lang="en-US" altLang="ja-JP" b="1" dirty="0" smtClean="0">
                <a:solidFill>
                  <a:srgbClr val="FF0000"/>
                </a:solidFill>
                <a:ea typeface="ＭＳ 明朝" pitchFamily="17" charset="-128"/>
                <a:cs typeface="Times New Roman" pitchFamily="18" charset="0"/>
              </a:rPr>
              <a:t>- capital cost-fuel cost- O&amp;M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9565466"/>
              </p:ext>
            </p:extLst>
          </p:nvPr>
        </p:nvGraphicFramePr>
        <p:xfrm>
          <a:off x="0" y="3382940"/>
          <a:ext cx="91440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990600"/>
                <a:gridCol w="1524000"/>
                <a:gridCol w="16002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DG types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Capital cost [$/kW]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Power generation efficiency [-]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Operation &amp; Maintenance Cost</a:t>
                      </a:r>
                      <a:r>
                        <a:rPr kumimoji="1" lang="en-US" altLang="ja-JP" sz="1600" baseline="0" dirty="0" smtClean="0"/>
                        <a:t> ($/kWh)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FIT</a:t>
                      </a:r>
                      <a:r>
                        <a:rPr kumimoji="1" lang="en-US" altLang="ja-JP" sz="1600" baseline="0" dirty="0" smtClean="0"/>
                        <a:t> electricity price (RM/kWh)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ea typeface="ＭＳ 明朝" pitchFamily="17" charset="-128"/>
                          <a:cs typeface="Times New Roman" pitchFamily="18" charset="0"/>
                        </a:rPr>
                        <a:t>Biogas-fuelled Diesel 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125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0.43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0.005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0.32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ea typeface="ＭＳ 明朝" pitchFamily="17" charset="-128"/>
                          <a:cs typeface="Times New Roman" pitchFamily="18" charset="0"/>
                        </a:rPr>
                        <a:t>Biogas-fuelled</a:t>
                      </a:r>
                      <a:r>
                        <a:rPr kumimoji="1" lang="en-US" altLang="ja-JP" sz="1600" baseline="0" dirty="0" smtClean="0">
                          <a:ea typeface="ＭＳ 明朝" pitchFamily="17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600" dirty="0" smtClean="0">
                          <a:ea typeface="ＭＳ 明朝" pitchFamily="17" charset="-128"/>
                          <a:cs typeface="Times New Roman" pitchFamily="18" charset="0"/>
                        </a:rPr>
                        <a:t>Gas 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250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0.42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0.007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0.32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ea typeface="ＭＳ 明朝" pitchFamily="17" charset="-128"/>
                          <a:cs typeface="Times New Roman" pitchFamily="18" charset="0"/>
                        </a:rPr>
                        <a:t>Biogas-fuelled</a:t>
                      </a:r>
                      <a:r>
                        <a:rPr kumimoji="1" lang="en-US" altLang="ja-JP" sz="1600" baseline="0" dirty="0" smtClean="0">
                          <a:ea typeface="ＭＳ 明朝" pitchFamily="17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600" dirty="0" smtClean="0">
                          <a:ea typeface="ＭＳ 明朝" pitchFamily="17" charset="-128"/>
                          <a:cs typeface="Times New Roman" pitchFamily="18" charset="0"/>
                        </a:rPr>
                        <a:t>Micro Gas Turbine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350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0.30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0.005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0.32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ea typeface="ＭＳ 明朝" pitchFamily="17" charset="-128"/>
                          <a:cs typeface="Times New Roman" pitchFamily="18" charset="0"/>
                        </a:rPr>
                        <a:t>Biogas-fuelled</a:t>
                      </a:r>
                      <a:r>
                        <a:rPr kumimoji="1" lang="en-US" altLang="ja-JP" sz="1600" baseline="0" dirty="0" smtClean="0">
                          <a:ea typeface="ＭＳ 明朝" pitchFamily="17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600" dirty="0" smtClean="0">
                          <a:ea typeface="ＭＳ 明朝" pitchFamily="17" charset="-128"/>
                          <a:cs typeface="Times New Roman" pitchFamily="18" charset="0"/>
                        </a:rPr>
                        <a:t>Fuel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1900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0.54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0.005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0.32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ea typeface="ＭＳ 明朝" pitchFamily="17" charset="-128"/>
                          <a:cs typeface="Times New Roman" pitchFamily="18" charset="0"/>
                        </a:rPr>
                        <a:t>Photovoltaic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3000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0.001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1" lang="en-US" altLang="ja-JP" sz="1600" dirty="0" smtClean="0"/>
                        <a:t>1.23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0" y="12192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Absorption</a:t>
            </a:r>
            <a:r>
              <a:rPr lang="en-US" altLang="ja-JP" dirty="0" smtClean="0"/>
              <a:t> and Adsorption chillers converting heat to cooling energy mainly by replacing compressor with absorption or adsorption process</a:t>
            </a:r>
            <a:endParaRPr lang="ja-JP" altLang="en-US" dirty="0"/>
          </a:p>
        </p:txBody>
      </p:sp>
      <p:pic>
        <p:nvPicPr>
          <p:cNvPr id="7" name="Picture 2" descr="http://upload.wikimedia.org/wikipedia/commons/5/5d/Refrige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56873"/>
            <a:ext cx="4419600" cy="4091527"/>
          </a:xfrm>
          <a:prstGeom prst="rect">
            <a:avLst/>
          </a:prstGeom>
          <a:noFill/>
        </p:spPr>
      </p:pic>
      <p:sp>
        <p:nvSpPr>
          <p:cNvPr id="8" name="乗算記号 7"/>
          <p:cNvSpPr/>
          <p:nvPr/>
        </p:nvSpPr>
        <p:spPr>
          <a:xfrm>
            <a:off x="3581400" y="1676400"/>
            <a:ext cx="2133600" cy="2438400"/>
          </a:xfrm>
          <a:prstGeom prst="mathMultiply">
            <a:avLst>
              <a:gd name="adj1" fmla="val 49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9400" y="1676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Absorption or Adsorption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V 字形矢印 9"/>
          <p:cNvSpPr/>
          <p:nvPr/>
        </p:nvSpPr>
        <p:spPr>
          <a:xfrm rot="20591184">
            <a:off x="5308213" y="1966373"/>
            <a:ext cx="1371600" cy="381000"/>
          </a:xfrm>
          <a:prstGeom prst="notchedRightArrow">
            <a:avLst>
              <a:gd name="adj1" fmla="val 49999"/>
              <a:gd name="adj2" fmla="val 759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6239933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https://hr.wikipedia.org/wiki/Datoteka:Refrigeration.png</a:t>
            </a:r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420" y="1143000"/>
            <a:ext cx="6596806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弧 3"/>
          <p:cNvSpPr/>
          <p:nvPr/>
        </p:nvSpPr>
        <p:spPr>
          <a:xfrm rot="1619187">
            <a:off x="3537442" y="2703600"/>
            <a:ext cx="734739" cy="990095"/>
          </a:xfrm>
          <a:prstGeom prst="arc">
            <a:avLst>
              <a:gd name="adj1" fmla="val 9693903"/>
              <a:gd name="adj2" fmla="val 4678670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81401" y="297179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H2O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円弧 8"/>
          <p:cNvSpPr/>
          <p:nvPr/>
        </p:nvSpPr>
        <p:spPr>
          <a:xfrm rot="1619187">
            <a:off x="4866483" y="3437174"/>
            <a:ext cx="554035" cy="759159"/>
          </a:xfrm>
          <a:prstGeom prst="arc">
            <a:avLst>
              <a:gd name="adj1" fmla="val 9693903"/>
              <a:gd name="adj2" fmla="val 4678670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00601" y="3581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LiBr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8008767">
            <a:off x="3913745" y="3462716"/>
            <a:ext cx="128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LiBr+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H2O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 rot="18424444">
            <a:off x="5565434" y="3526226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LiBr</a:t>
            </a:r>
            <a:endParaRPr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 rot="18155037">
            <a:off x="2835855" y="2607249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H2O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14400" y="5562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Qcool.</a:t>
            </a:r>
          </a:p>
          <a:p>
            <a:r>
              <a:rPr kumimoji="1" lang="en-US" altLang="ja-JP" b="1" dirty="0" smtClean="0">
                <a:solidFill>
                  <a:srgbClr val="00B050"/>
                </a:solidFill>
              </a:rPr>
              <a:t>(Space cooling)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05600" y="914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Qh.s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(Low temperature Heat Source)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71800" y="3886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Pe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(Pump)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68240" y="990600"/>
            <a:ext cx="937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Absorption chiller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68240" y="990600"/>
            <a:ext cx="937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One bed Adsorption chiller (Intermittant)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905000" y="2133600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/>
        </p:nvSpPr>
        <p:spPr>
          <a:xfrm>
            <a:off x="76200" y="54864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直線矢印コネクタ 22"/>
          <p:cNvCxnSpPr>
            <a:stCxn id="18" idx="2"/>
            <a:endCxn id="19" idx="0"/>
          </p:cNvCxnSpPr>
          <p:nvPr/>
        </p:nvCxnSpPr>
        <p:spPr>
          <a:xfrm flipH="1">
            <a:off x="723900" y="2590800"/>
            <a:ext cx="1866900" cy="2895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9" idx="3"/>
          </p:cNvCxnSpPr>
          <p:nvPr/>
        </p:nvCxnSpPr>
        <p:spPr>
          <a:xfrm>
            <a:off x="1371600" y="5715000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2590800" y="2590800"/>
            <a:ext cx="2133600" cy="3124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フローチャート : 照合 29"/>
          <p:cNvSpPr/>
          <p:nvPr/>
        </p:nvSpPr>
        <p:spPr>
          <a:xfrm rot="1792434">
            <a:off x="1627795" y="3555467"/>
            <a:ext cx="337006" cy="506674"/>
          </a:xfrm>
          <a:prstGeom prst="flowChartCol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905000" y="21336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Condenser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33400" y="3198912"/>
            <a:ext cx="182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Expansion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Device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8100" y="5486400"/>
            <a:ext cx="182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Evaporator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914400" y="59436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Qevp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419600" y="2133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4345748" y="21336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Adsorber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V="1">
            <a:off x="838200" y="5943600"/>
            <a:ext cx="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4953000" y="1905000"/>
            <a:ext cx="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495800" y="16002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Qads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0" y="588650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Qcool.</a:t>
            </a:r>
          </a:p>
          <a:p>
            <a:r>
              <a:rPr kumimoji="1" lang="en-US" altLang="ja-JP" b="1" dirty="0" smtClean="0">
                <a:solidFill>
                  <a:srgbClr val="00B050"/>
                </a:solidFill>
              </a:rPr>
              <a:t>(Space cooling)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715000" y="2133600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正方形/長方形 52"/>
          <p:cNvSpPr/>
          <p:nvPr/>
        </p:nvSpPr>
        <p:spPr>
          <a:xfrm>
            <a:off x="3886200" y="54864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直線矢印コネクタ 53"/>
          <p:cNvCxnSpPr>
            <a:stCxn id="52" idx="2"/>
            <a:endCxn id="53" idx="0"/>
          </p:cNvCxnSpPr>
          <p:nvPr/>
        </p:nvCxnSpPr>
        <p:spPr>
          <a:xfrm flipH="1">
            <a:off x="4533900" y="2590800"/>
            <a:ext cx="1866900" cy="2895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endCxn id="52" idx="3"/>
          </p:cNvCxnSpPr>
          <p:nvPr/>
        </p:nvCxnSpPr>
        <p:spPr>
          <a:xfrm flipH="1">
            <a:off x="7086600" y="2362200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53" idx="3"/>
          </p:cNvCxnSpPr>
          <p:nvPr/>
        </p:nvCxnSpPr>
        <p:spPr>
          <a:xfrm>
            <a:off x="5181600" y="5715000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V="1">
            <a:off x="6400800" y="2590800"/>
            <a:ext cx="2133600" cy="3124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フローチャート : 照合 57"/>
          <p:cNvSpPr/>
          <p:nvPr/>
        </p:nvSpPr>
        <p:spPr>
          <a:xfrm rot="1792434">
            <a:off x="5437795" y="3555467"/>
            <a:ext cx="337006" cy="506674"/>
          </a:xfrm>
          <a:prstGeom prst="flowChartCol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5715000" y="21336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Condenser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4343400" y="3198912"/>
            <a:ext cx="182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Expansion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Device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3848100" y="5486400"/>
            <a:ext cx="182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Evaporator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4724400" y="59436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Qevp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5867400" y="16002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Qcdn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8229600" y="2133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8155748" y="21336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Adsorber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66" name="直線矢印コネクタ 65"/>
          <p:cNvCxnSpPr/>
          <p:nvPr/>
        </p:nvCxnSpPr>
        <p:spPr>
          <a:xfrm flipV="1">
            <a:off x="6629400" y="1905000"/>
            <a:ext cx="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V="1">
            <a:off x="4648200" y="5943600"/>
            <a:ext cx="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V="1">
            <a:off x="8763000" y="1905000"/>
            <a:ext cx="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3810000" y="588651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Qcool.</a:t>
            </a:r>
          </a:p>
          <a:p>
            <a:r>
              <a:rPr kumimoji="1" lang="en-US" altLang="ja-JP" b="1" dirty="0" smtClean="0">
                <a:solidFill>
                  <a:srgbClr val="00B050"/>
                </a:solidFill>
              </a:rPr>
              <a:t>(Space cooling)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239000" y="838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Qh.s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(Low temperature Heat Source)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8153400" y="16002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Qgen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ull-size image (93 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297110"/>
            <a:ext cx="4857750" cy="4939622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55733" y="55904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Qcool.</a:t>
            </a:r>
          </a:p>
          <a:p>
            <a:r>
              <a:rPr kumimoji="1" lang="en-US" altLang="ja-JP" b="1" dirty="0" smtClean="0">
                <a:solidFill>
                  <a:srgbClr val="00B050"/>
                </a:solidFill>
              </a:rPr>
              <a:t>(Space cooling)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19200" y="3352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Qh.s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(Low temperature Heat Source)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05000" y="6220599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smtClean="0"/>
              <a:t>http://www.sciencedirect.com/science/article/pii/S014070070800234X</a:t>
            </a:r>
            <a:endParaRPr lang="ja-JP" altLang="en-US" sz="12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68240" y="990600"/>
            <a:ext cx="937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Two bed Adsorption chiller (Continuous)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3200400"/>
            <a:ext cx="1447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MY" dirty="0" smtClean="0"/>
              <a:t>Not found</a:t>
            </a:r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3348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Qcool.</a:t>
            </a:r>
          </a:p>
          <a:p>
            <a:r>
              <a:rPr kumimoji="1" lang="en-US" altLang="ja-JP" b="1" dirty="0" smtClean="0">
                <a:solidFill>
                  <a:srgbClr val="00B050"/>
                </a:solidFill>
              </a:rPr>
              <a:t>(Space cooling)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2362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Pe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(Air Compressor)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4600" y="1066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Qh.r</a:t>
            </a:r>
          </a:p>
          <a:p>
            <a:r>
              <a:rPr kumimoji="1" lang="en-US" altLang="ja-JP" dirty="0" smtClean="0"/>
              <a:t>(total heat removed)</a:t>
            </a:r>
            <a:endParaRPr kumimoji="1" lang="ja-JP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24000" y="1752600"/>
            <a:ext cx="18288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</a:rPr>
              <a:t>Air-Conditioner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33400" y="1981200"/>
            <a:ext cx="9906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533400" y="2362200"/>
            <a:ext cx="9906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2438400" y="10668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8194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</a:rPr>
              <a:t>Input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743200" y="2971800"/>
            <a:ext cx="1371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322" name="Picture 2" descr="http://upload.wikimedia.org/wikipedia/commons/5/5d/Refrige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377" y="1671134"/>
            <a:ext cx="4419600" cy="4153537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2819400" y="3429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B050"/>
                </a:solidFill>
              </a:rPr>
              <a:t>Output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4056966" y="41726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Qcool.</a:t>
            </a:r>
          </a:p>
          <a:p>
            <a:r>
              <a:rPr kumimoji="1" lang="en-US" altLang="ja-JP" b="1" dirty="0" smtClean="0">
                <a:solidFill>
                  <a:srgbClr val="00B050"/>
                </a:solidFill>
              </a:rPr>
              <a:t>(Space cooling)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72200" y="132269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Pe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(Air Compressor)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60981743"/>
              </p:ext>
            </p:extLst>
          </p:nvPr>
        </p:nvGraphicFramePr>
        <p:xfrm>
          <a:off x="194517" y="4868658"/>
          <a:ext cx="4292772" cy="764342"/>
        </p:xfrm>
        <a:graphic>
          <a:graphicData uri="http://schemas.openxmlformats.org/presentationml/2006/ole">
            <p:oleObj spid="_x0000_s1031" name="Equation" r:id="rId4" imgW="2387520" imgH="419040" progId="Equation.DSMT4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29033" y="5624616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https://hr.wikipedia.org/wiki/Datoteka:Refrigeration.png</a:t>
            </a:r>
          </a:p>
          <a:p>
            <a:endParaRPr lang="en-MY" sz="1000" dirty="0"/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3348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Qcool.</a:t>
            </a:r>
          </a:p>
          <a:p>
            <a:r>
              <a:rPr kumimoji="1" lang="en-US" altLang="ja-JP" b="1" dirty="0" smtClean="0">
                <a:solidFill>
                  <a:srgbClr val="00B050"/>
                </a:solidFill>
              </a:rPr>
              <a:t>(Space cooling)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2362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Pe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(Air Compressor)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4600" y="1066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Qh.r</a:t>
            </a:r>
          </a:p>
          <a:p>
            <a:r>
              <a:rPr kumimoji="1" lang="en-US" altLang="ja-JP" dirty="0" smtClean="0"/>
              <a:t>(total heat removed)</a:t>
            </a:r>
            <a:endParaRPr kumimoji="1" lang="ja-JP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24000" y="1752600"/>
            <a:ext cx="18288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</a:rPr>
              <a:t>Air-Conditioner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33400" y="1981200"/>
            <a:ext cx="9906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533400" y="2362200"/>
            <a:ext cx="9906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2438400" y="10668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086600" y="1030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Qh.r</a:t>
            </a:r>
          </a:p>
          <a:p>
            <a:r>
              <a:rPr kumimoji="1" lang="en-US" altLang="ja-JP" dirty="0" smtClean="0"/>
              <a:t>(total heat removed)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72200" y="1752600"/>
            <a:ext cx="18288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</a:rPr>
              <a:t>Ab/Adsorption Chiller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5181600" y="1981200"/>
            <a:ext cx="9906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181600" y="2362200"/>
            <a:ext cx="9906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7010400" y="990600"/>
            <a:ext cx="0" cy="762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800600" y="2401669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Qh.s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(Low temperature Heat Source)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48200" y="13348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Qcool.</a:t>
            </a:r>
          </a:p>
          <a:p>
            <a:r>
              <a:rPr kumimoji="1" lang="en-US" altLang="ja-JP" b="1" dirty="0" smtClean="0">
                <a:solidFill>
                  <a:srgbClr val="00B050"/>
                </a:solidFill>
              </a:rPr>
              <a:t>(Space cooling)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29400" y="28588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Pe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(Pump)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cxnSp>
        <p:nvCxnSpPr>
          <p:cNvPr id="24" name="直線矢印コネクタ 23"/>
          <p:cNvCxnSpPr>
            <a:endCxn id="17" idx="2"/>
          </p:cNvCxnSpPr>
          <p:nvPr/>
        </p:nvCxnSpPr>
        <p:spPr>
          <a:xfrm flipV="1">
            <a:off x="7086600" y="2583597"/>
            <a:ext cx="0" cy="42767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8194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</a:rPr>
              <a:t>Input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19400" y="3429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B050"/>
                </a:solidFill>
              </a:rPr>
              <a:t>Output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743200" y="2971800"/>
            <a:ext cx="1371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1114522"/>
              </p:ext>
            </p:extLst>
          </p:nvPr>
        </p:nvGraphicFramePr>
        <p:xfrm>
          <a:off x="730383" y="3931812"/>
          <a:ext cx="7787084" cy="2426114"/>
        </p:xfrm>
        <a:graphic>
          <a:graphicData uri="http://schemas.openxmlformats.org/presentationml/2006/ole">
            <p:oleObj spid="_x0000_s2054" name="Equation" r:id="rId3" imgW="4254480" imgH="13078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8240" y="533400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Auxiliary equipment for CHP and CCHP</a:t>
            </a:r>
            <a:endParaRPr kumimoji="1" lang="en-US" altLang="ja-JP" sz="2400" dirty="0" smtClean="0"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662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68240" y="990600"/>
            <a:ext cx="937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Comparison of COP</a:t>
            </a:r>
            <a:endParaRPr kumimoji="1" lang="en-US" altLang="ja-JP" dirty="0" smtClean="0">
              <a:ea typeface="ＭＳ 明朝" pitchFamily="1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OCW Template</Template>
  <TotalTime>41691</TotalTime>
  <Words>991</Words>
  <Application>Microsoft Office PowerPoint</Application>
  <PresentationFormat>画面に合わせる (4:3)</PresentationFormat>
  <Paragraphs>286</Paragraphs>
  <Slides>24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OCW Template</vt:lpstr>
      <vt:lpstr>Equation</vt:lpstr>
      <vt:lpstr>Power Plant Technology  Energy Conservation in Power Plants (Lecture 2)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5AVE</cp:lastModifiedBy>
  <cp:revision>2196</cp:revision>
  <dcterms:created xsi:type="dcterms:W3CDTF">2010-07-05T07:50:24Z</dcterms:created>
  <dcterms:modified xsi:type="dcterms:W3CDTF">2017-08-27T02:45:44Z</dcterms:modified>
</cp:coreProperties>
</file>