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40"/>
  </p:notesMasterIdLst>
  <p:sldIdLst>
    <p:sldId id="415" r:id="rId2"/>
    <p:sldId id="287" r:id="rId3"/>
    <p:sldId id="307" r:id="rId4"/>
    <p:sldId id="308" r:id="rId5"/>
    <p:sldId id="300" r:id="rId6"/>
    <p:sldId id="299" r:id="rId7"/>
    <p:sldId id="392" r:id="rId8"/>
    <p:sldId id="301" r:id="rId9"/>
    <p:sldId id="302" r:id="rId10"/>
    <p:sldId id="269" r:id="rId11"/>
    <p:sldId id="400" r:id="rId12"/>
    <p:sldId id="305" r:id="rId13"/>
    <p:sldId id="275" r:id="rId14"/>
    <p:sldId id="348" r:id="rId15"/>
    <p:sldId id="401" r:id="rId16"/>
    <p:sldId id="409" r:id="rId17"/>
    <p:sldId id="402" r:id="rId18"/>
    <p:sldId id="403" r:id="rId19"/>
    <p:sldId id="335" r:id="rId20"/>
    <p:sldId id="276" r:id="rId21"/>
    <p:sldId id="411" r:id="rId22"/>
    <p:sldId id="312" r:id="rId23"/>
    <p:sldId id="289" r:id="rId24"/>
    <p:sldId id="288" r:id="rId25"/>
    <p:sldId id="313" r:id="rId26"/>
    <p:sldId id="314" r:id="rId27"/>
    <p:sldId id="407" r:id="rId28"/>
    <p:sldId id="352" r:id="rId29"/>
    <p:sldId id="412" r:id="rId30"/>
    <p:sldId id="354" r:id="rId31"/>
    <p:sldId id="408" r:id="rId32"/>
    <p:sldId id="357" r:id="rId33"/>
    <p:sldId id="358" r:id="rId34"/>
    <p:sldId id="290" r:id="rId35"/>
    <p:sldId id="355" r:id="rId36"/>
    <p:sldId id="309" r:id="rId37"/>
    <p:sldId id="322" r:id="rId38"/>
    <p:sldId id="31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5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3" autoAdjust="0"/>
    <p:restoredTop sz="89462" autoAdjust="0"/>
  </p:normalViewPr>
  <p:slideViewPr>
    <p:cSldViewPr>
      <p:cViewPr varScale="1">
        <p:scale>
          <a:sx n="103" d="100"/>
          <a:sy n="103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3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slide" Target="../slides/slide26.xml"/><Relationship Id="rId3" Type="http://schemas.openxmlformats.org/officeDocument/2006/relationships/slide" Target="../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50502-768A-47B0-8DAF-574E76EBA86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A9A25032-822C-4532-86CC-57397E7B3B30}">
      <dgm:prSet phldrT="[Text]"/>
      <dgm:spPr/>
      <dgm:t>
        <a:bodyPr/>
        <a:lstStyle/>
        <a:p>
          <a:r>
            <a:rPr lang="en-US" dirty="0" smtClean="0"/>
            <a:t>Operator</a:t>
          </a:r>
          <a:endParaRPr lang="en-MY" dirty="0"/>
        </a:p>
      </dgm:t>
    </dgm:pt>
    <dgm:pt modelId="{A61D8D4E-3EEF-4F76-BA61-0BCA42C7AB8A}" type="parTrans" cxnId="{FC72AF77-D7D3-4E18-816A-C6ECAD46ACE7}">
      <dgm:prSet/>
      <dgm:spPr/>
      <dgm:t>
        <a:bodyPr/>
        <a:lstStyle/>
        <a:p>
          <a:endParaRPr lang="en-MY"/>
        </a:p>
      </dgm:t>
    </dgm:pt>
    <dgm:pt modelId="{83832616-341E-40CD-8AF4-0443B57A303F}" type="sibTrans" cxnId="{FC72AF77-D7D3-4E18-816A-C6ECAD46ACE7}">
      <dgm:prSet/>
      <dgm:spPr/>
      <dgm:t>
        <a:bodyPr/>
        <a:lstStyle/>
        <a:p>
          <a:endParaRPr lang="en-MY"/>
        </a:p>
      </dgm:t>
    </dgm:pt>
    <dgm:pt modelId="{68DEA79D-FF0F-4D4D-8426-BAF8A5DEF17B}">
      <dgm:prSet phldrT="[Text]" custT="1"/>
      <dgm:spPr/>
      <dgm:t>
        <a:bodyPr/>
        <a:lstStyle/>
        <a:p>
          <a:endParaRPr lang="en-MY" sz="2400" dirty="0"/>
        </a:p>
      </dgm:t>
    </dgm:pt>
    <dgm:pt modelId="{F393976E-AEEC-4377-8433-906A5AD6325B}" type="parTrans" cxnId="{02ED5DB7-17D0-48B4-948A-8073F0457B70}">
      <dgm:prSet/>
      <dgm:spPr/>
      <dgm:t>
        <a:bodyPr/>
        <a:lstStyle/>
        <a:p>
          <a:endParaRPr lang="en-MY"/>
        </a:p>
      </dgm:t>
    </dgm:pt>
    <dgm:pt modelId="{CDD6E5A9-33A5-43B4-81F4-E4CD909B443A}" type="sibTrans" cxnId="{02ED5DB7-17D0-48B4-948A-8073F0457B70}">
      <dgm:prSet/>
      <dgm:spPr/>
      <dgm:t>
        <a:bodyPr/>
        <a:lstStyle/>
        <a:p>
          <a:endParaRPr lang="en-MY"/>
        </a:p>
      </dgm:t>
    </dgm:pt>
    <dgm:pt modelId="{5DA071AB-3804-4D4B-BBF9-07C5961B277A}">
      <dgm:prSet phldrT="[Text]"/>
      <dgm:spPr/>
      <dgm:t>
        <a:bodyPr/>
        <a:lstStyle/>
        <a:p>
          <a:r>
            <a:rPr lang="en-US" dirty="0" smtClean="0"/>
            <a:t>Plant manufacturer</a:t>
          </a:r>
          <a:endParaRPr lang="en-MY" dirty="0"/>
        </a:p>
      </dgm:t>
    </dgm:pt>
    <dgm:pt modelId="{BDC66A55-590A-4668-BB0F-51F26E473109}" type="parTrans" cxnId="{DC63630B-C807-4761-ACEE-02D258FB402E}">
      <dgm:prSet/>
      <dgm:spPr/>
      <dgm:t>
        <a:bodyPr/>
        <a:lstStyle/>
        <a:p>
          <a:endParaRPr lang="en-MY"/>
        </a:p>
      </dgm:t>
    </dgm:pt>
    <dgm:pt modelId="{BB5ED323-8C95-4DA1-89A0-AD6FA6CEEEE1}" type="sibTrans" cxnId="{DC63630B-C807-4761-ACEE-02D258FB402E}">
      <dgm:prSet/>
      <dgm:spPr/>
      <dgm:t>
        <a:bodyPr/>
        <a:lstStyle/>
        <a:p>
          <a:endParaRPr lang="en-MY"/>
        </a:p>
      </dgm:t>
    </dgm:pt>
    <dgm:pt modelId="{9427A718-4762-4345-AC9D-EDD2DCD9627B}">
      <dgm:prSet phldrT="[Text]" custT="1"/>
      <dgm:spPr/>
      <dgm:t>
        <a:bodyPr/>
        <a:lstStyle/>
        <a:p>
          <a:r>
            <a:rPr lang="en-US" sz="1800" dirty="0" smtClean="0"/>
            <a:t>Risk analysis</a:t>
          </a:r>
          <a:endParaRPr lang="en-MY" sz="1800" dirty="0"/>
        </a:p>
      </dgm:t>
    </dgm:pt>
    <dgm:pt modelId="{789B91EC-ACE2-493C-9CFF-088B84083E31}" type="parTrans" cxnId="{65E7B829-441E-4B72-B947-AA81824535D9}">
      <dgm:prSet/>
      <dgm:spPr/>
      <dgm:t>
        <a:bodyPr/>
        <a:lstStyle/>
        <a:p>
          <a:endParaRPr lang="en-MY"/>
        </a:p>
      </dgm:t>
    </dgm:pt>
    <dgm:pt modelId="{3105D46F-0158-4DFA-9565-C7A7B73AAAB5}" type="sibTrans" cxnId="{65E7B829-441E-4B72-B947-AA81824535D9}">
      <dgm:prSet/>
      <dgm:spPr/>
      <dgm:t>
        <a:bodyPr/>
        <a:lstStyle/>
        <a:p>
          <a:endParaRPr lang="en-MY"/>
        </a:p>
      </dgm:t>
    </dgm:pt>
    <dgm:pt modelId="{EE1F82FE-B474-477A-A543-6AEAA67CE8C0}">
      <dgm:prSet phldrT="[Text]" custT="1"/>
      <dgm:spPr/>
      <dgm:t>
        <a:bodyPr/>
        <a:lstStyle/>
        <a:p>
          <a:r>
            <a:rPr lang="en-US" sz="1800" dirty="0" smtClean="0"/>
            <a:t>Product development </a:t>
          </a:r>
          <a:endParaRPr lang="en-MY" sz="1800" dirty="0"/>
        </a:p>
      </dgm:t>
    </dgm:pt>
    <dgm:pt modelId="{66329EFE-B181-489A-A4D0-84BCA63C2C09}" type="parTrans" cxnId="{E26D8521-B3A5-4E23-841B-162E8477B460}">
      <dgm:prSet/>
      <dgm:spPr/>
      <dgm:t>
        <a:bodyPr/>
        <a:lstStyle/>
        <a:p>
          <a:endParaRPr lang="en-MY"/>
        </a:p>
      </dgm:t>
    </dgm:pt>
    <dgm:pt modelId="{12229359-068D-45CE-ACC1-19ABE4AEF218}" type="sibTrans" cxnId="{E26D8521-B3A5-4E23-841B-162E8477B460}">
      <dgm:prSet/>
      <dgm:spPr/>
      <dgm:t>
        <a:bodyPr/>
        <a:lstStyle/>
        <a:p>
          <a:endParaRPr lang="en-MY"/>
        </a:p>
      </dgm:t>
    </dgm:pt>
    <dgm:pt modelId="{5F9D904B-D60A-4B87-B10C-55D9CFD442DD}">
      <dgm:prSet custT="1"/>
      <dgm:spPr/>
      <dgm:t>
        <a:bodyPr/>
        <a:lstStyle/>
        <a:p>
          <a:r>
            <a:rPr lang="en-US" sz="1800" dirty="0" smtClean="0"/>
            <a:t>Plant type</a:t>
          </a:r>
        </a:p>
      </dgm:t>
    </dgm:pt>
    <dgm:pt modelId="{0814B0A6-A475-4560-A8B0-398460BCCE9A}" type="parTrans" cxnId="{540DAA16-7EA7-4D4B-8319-A3EA34C2C437}">
      <dgm:prSet/>
      <dgm:spPr/>
      <dgm:t>
        <a:bodyPr/>
        <a:lstStyle/>
        <a:p>
          <a:endParaRPr lang="en-MY"/>
        </a:p>
      </dgm:t>
    </dgm:pt>
    <dgm:pt modelId="{CC5BFE19-912D-4364-8306-F31FEFBE3E61}" type="sibTrans" cxnId="{540DAA16-7EA7-4D4B-8319-A3EA34C2C437}">
      <dgm:prSet/>
      <dgm:spPr/>
      <dgm:t>
        <a:bodyPr/>
        <a:lstStyle/>
        <a:p>
          <a:endParaRPr lang="en-MY"/>
        </a:p>
      </dgm:t>
    </dgm:pt>
    <dgm:pt modelId="{52E95534-5E8B-4B14-B230-2F1A1CB412FF}">
      <dgm:prSet custT="1"/>
      <dgm:spPr/>
      <dgm:t>
        <a:bodyPr/>
        <a:lstStyle/>
        <a:p>
          <a:r>
            <a:rPr lang="en-US" sz="1800" dirty="0" smtClean="0"/>
            <a:t>Costs</a:t>
          </a:r>
        </a:p>
      </dgm:t>
    </dgm:pt>
    <dgm:pt modelId="{A4C44215-F97A-4124-B080-3D55B6092BD4}" type="parTrans" cxnId="{BF077603-068F-45FA-AE27-CC95357F9B2C}">
      <dgm:prSet/>
      <dgm:spPr/>
      <dgm:t>
        <a:bodyPr/>
        <a:lstStyle/>
        <a:p>
          <a:endParaRPr lang="en-MY"/>
        </a:p>
      </dgm:t>
    </dgm:pt>
    <dgm:pt modelId="{D94CA98A-E7F9-4905-9357-C7E9209110DD}" type="sibTrans" cxnId="{BF077603-068F-45FA-AE27-CC95357F9B2C}">
      <dgm:prSet/>
      <dgm:spPr/>
      <dgm:t>
        <a:bodyPr/>
        <a:lstStyle/>
        <a:p>
          <a:endParaRPr lang="en-MY"/>
        </a:p>
      </dgm:t>
    </dgm:pt>
    <dgm:pt modelId="{7BD2A7F2-F49C-4753-B327-7CC1F4368618}">
      <dgm:prSet custT="1"/>
      <dgm:spPr/>
      <dgm:t>
        <a:bodyPr/>
        <a:lstStyle/>
        <a:p>
          <a:r>
            <a:rPr lang="en-US" sz="1800" dirty="0" smtClean="0"/>
            <a:t>Inquiry / invitation to tender</a:t>
          </a:r>
        </a:p>
      </dgm:t>
    </dgm:pt>
    <dgm:pt modelId="{CAC98041-B842-496B-860F-E3B23CACBBA8}" type="parTrans" cxnId="{668F2C93-AB37-40AA-86B5-8E0E1170A010}">
      <dgm:prSet/>
      <dgm:spPr/>
      <dgm:t>
        <a:bodyPr/>
        <a:lstStyle/>
        <a:p>
          <a:endParaRPr lang="en-MY"/>
        </a:p>
      </dgm:t>
    </dgm:pt>
    <dgm:pt modelId="{184725AC-8500-4CD5-ADC7-D13DC3DAF77C}" type="sibTrans" cxnId="{668F2C93-AB37-40AA-86B5-8E0E1170A010}">
      <dgm:prSet/>
      <dgm:spPr/>
      <dgm:t>
        <a:bodyPr/>
        <a:lstStyle/>
        <a:p>
          <a:endParaRPr lang="en-MY"/>
        </a:p>
      </dgm:t>
    </dgm:pt>
    <dgm:pt modelId="{D0308147-5BE1-42B3-97A4-4BF03D7E50EA}">
      <dgm:prSet phldrT="[Text]" custT="1"/>
      <dgm:spPr/>
      <dgm:t>
        <a:bodyPr/>
        <a:lstStyle/>
        <a:p>
          <a:r>
            <a:rPr lang="en-US" sz="1800" dirty="0" smtClean="0"/>
            <a:t>Basic engineering</a:t>
          </a:r>
          <a:endParaRPr lang="en-MY" sz="1800" dirty="0"/>
        </a:p>
      </dgm:t>
    </dgm:pt>
    <dgm:pt modelId="{6E41005A-01E8-4341-9AB1-9C62415A4386}" type="parTrans" cxnId="{712C6217-810C-41A9-A062-EA77AFEBFF80}">
      <dgm:prSet/>
      <dgm:spPr/>
      <dgm:t>
        <a:bodyPr/>
        <a:lstStyle/>
        <a:p>
          <a:endParaRPr lang="en-MY"/>
        </a:p>
      </dgm:t>
    </dgm:pt>
    <dgm:pt modelId="{44974871-42F5-41BF-AB7F-AC5986C37725}" type="sibTrans" cxnId="{712C6217-810C-41A9-A062-EA77AFEBFF80}">
      <dgm:prSet/>
      <dgm:spPr/>
      <dgm:t>
        <a:bodyPr/>
        <a:lstStyle/>
        <a:p>
          <a:endParaRPr lang="en-MY"/>
        </a:p>
      </dgm:t>
    </dgm:pt>
    <dgm:pt modelId="{5712AFA4-BBF2-4798-A3BE-278BB01BE3DD}">
      <dgm:prSet phldrT="[Text]" custT="1"/>
      <dgm:spPr/>
      <dgm:t>
        <a:bodyPr/>
        <a:lstStyle/>
        <a:p>
          <a:r>
            <a:rPr lang="en-US" sz="1800" dirty="0" smtClean="0"/>
            <a:t>Quotation </a:t>
          </a:r>
          <a:endParaRPr lang="en-MY" sz="1800" dirty="0"/>
        </a:p>
      </dgm:t>
    </dgm:pt>
    <dgm:pt modelId="{1B53BFA9-E17A-4EB5-8E6A-460E0E8EA9AD}" type="parTrans" cxnId="{DB6B552C-6776-4680-8606-D13B9A2087DD}">
      <dgm:prSet/>
      <dgm:spPr/>
      <dgm:t>
        <a:bodyPr/>
        <a:lstStyle/>
        <a:p>
          <a:endParaRPr lang="en-MY"/>
        </a:p>
      </dgm:t>
    </dgm:pt>
    <dgm:pt modelId="{3F9FB2D4-DD11-40F0-BEE2-350AFC42E977}" type="sibTrans" cxnId="{DB6B552C-6776-4680-8606-D13B9A2087DD}">
      <dgm:prSet/>
      <dgm:spPr/>
      <dgm:t>
        <a:bodyPr/>
        <a:lstStyle/>
        <a:p>
          <a:endParaRPr lang="en-MY"/>
        </a:p>
      </dgm:t>
    </dgm:pt>
    <dgm:pt modelId="{DF55FE9E-B5EE-4376-9479-F8C2F0311A13}" type="pres">
      <dgm:prSet presAssocID="{28B50502-768A-47B0-8DAF-574E76EBA86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382D009-D7C2-4288-A045-FF8B558E9F5F}" type="pres">
      <dgm:prSet presAssocID="{A9A25032-822C-4532-86CC-57397E7B3B30}" presName="compositeNode" presStyleCnt="0">
        <dgm:presLayoutVars>
          <dgm:bulletEnabled val="1"/>
        </dgm:presLayoutVars>
      </dgm:prSet>
      <dgm:spPr/>
    </dgm:pt>
    <dgm:pt modelId="{5868416C-E523-467A-A321-F148D60FC5C1}" type="pres">
      <dgm:prSet presAssocID="{A9A25032-822C-4532-86CC-57397E7B3B30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MY"/>
        </a:p>
      </dgm:t>
    </dgm:pt>
    <dgm:pt modelId="{0E4D0AD1-9620-4030-8BE3-84226B967B73}" type="pres">
      <dgm:prSet presAssocID="{A9A25032-822C-4532-86CC-57397E7B3B3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833B0A4-CCDB-47EC-960B-0C5C258E1EE8}" type="pres">
      <dgm:prSet presAssocID="{A9A25032-822C-4532-86CC-57397E7B3B30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0C833DA-1D8C-4A8F-95B2-5D309F78FED5}" type="pres">
      <dgm:prSet presAssocID="{83832616-341E-40CD-8AF4-0443B57A303F}" presName="sibTrans" presStyleCnt="0"/>
      <dgm:spPr/>
    </dgm:pt>
    <dgm:pt modelId="{078000FE-8E1E-4164-B7D2-468D643CD26A}" type="pres">
      <dgm:prSet presAssocID="{5DA071AB-3804-4D4B-BBF9-07C5961B277A}" presName="compositeNode" presStyleCnt="0">
        <dgm:presLayoutVars>
          <dgm:bulletEnabled val="1"/>
        </dgm:presLayoutVars>
      </dgm:prSet>
      <dgm:spPr/>
    </dgm:pt>
    <dgm:pt modelId="{8BE6474C-2B30-4778-B1EF-1D92BC770E02}" type="pres">
      <dgm:prSet presAssocID="{5DA071AB-3804-4D4B-BBF9-07C5961B277A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MY"/>
        </a:p>
      </dgm:t>
    </dgm:pt>
    <dgm:pt modelId="{50EED76F-4D41-40A3-8397-C3BB217BD30E}" type="pres">
      <dgm:prSet presAssocID="{5DA071AB-3804-4D4B-BBF9-07C5961B277A}" presName="childNode" presStyleLbl="node1" presStyleIdx="1" presStyleCnt="2" custScaleX="68513" custScaleY="79419" custLinFactNeighborX="-14580" custLinFactNeighborY="-381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126C5E-D85B-4A8F-B985-693A57B4954F}" type="pres">
      <dgm:prSet presAssocID="{5DA071AB-3804-4D4B-BBF9-07C5961B277A}" presName="parentNode" presStyleLbl="revTx" presStyleIdx="1" presStyleCnt="2" custLinFactX="-4630" custLinFactNeighborX="-100000" custLinFactNeighborY="-22385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12C6217-810C-41A9-A062-EA77AFEBFF80}" srcId="{5DA071AB-3804-4D4B-BBF9-07C5961B277A}" destId="{D0308147-5BE1-42B3-97A4-4BF03D7E50EA}" srcOrd="1" destOrd="0" parTransId="{6E41005A-01E8-4341-9AB1-9C62415A4386}" sibTransId="{44974871-42F5-41BF-AB7F-AC5986C37725}"/>
    <dgm:cxn modelId="{72323C68-2349-41FB-BDD8-9AFA3B502AA2}" type="presOf" srcId="{52E95534-5E8B-4B14-B230-2F1A1CB412FF}" destId="{0E4D0AD1-9620-4030-8BE3-84226B967B73}" srcOrd="0" destOrd="3" presId="urn:microsoft.com/office/officeart/2005/8/layout/hList2"/>
    <dgm:cxn modelId="{65E7B829-441E-4B72-B947-AA81824535D9}" srcId="{5DA071AB-3804-4D4B-BBF9-07C5961B277A}" destId="{9427A718-4762-4345-AC9D-EDD2DCD9627B}" srcOrd="0" destOrd="0" parTransId="{789B91EC-ACE2-493C-9CFF-088B84083E31}" sibTransId="{3105D46F-0158-4DFA-9565-C7A7B73AAAB5}"/>
    <dgm:cxn modelId="{540DAA16-7EA7-4D4B-8319-A3EA34C2C437}" srcId="{A9A25032-822C-4532-86CC-57397E7B3B30}" destId="{5F9D904B-D60A-4B87-B10C-55D9CFD442DD}" srcOrd="2" destOrd="0" parTransId="{0814B0A6-A475-4560-A8B0-398460BCCE9A}" sibTransId="{CC5BFE19-912D-4364-8306-F31FEFBE3E61}"/>
    <dgm:cxn modelId="{FE842BDF-FB85-4E36-A172-2D4674E66660}" type="presOf" srcId="{5DA071AB-3804-4D4B-BBF9-07C5961B277A}" destId="{AB126C5E-D85B-4A8F-B985-693A57B4954F}" srcOrd="0" destOrd="0" presId="urn:microsoft.com/office/officeart/2005/8/layout/hList2"/>
    <dgm:cxn modelId="{DB6B552C-6776-4680-8606-D13B9A2087DD}" srcId="{5DA071AB-3804-4D4B-BBF9-07C5961B277A}" destId="{5712AFA4-BBF2-4798-A3BE-278BB01BE3DD}" srcOrd="2" destOrd="0" parTransId="{1B53BFA9-E17A-4EB5-8E6A-460E0E8EA9AD}" sibTransId="{3F9FB2D4-DD11-40F0-BEE2-350AFC42E977}"/>
    <dgm:cxn modelId="{9C2A21FF-C151-4DB1-944C-B13E1E84845B}" type="presOf" srcId="{68DEA79D-FF0F-4D4D-8426-BAF8A5DEF17B}" destId="{0E4D0AD1-9620-4030-8BE3-84226B967B73}" srcOrd="0" destOrd="0" presId="urn:microsoft.com/office/officeart/2005/8/layout/hList2"/>
    <dgm:cxn modelId="{FC72AF77-D7D3-4E18-816A-C6ECAD46ACE7}" srcId="{28B50502-768A-47B0-8DAF-574E76EBA863}" destId="{A9A25032-822C-4532-86CC-57397E7B3B30}" srcOrd="0" destOrd="0" parTransId="{A61D8D4E-3EEF-4F76-BA61-0BCA42C7AB8A}" sibTransId="{83832616-341E-40CD-8AF4-0443B57A303F}"/>
    <dgm:cxn modelId="{DE2445C8-383C-4BE6-B768-112820F84108}" type="presOf" srcId="{28B50502-768A-47B0-8DAF-574E76EBA863}" destId="{DF55FE9E-B5EE-4376-9479-F8C2F0311A13}" srcOrd="0" destOrd="0" presId="urn:microsoft.com/office/officeart/2005/8/layout/hList2"/>
    <dgm:cxn modelId="{02ED5DB7-17D0-48B4-948A-8073F0457B70}" srcId="{A9A25032-822C-4532-86CC-57397E7B3B30}" destId="{68DEA79D-FF0F-4D4D-8426-BAF8A5DEF17B}" srcOrd="0" destOrd="0" parTransId="{F393976E-AEEC-4377-8433-906A5AD6325B}" sibTransId="{CDD6E5A9-33A5-43B4-81F4-E4CD909B443A}"/>
    <dgm:cxn modelId="{9F67DB4E-1BA2-4D93-A380-0522EBA1E73C}" type="presOf" srcId="{A9A25032-822C-4532-86CC-57397E7B3B30}" destId="{B833B0A4-CCDB-47EC-960B-0C5C258E1EE8}" srcOrd="0" destOrd="0" presId="urn:microsoft.com/office/officeart/2005/8/layout/hList2"/>
    <dgm:cxn modelId="{8357BC1C-FDE3-438B-9403-CCA770C53154}" type="presOf" srcId="{5712AFA4-BBF2-4798-A3BE-278BB01BE3DD}" destId="{50EED76F-4D41-40A3-8397-C3BB217BD30E}" srcOrd="0" destOrd="2" presId="urn:microsoft.com/office/officeart/2005/8/layout/hList2"/>
    <dgm:cxn modelId="{53CD7A74-3F5F-4F46-A7C9-00A9649878F9}" type="presOf" srcId="{9427A718-4762-4345-AC9D-EDD2DCD9627B}" destId="{50EED76F-4D41-40A3-8397-C3BB217BD30E}" srcOrd="0" destOrd="0" presId="urn:microsoft.com/office/officeart/2005/8/layout/hList2"/>
    <dgm:cxn modelId="{E26D8521-B3A5-4E23-841B-162E8477B460}" srcId="{A9A25032-822C-4532-86CC-57397E7B3B30}" destId="{EE1F82FE-B474-477A-A543-6AEAA67CE8C0}" srcOrd="1" destOrd="0" parTransId="{66329EFE-B181-489A-A4D0-84BCA63C2C09}" sibTransId="{12229359-068D-45CE-ACC1-19ABE4AEF218}"/>
    <dgm:cxn modelId="{668F2C93-AB37-40AA-86B5-8E0E1170A010}" srcId="{A9A25032-822C-4532-86CC-57397E7B3B30}" destId="{7BD2A7F2-F49C-4753-B327-7CC1F4368618}" srcOrd="4" destOrd="0" parTransId="{CAC98041-B842-496B-860F-E3B23CACBBA8}" sibTransId="{184725AC-8500-4CD5-ADC7-D13DC3DAF77C}"/>
    <dgm:cxn modelId="{46055259-0F7B-4FF7-A8EE-B17EB2100F88}" type="presOf" srcId="{5F9D904B-D60A-4B87-B10C-55D9CFD442DD}" destId="{0E4D0AD1-9620-4030-8BE3-84226B967B73}" srcOrd="0" destOrd="2" presId="urn:microsoft.com/office/officeart/2005/8/layout/hList2"/>
    <dgm:cxn modelId="{BF077603-068F-45FA-AE27-CC95357F9B2C}" srcId="{A9A25032-822C-4532-86CC-57397E7B3B30}" destId="{52E95534-5E8B-4B14-B230-2F1A1CB412FF}" srcOrd="3" destOrd="0" parTransId="{A4C44215-F97A-4124-B080-3D55B6092BD4}" sibTransId="{D94CA98A-E7F9-4905-9357-C7E9209110DD}"/>
    <dgm:cxn modelId="{6FBAFFFF-6EE2-4F00-99F5-EEA7252B3E1D}" type="presOf" srcId="{D0308147-5BE1-42B3-97A4-4BF03D7E50EA}" destId="{50EED76F-4D41-40A3-8397-C3BB217BD30E}" srcOrd="0" destOrd="1" presId="urn:microsoft.com/office/officeart/2005/8/layout/hList2"/>
    <dgm:cxn modelId="{2C8321B9-A6A8-43D8-84B2-B64ADEB5F0AD}" type="presOf" srcId="{7BD2A7F2-F49C-4753-B327-7CC1F4368618}" destId="{0E4D0AD1-9620-4030-8BE3-84226B967B73}" srcOrd="0" destOrd="4" presId="urn:microsoft.com/office/officeart/2005/8/layout/hList2"/>
    <dgm:cxn modelId="{DC63630B-C807-4761-ACEE-02D258FB402E}" srcId="{28B50502-768A-47B0-8DAF-574E76EBA863}" destId="{5DA071AB-3804-4D4B-BBF9-07C5961B277A}" srcOrd="1" destOrd="0" parTransId="{BDC66A55-590A-4668-BB0F-51F26E473109}" sibTransId="{BB5ED323-8C95-4DA1-89A0-AD6FA6CEEEE1}"/>
    <dgm:cxn modelId="{611B95EA-849D-4917-9E3B-6077DBFA5DC3}" type="presOf" srcId="{EE1F82FE-B474-477A-A543-6AEAA67CE8C0}" destId="{0E4D0AD1-9620-4030-8BE3-84226B967B73}" srcOrd="0" destOrd="1" presId="urn:microsoft.com/office/officeart/2005/8/layout/hList2"/>
    <dgm:cxn modelId="{29192EB5-8579-4A94-8939-0E4E5B66F1BA}" type="presParOf" srcId="{DF55FE9E-B5EE-4376-9479-F8C2F0311A13}" destId="{C382D009-D7C2-4288-A045-FF8B558E9F5F}" srcOrd="0" destOrd="0" presId="urn:microsoft.com/office/officeart/2005/8/layout/hList2"/>
    <dgm:cxn modelId="{F952196F-D93E-4BF1-B19F-B41465A668B8}" type="presParOf" srcId="{C382D009-D7C2-4288-A045-FF8B558E9F5F}" destId="{5868416C-E523-467A-A321-F148D60FC5C1}" srcOrd="0" destOrd="0" presId="urn:microsoft.com/office/officeart/2005/8/layout/hList2"/>
    <dgm:cxn modelId="{9C74EA1F-49CC-4532-AA8E-571B2F428DE0}" type="presParOf" srcId="{C382D009-D7C2-4288-A045-FF8B558E9F5F}" destId="{0E4D0AD1-9620-4030-8BE3-84226B967B73}" srcOrd="1" destOrd="0" presId="urn:microsoft.com/office/officeart/2005/8/layout/hList2"/>
    <dgm:cxn modelId="{79E854A9-E9AE-4113-9AB5-613E1C14AEF2}" type="presParOf" srcId="{C382D009-D7C2-4288-A045-FF8B558E9F5F}" destId="{B833B0A4-CCDB-47EC-960B-0C5C258E1EE8}" srcOrd="2" destOrd="0" presId="urn:microsoft.com/office/officeart/2005/8/layout/hList2"/>
    <dgm:cxn modelId="{D54501FF-6B43-44A9-8967-3462F2C3E088}" type="presParOf" srcId="{DF55FE9E-B5EE-4376-9479-F8C2F0311A13}" destId="{00C833DA-1D8C-4A8F-95B2-5D309F78FED5}" srcOrd="1" destOrd="0" presId="urn:microsoft.com/office/officeart/2005/8/layout/hList2"/>
    <dgm:cxn modelId="{BA97AD1D-8D6C-4BC4-B67D-D589CAA27A0C}" type="presParOf" srcId="{DF55FE9E-B5EE-4376-9479-F8C2F0311A13}" destId="{078000FE-8E1E-4164-B7D2-468D643CD26A}" srcOrd="2" destOrd="0" presId="urn:microsoft.com/office/officeart/2005/8/layout/hList2"/>
    <dgm:cxn modelId="{6AEF5124-745F-4EA2-A543-8E35654FFB09}" type="presParOf" srcId="{078000FE-8E1E-4164-B7D2-468D643CD26A}" destId="{8BE6474C-2B30-4778-B1EF-1D92BC770E02}" srcOrd="0" destOrd="0" presId="urn:microsoft.com/office/officeart/2005/8/layout/hList2"/>
    <dgm:cxn modelId="{17BA62F0-2C8D-4E74-9F32-7B6C09BFBC99}" type="presParOf" srcId="{078000FE-8E1E-4164-B7D2-468D643CD26A}" destId="{50EED76F-4D41-40A3-8397-C3BB217BD30E}" srcOrd="1" destOrd="0" presId="urn:microsoft.com/office/officeart/2005/8/layout/hList2"/>
    <dgm:cxn modelId="{913C8F29-B936-4D61-9675-17A99BF33433}" type="presParOf" srcId="{078000FE-8E1E-4164-B7D2-468D643CD26A}" destId="{AB126C5E-D85B-4A8F-B985-693A57B4954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109F3-643E-4BF2-B70F-B43DC53AF3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41007E5E-9738-4B4A-B592-FEFBD9FA795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Process development</a:t>
          </a:r>
          <a:endParaRPr lang="en-MY" dirty="0"/>
        </a:p>
      </dgm:t>
    </dgm:pt>
    <dgm:pt modelId="{FC8628E0-85D5-40AA-9D72-9FAB908676CC}" type="parTrans" cxnId="{B80896C5-D123-4261-837B-83A487454052}">
      <dgm:prSet/>
      <dgm:spPr/>
      <dgm:t>
        <a:bodyPr/>
        <a:lstStyle/>
        <a:p>
          <a:endParaRPr lang="en-MY"/>
        </a:p>
      </dgm:t>
    </dgm:pt>
    <dgm:pt modelId="{EF87DD01-8225-4426-BFAF-FEDA180F2564}" type="sibTrans" cxnId="{B80896C5-D123-4261-837B-83A487454052}">
      <dgm:prSet/>
      <dgm:spPr/>
      <dgm:t>
        <a:bodyPr/>
        <a:lstStyle/>
        <a:p>
          <a:endParaRPr lang="en-MY"/>
        </a:p>
      </dgm:t>
    </dgm:pt>
    <dgm:pt modelId="{72C566D0-D0E9-467D-8248-334E0651B6CF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Balancing</a:t>
          </a:r>
          <a:endParaRPr lang="en-MY" dirty="0"/>
        </a:p>
      </dgm:t>
    </dgm:pt>
    <dgm:pt modelId="{C08DEA6D-D826-499D-87A5-D5E6D1A5899E}" type="parTrans" cxnId="{1C452010-3456-42AE-B059-785E06428470}">
      <dgm:prSet/>
      <dgm:spPr/>
      <dgm:t>
        <a:bodyPr/>
        <a:lstStyle/>
        <a:p>
          <a:endParaRPr lang="en-MY"/>
        </a:p>
      </dgm:t>
    </dgm:pt>
    <dgm:pt modelId="{D5E62328-A4F2-4FF2-B7B3-A1194C440112}" type="sibTrans" cxnId="{1C452010-3456-42AE-B059-785E06428470}">
      <dgm:prSet/>
      <dgm:spPr/>
      <dgm:t>
        <a:bodyPr/>
        <a:lstStyle/>
        <a:p>
          <a:endParaRPr lang="en-MY"/>
        </a:p>
      </dgm:t>
    </dgm:pt>
    <dgm:pt modelId="{79C53014-27C5-4195-8C6A-FB109DC6B08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 action="ppaction://hlinksldjump"/>
            </a:rPr>
            <a:t>Basic and process flow diagram</a:t>
          </a:r>
          <a:endParaRPr lang="en-MY" dirty="0"/>
        </a:p>
      </dgm:t>
    </dgm:pt>
    <dgm:pt modelId="{AF4AB779-A349-4D4E-AC51-5AEAB64C7873}" type="parTrans" cxnId="{45FEB3CB-2B27-49AF-87B1-EEB1208FE7F6}">
      <dgm:prSet/>
      <dgm:spPr/>
      <dgm:t>
        <a:bodyPr/>
        <a:lstStyle/>
        <a:p>
          <a:endParaRPr lang="en-MY"/>
        </a:p>
      </dgm:t>
    </dgm:pt>
    <dgm:pt modelId="{DEEDD9E9-D0E3-4F89-9031-C3EEEDDA8166}" type="sibTrans" cxnId="{45FEB3CB-2B27-49AF-87B1-EEB1208FE7F6}">
      <dgm:prSet/>
      <dgm:spPr/>
      <dgm:t>
        <a:bodyPr/>
        <a:lstStyle/>
        <a:p>
          <a:endParaRPr lang="en-MY"/>
        </a:p>
      </dgm:t>
    </dgm:pt>
    <dgm:pt modelId="{74817888-4DF8-482E-BF48-665092B310CE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" action="ppaction://noaction"/>
            </a:rPr>
            <a:t>Material concept</a:t>
          </a:r>
          <a:endParaRPr lang="en-US" dirty="0" smtClean="0"/>
        </a:p>
      </dgm:t>
    </dgm:pt>
    <dgm:pt modelId="{433DB557-EE60-41C6-A280-4258B4E9B3FE}" type="parTrans" cxnId="{A1BD46C9-4398-4B55-85F4-6633B5BA69A4}">
      <dgm:prSet/>
      <dgm:spPr/>
      <dgm:t>
        <a:bodyPr/>
        <a:lstStyle/>
        <a:p>
          <a:endParaRPr lang="en-MY"/>
        </a:p>
      </dgm:t>
    </dgm:pt>
    <dgm:pt modelId="{6D8609A1-96D9-48C3-B14A-589FFA6AD208}" type="sibTrans" cxnId="{A1BD46C9-4398-4B55-85F4-6633B5BA69A4}">
      <dgm:prSet/>
      <dgm:spPr/>
      <dgm:t>
        <a:bodyPr/>
        <a:lstStyle/>
        <a:p>
          <a:endParaRPr lang="en-MY"/>
        </a:p>
      </dgm:t>
    </dgm:pt>
    <dgm:pt modelId="{61A033CB-3FE0-427A-900D-A8F7938BE517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" action="ppaction://noaction"/>
            </a:rPr>
            <a:t>Main apparatus</a:t>
          </a:r>
          <a:endParaRPr lang="en-US" dirty="0" smtClean="0"/>
        </a:p>
      </dgm:t>
    </dgm:pt>
    <dgm:pt modelId="{485E776C-7B27-4959-8858-56641BAC7EAB}" type="parTrans" cxnId="{3460A89E-6E63-4A01-BC7A-3CD4F4F6A045}">
      <dgm:prSet/>
      <dgm:spPr/>
      <dgm:t>
        <a:bodyPr/>
        <a:lstStyle/>
        <a:p>
          <a:endParaRPr lang="en-MY"/>
        </a:p>
      </dgm:t>
    </dgm:pt>
    <dgm:pt modelId="{454CF9BC-651A-498C-A71C-C21359315F03}" type="sibTrans" cxnId="{3460A89E-6E63-4A01-BC7A-3CD4F4F6A045}">
      <dgm:prSet/>
      <dgm:spPr/>
      <dgm:t>
        <a:bodyPr/>
        <a:lstStyle/>
        <a:p>
          <a:endParaRPr lang="en-MY"/>
        </a:p>
      </dgm:t>
    </dgm:pt>
    <dgm:pt modelId="{63E52F8C-007A-487C-9944-405003F6F189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" action="ppaction://noaction"/>
            </a:rPr>
            <a:t>Layout</a:t>
          </a:r>
          <a:endParaRPr lang="en-US" dirty="0" smtClean="0"/>
        </a:p>
      </dgm:t>
    </dgm:pt>
    <dgm:pt modelId="{A879D73F-2A2D-4E7E-BA5D-FD8C11D5463D}" type="parTrans" cxnId="{193434E3-1AA6-4EF2-822E-B7E23C5D9A7E}">
      <dgm:prSet/>
      <dgm:spPr/>
      <dgm:t>
        <a:bodyPr/>
        <a:lstStyle/>
        <a:p>
          <a:endParaRPr lang="en-MY"/>
        </a:p>
      </dgm:t>
    </dgm:pt>
    <dgm:pt modelId="{62E055F4-5864-493B-BA03-976744F074E4}" type="sibTrans" cxnId="{193434E3-1AA6-4EF2-822E-B7E23C5D9A7E}">
      <dgm:prSet/>
      <dgm:spPr/>
      <dgm:t>
        <a:bodyPr/>
        <a:lstStyle/>
        <a:p>
          <a:endParaRPr lang="en-MY"/>
        </a:p>
      </dgm:t>
    </dgm:pt>
    <dgm:pt modelId="{4D080604-79CA-44A2-8B83-A8E9EB5B386F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" action="ppaction://noaction"/>
            </a:rPr>
            <a:t>Quotation</a:t>
          </a:r>
          <a:endParaRPr lang="en-US" dirty="0" smtClean="0"/>
        </a:p>
      </dgm:t>
    </dgm:pt>
    <dgm:pt modelId="{F18DF3FA-E5A5-4F1A-82F3-D5BA54D611DF}" type="parTrans" cxnId="{E1F7B8EA-183C-42D6-B611-FF351D2F4801}">
      <dgm:prSet/>
      <dgm:spPr/>
      <dgm:t>
        <a:bodyPr/>
        <a:lstStyle/>
        <a:p>
          <a:endParaRPr lang="en-MY"/>
        </a:p>
      </dgm:t>
    </dgm:pt>
    <dgm:pt modelId="{987BD55F-C18A-4F47-926C-0ABA3A0E60B9}" type="sibTrans" cxnId="{E1F7B8EA-183C-42D6-B611-FF351D2F4801}">
      <dgm:prSet/>
      <dgm:spPr/>
      <dgm:t>
        <a:bodyPr/>
        <a:lstStyle/>
        <a:p>
          <a:endParaRPr lang="en-MY"/>
        </a:p>
      </dgm:t>
    </dgm:pt>
    <dgm:pt modelId="{B22D02B2-BFCA-4699-A001-CEF43AF779A7}" type="pres">
      <dgm:prSet presAssocID="{458109F3-643E-4BF2-B70F-B43DC53AF3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976089CB-4059-418D-9FC9-02793DEB6F09}" type="pres">
      <dgm:prSet presAssocID="{458109F3-643E-4BF2-B70F-B43DC53AF355}" presName="Name1" presStyleCnt="0"/>
      <dgm:spPr/>
      <dgm:t>
        <a:bodyPr/>
        <a:lstStyle/>
        <a:p>
          <a:endParaRPr lang="en-MY"/>
        </a:p>
      </dgm:t>
    </dgm:pt>
    <dgm:pt modelId="{B26256FD-BCC0-4E46-94E4-FD28FA0AE7F0}" type="pres">
      <dgm:prSet presAssocID="{458109F3-643E-4BF2-B70F-B43DC53AF355}" presName="cycle" presStyleCnt="0"/>
      <dgm:spPr/>
      <dgm:t>
        <a:bodyPr/>
        <a:lstStyle/>
        <a:p>
          <a:endParaRPr lang="en-MY"/>
        </a:p>
      </dgm:t>
    </dgm:pt>
    <dgm:pt modelId="{FA0275AB-B5E7-44DA-A53C-9B7CB4AC7272}" type="pres">
      <dgm:prSet presAssocID="{458109F3-643E-4BF2-B70F-B43DC53AF355}" presName="srcNode" presStyleLbl="node1" presStyleIdx="0" presStyleCnt="7"/>
      <dgm:spPr/>
      <dgm:t>
        <a:bodyPr/>
        <a:lstStyle/>
        <a:p>
          <a:endParaRPr lang="en-MY"/>
        </a:p>
      </dgm:t>
    </dgm:pt>
    <dgm:pt modelId="{ACC4D9A5-13B5-4858-876F-3E8156D6A00B}" type="pres">
      <dgm:prSet presAssocID="{458109F3-643E-4BF2-B70F-B43DC53AF355}" presName="conn" presStyleLbl="parChTrans1D2" presStyleIdx="0" presStyleCnt="1"/>
      <dgm:spPr/>
      <dgm:t>
        <a:bodyPr/>
        <a:lstStyle/>
        <a:p>
          <a:endParaRPr lang="en-MY"/>
        </a:p>
      </dgm:t>
    </dgm:pt>
    <dgm:pt modelId="{78762C63-752C-4C5C-85F3-2BD3B9C6B3B6}" type="pres">
      <dgm:prSet presAssocID="{458109F3-643E-4BF2-B70F-B43DC53AF355}" presName="extraNode" presStyleLbl="node1" presStyleIdx="0" presStyleCnt="7"/>
      <dgm:spPr/>
      <dgm:t>
        <a:bodyPr/>
        <a:lstStyle/>
        <a:p>
          <a:endParaRPr lang="en-MY"/>
        </a:p>
      </dgm:t>
    </dgm:pt>
    <dgm:pt modelId="{1BFDCFA9-0C9C-43C9-8950-3B1301D95033}" type="pres">
      <dgm:prSet presAssocID="{458109F3-643E-4BF2-B70F-B43DC53AF355}" presName="dstNode" presStyleLbl="node1" presStyleIdx="0" presStyleCnt="7"/>
      <dgm:spPr/>
      <dgm:t>
        <a:bodyPr/>
        <a:lstStyle/>
        <a:p>
          <a:endParaRPr lang="en-MY"/>
        </a:p>
      </dgm:t>
    </dgm:pt>
    <dgm:pt modelId="{E3858E27-16BA-4C50-AE6A-B03A1CC2AB4A}" type="pres">
      <dgm:prSet presAssocID="{41007E5E-9738-4B4A-B592-FEFBD9FA795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4B37ABF-2511-4503-A18C-1A7C9CC5B439}" type="pres">
      <dgm:prSet presAssocID="{41007E5E-9738-4B4A-B592-FEFBD9FA7952}" presName="accent_1" presStyleCnt="0"/>
      <dgm:spPr/>
      <dgm:t>
        <a:bodyPr/>
        <a:lstStyle/>
        <a:p>
          <a:endParaRPr lang="en-MY"/>
        </a:p>
      </dgm:t>
    </dgm:pt>
    <dgm:pt modelId="{47E1984D-4F33-4F4F-9DF1-5EBB9CADCFDC}" type="pres">
      <dgm:prSet presAssocID="{41007E5E-9738-4B4A-B592-FEFBD9FA7952}" presName="accentRepeatNode" presStyleLbl="solidFgAcc1" presStyleIdx="0" presStyleCnt="7"/>
      <dgm:spPr/>
      <dgm:t>
        <a:bodyPr/>
        <a:lstStyle/>
        <a:p>
          <a:endParaRPr lang="en-MY"/>
        </a:p>
      </dgm:t>
    </dgm:pt>
    <dgm:pt modelId="{77DC2549-9018-4395-810B-7BC1EE276BB0}" type="pres">
      <dgm:prSet presAssocID="{72C566D0-D0E9-467D-8248-334E0651B6C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D627684-1A33-4A8B-87E8-BA3D847F93DB}" type="pres">
      <dgm:prSet presAssocID="{72C566D0-D0E9-467D-8248-334E0651B6CF}" presName="accent_2" presStyleCnt="0"/>
      <dgm:spPr/>
      <dgm:t>
        <a:bodyPr/>
        <a:lstStyle/>
        <a:p>
          <a:endParaRPr lang="en-MY"/>
        </a:p>
      </dgm:t>
    </dgm:pt>
    <dgm:pt modelId="{6EEF8E72-BA8A-46E7-B65F-A67D56C6A6D9}" type="pres">
      <dgm:prSet presAssocID="{72C566D0-D0E9-467D-8248-334E0651B6CF}" presName="accentRepeatNode" presStyleLbl="solidFgAcc1" presStyleIdx="1" presStyleCnt="7"/>
      <dgm:spPr/>
      <dgm:t>
        <a:bodyPr/>
        <a:lstStyle/>
        <a:p>
          <a:endParaRPr lang="en-MY"/>
        </a:p>
      </dgm:t>
    </dgm:pt>
    <dgm:pt modelId="{6FD892DC-CFA4-4E9C-96AA-B8E423EC0EE9}" type="pres">
      <dgm:prSet presAssocID="{79C53014-27C5-4195-8C6A-FB109DC6B08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CEB5F9E-EAA6-4449-9ADF-513906EA67A2}" type="pres">
      <dgm:prSet presAssocID="{79C53014-27C5-4195-8C6A-FB109DC6B082}" presName="accent_3" presStyleCnt="0"/>
      <dgm:spPr/>
      <dgm:t>
        <a:bodyPr/>
        <a:lstStyle/>
        <a:p>
          <a:endParaRPr lang="en-MY"/>
        </a:p>
      </dgm:t>
    </dgm:pt>
    <dgm:pt modelId="{8F80CEC4-B5D2-4C8A-AF9E-F8FD687D18BA}" type="pres">
      <dgm:prSet presAssocID="{79C53014-27C5-4195-8C6A-FB109DC6B082}" presName="accentRepeatNode" presStyleLbl="solidFgAcc1" presStyleIdx="2" presStyleCnt="7"/>
      <dgm:spPr/>
      <dgm:t>
        <a:bodyPr/>
        <a:lstStyle/>
        <a:p>
          <a:endParaRPr lang="en-MY"/>
        </a:p>
      </dgm:t>
    </dgm:pt>
    <dgm:pt modelId="{7F3E667C-4C5B-4065-A973-493FC0F78D5E}" type="pres">
      <dgm:prSet presAssocID="{74817888-4DF8-482E-BF48-665092B310C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4AEB919-FAA8-4446-8184-13B48D7217B8}" type="pres">
      <dgm:prSet presAssocID="{74817888-4DF8-482E-BF48-665092B310CE}" presName="accent_4" presStyleCnt="0"/>
      <dgm:spPr/>
      <dgm:t>
        <a:bodyPr/>
        <a:lstStyle/>
        <a:p>
          <a:endParaRPr lang="en-MY"/>
        </a:p>
      </dgm:t>
    </dgm:pt>
    <dgm:pt modelId="{55343E9E-EC62-41EC-A5F8-961B495AF314}" type="pres">
      <dgm:prSet presAssocID="{74817888-4DF8-482E-BF48-665092B310CE}" presName="accentRepeatNode" presStyleLbl="solidFgAcc1" presStyleIdx="3" presStyleCnt="7"/>
      <dgm:spPr/>
      <dgm:t>
        <a:bodyPr/>
        <a:lstStyle/>
        <a:p>
          <a:endParaRPr lang="en-MY"/>
        </a:p>
      </dgm:t>
    </dgm:pt>
    <dgm:pt modelId="{1FBC2E8C-A5BC-46BE-84A1-2CC58B87192A}" type="pres">
      <dgm:prSet presAssocID="{61A033CB-3FE0-427A-900D-A8F7938BE51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658812-3995-444A-ABE6-6F5FF0277C7D}" type="pres">
      <dgm:prSet presAssocID="{61A033CB-3FE0-427A-900D-A8F7938BE517}" presName="accent_5" presStyleCnt="0"/>
      <dgm:spPr/>
      <dgm:t>
        <a:bodyPr/>
        <a:lstStyle/>
        <a:p>
          <a:endParaRPr lang="en-MY"/>
        </a:p>
      </dgm:t>
    </dgm:pt>
    <dgm:pt modelId="{69A05DB5-98F7-4C55-A8AF-A6C6BEA6DD86}" type="pres">
      <dgm:prSet presAssocID="{61A033CB-3FE0-427A-900D-A8F7938BE517}" presName="accentRepeatNode" presStyleLbl="solidFgAcc1" presStyleIdx="4" presStyleCnt="7"/>
      <dgm:spPr/>
      <dgm:t>
        <a:bodyPr/>
        <a:lstStyle/>
        <a:p>
          <a:endParaRPr lang="en-MY"/>
        </a:p>
      </dgm:t>
    </dgm:pt>
    <dgm:pt modelId="{4C41AE81-9683-4D09-BA6C-9294DD4C4C4C}" type="pres">
      <dgm:prSet presAssocID="{63E52F8C-007A-487C-9944-405003F6F18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4B5BEB-EBA1-410E-9A94-4F5B1B8C5A61}" type="pres">
      <dgm:prSet presAssocID="{63E52F8C-007A-487C-9944-405003F6F189}" presName="accent_6" presStyleCnt="0"/>
      <dgm:spPr/>
      <dgm:t>
        <a:bodyPr/>
        <a:lstStyle/>
        <a:p>
          <a:endParaRPr lang="en-MY"/>
        </a:p>
      </dgm:t>
    </dgm:pt>
    <dgm:pt modelId="{9D0D44C8-AF9E-4145-AEC3-E6C900392F57}" type="pres">
      <dgm:prSet presAssocID="{63E52F8C-007A-487C-9944-405003F6F189}" presName="accentRepeatNode" presStyleLbl="solidFgAcc1" presStyleIdx="5" presStyleCnt="7"/>
      <dgm:spPr/>
      <dgm:t>
        <a:bodyPr/>
        <a:lstStyle/>
        <a:p>
          <a:endParaRPr lang="en-MY"/>
        </a:p>
      </dgm:t>
    </dgm:pt>
    <dgm:pt modelId="{4E5BA571-403C-411B-86F9-784FA4266FC0}" type="pres">
      <dgm:prSet presAssocID="{4D080604-79CA-44A2-8B83-A8E9EB5B386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D3F7A5-FA1C-4475-9347-37F9EED0140E}" type="pres">
      <dgm:prSet presAssocID="{4D080604-79CA-44A2-8B83-A8E9EB5B386F}" presName="accent_7" presStyleCnt="0"/>
      <dgm:spPr/>
      <dgm:t>
        <a:bodyPr/>
        <a:lstStyle/>
        <a:p>
          <a:endParaRPr lang="en-MY"/>
        </a:p>
      </dgm:t>
    </dgm:pt>
    <dgm:pt modelId="{DA5CDCA1-FF3B-4685-87FE-F80C76CD83E8}" type="pres">
      <dgm:prSet presAssocID="{4D080604-79CA-44A2-8B83-A8E9EB5B386F}" presName="accentRepeatNode" presStyleLbl="solidFgAcc1" presStyleIdx="6" presStyleCnt="7"/>
      <dgm:spPr/>
      <dgm:t>
        <a:bodyPr/>
        <a:lstStyle/>
        <a:p>
          <a:endParaRPr lang="en-MY"/>
        </a:p>
      </dgm:t>
    </dgm:pt>
  </dgm:ptLst>
  <dgm:cxnLst>
    <dgm:cxn modelId="{770CE6BB-5A43-44B3-AD32-D6F0DCC06020}" type="presOf" srcId="{EF87DD01-8225-4426-BFAF-FEDA180F2564}" destId="{ACC4D9A5-13B5-4858-876F-3E8156D6A00B}" srcOrd="0" destOrd="0" presId="urn:microsoft.com/office/officeart/2008/layout/VerticalCurvedList"/>
    <dgm:cxn modelId="{193434E3-1AA6-4EF2-822E-B7E23C5D9A7E}" srcId="{458109F3-643E-4BF2-B70F-B43DC53AF355}" destId="{63E52F8C-007A-487C-9944-405003F6F189}" srcOrd="5" destOrd="0" parTransId="{A879D73F-2A2D-4E7E-BA5D-FD8C11D5463D}" sibTransId="{62E055F4-5864-493B-BA03-976744F074E4}"/>
    <dgm:cxn modelId="{4B5928EC-AE6C-44E2-B0E3-F6B92809C2ED}" type="presOf" srcId="{63E52F8C-007A-487C-9944-405003F6F189}" destId="{4C41AE81-9683-4D09-BA6C-9294DD4C4C4C}" srcOrd="0" destOrd="0" presId="urn:microsoft.com/office/officeart/2008/layout/VerticalCurvedList"/>
    <dgm:cxn modelId="{1C452010-3456-42AE-B059-785E06428470}" srcId="{458109F3-643E-4BF2-B70F-B43DC53AF355}" destId="{72C566D0-D0E9-467D-8248-334E0651B6CF}" srcOrd="1" destOrd="0" parTransId="{C08DEA6D-D826-499D-87A5-D5E6D1A5899E}" sibTransId="{D5E62328-A4F2-4FF2-B7B3-A1194C440112}"/>
    <dgm:cxn modelId="{A1BD46C9-4398-4B55-85F4-6633B5BA69A4}" srcId="{458109F3-643E-4BF2-B70F-B43DC53AF355}" destId="{74817888-4DF8-482E-BF48-665092B310CE}" srcOrd="3" destOrd="0" parTransId="{433DB557-EE60-41C6-A280-4258B4E9B3FE}" sibTransId="{6D8609A1-96D9-48C3-B14A-589FFA6AD208}"/>
    <dgm:cxn modelId="{AC7F96F5-6275-479A-9D7A-6C0773E3D950}" type="presOf" srcId="{72C566D0-D0E9-467D-8248-334E0651B6CF}" destId="{77DC2549-9018-4395-810B-7BC1EE276BB0}" srcOrd="0" destOrd="0" presId="urn:microsoft.com/office/officeart/2008/layout/VerticalCurvedList"/>
    <dgm:cxn modelId="{45FEB3CB-2B27-49AF-87B1-EEB1208FE7F6}" srcId="{458109F3-643E-4BF2-B70F-B43DC53AF355}" destId="{79C53014-27C5-4195-8C6A-FB109DC6B082}" srcOrd="2" destOrd="0" parTransId="{AF4AB779-A349-4D4E-AC51-5AEAB64C7873}" sibTransId="{DEEDD9E9-D0E3-4F89-9031-C3EEEDDA8166}"/>
    <dgm:cxn modelId="{B80896C5-D123-4261-837B-83A487454052}" srcId="{458109F3-643E-4BF2-B70F-B43DC53AF355}" destId="{41007E5E-9738-4B4A-B592-FEFBD9FA7952}" srcOrd="0" destOrd="0" parTransId="{FC8628E0-85D5-40AA-9D72-9FAB908676CC}" sibTransId="{EF87DD01-8225-4426-BFAF-FEDA180F2564}"/>
    <dgm:cxn modelId="{72A600D2-9690-4CD8-B2AD-9BF89BD0AF89}" type="presOf" srcId="{41007E5E-9738-4B4A-B592-FEFBD9FA7952}" destId="{E3858E27-16BA-4C50-AE6A-B03A1CC2AB4A}" srcOrd="0" destOrd="0" presId="urn:microsoft.com/office/officeart/2008/layout/VerticalCurvedList"/>
    <dgm:cxn modelId="{951A8E86-D41E-435D-A66C-6B80D1D6A1FE}" type="presOf" srcId="{4D080604-79CA-44A2-8B83-A8E9EB5B386F}" destId="{4E5BA571-403C-411B-86F9-784FA4266FC0}" srcOrd="0" destOrd="0" presId="urn:microsoft.com/office/officeart/2008/layout/VerticalCurvedList"/>
    <dgm:cxn modelId="{55C876AB-AE7A-499E-8D17-3343CDBCEC7A}" type="presOf" srcId="{79C53014-27C5-4195-8C6A-FB109DC6B082}" destId="{6FD892DC-CFA4-4E9C-96AA-B8E423EC0EE9}" srcOrd="0" destOrd="0" presId="urn:microsoft.com/office/officeart/2008/layout/VerticalCurvedList"/>
    <dgm:cxn modelId="{BADD5F87-6D9C-496D-97F1-C8FA3CB06B52}" type="presOf" srcId="{74817888-4DF8-482E-BF48-665092B310CE}" destId="{7F3E667C-4C5B-4065-A973-493FC0F78D5E}" srcOrd="0" destOrd="0" presId="urn:microsoft.com/office/officeart/2008/layout/VerticalCurvedList"/>
    <dgm:cxn modelId="{E1F7B8EA-183C-42D6-B611-FF351D2F4801}" srcId="{458109F3-643E-4BF2-B70F-B43DC53AF355}" destId="{4D080604-79CA-44A2-8B83-A8E9EB5B386F}" srcOrd="6" destOrd="0" parTransId="{F18DF3FA-E5A5-4F1A-82F3-D5BA54D611DF}" sibTransId="{987BD55F-C18A-4F47-926C-0ABA3A0E60B9}"/>
    <dgm:cxn modelId="{D45C3293-0DC6-44FB-8E23-0B67894B4A56}" type="presOf" srcId="{61A033CB-3FE0-427A-900D-A8F7938BE517}" destId="{1FBC2E8C-A5BC-46BE-84A1-2CC58B87192A}" srcOrd="0" destOrd="0" presId="urn:microsoft.com/office/officeart/2008/layout/VerticalCurvedList"/>
    <dgm:cxn modelId="{3460A89E-6E63-4A01-BC7A-3CD4F4F6A045}" srcId="{458109F3-643E-4BF2-B70F-B43DC53AF355}" destId="{61A033CB-3FE0-427A-900D-A8F7938BE517}" srcOrd="4" destOrd="0" parTransId="{485E776C-7B27-4959-8858-56641BAC7EAB}" sibTransId="{454CF9BC-651A-498C-A71C-C21359315F03}"/>
    <dgm:cxn modelId="{5A2F8F7C-11B0-495A-8FDF-44092BE5F361}" type="presOf" srcId="{458109F3-643E-4BF2-B70F-B43DC53AF355}" destId="{B22D02B2-BFCA-4699-A001-CEF43AF779A7}" srcOrd="0" destOrd="0" presId="urn:microsoft.com/office/officeart/2008/layout/VerticalCurvedList"/>
    <dgm:cxn modelId="{F988105B-573E-43D0-A68A-A1B70454BDAE}" type="presParOf" srcId="{B22D02B2-BFCA-4699-A001-CEF43AF779A7}" destId="{976089CB-4059-418D-9FC9-02793DEB6F09}" srcOrd="0" destOrd="0" presId="urn:microsoft.com/office/officeart/2008/layout/VerticalCurvedList"/>
    <dgm:cxn modelId="{23424A44-2EFC-44DB-B2CF-355F69C9D83C}" type="presParOf" srcId="{976089CB-4059-418D-9FC9-02793DEB6F09}" destId="{B26256FD-BCC0-4E46-94E4-FD28FA0AE7F0}" srcOrd="0" destOrd="0" presId="urn:microsoft.com/office/officeart/2008/layout/VerticalCurvedList"/>
    <dgm:cxn modelId="{67E0F0E4-0AC3-4262-B387-B836046355A7}" type="presParOf" srcId="{B26256FD-BCC0-4E46-94E4-FD28FA0AE7F0}" destId="{FA0275AB-B5E7-44DA-A53C-9B7CB4AC7272}" srcOrd="0" destOrd="0" presId="urn:microsoft.com/office/officeart/2008/layout/VerticalCurvedList"/>
    <dgm:cxn modelId="{F2F9C3C5-07D9-4A47-81AC-550CD6FB2FEE}" type="presParOf" srcId="{B26256FD-BCC0-4E46-94E4-FD28FA0AE7F0}" destId="{ACC4D9A5-13B5-4858-876F-3E8156D6A00B}" srcOrd="1" destOrd="0" presId="urn:microsoft.com/office/officeart/2008/layout/VerticalCurvedList"/>
    <dgm:cxn modelId="{8678486E-2D6D-4600-BF6B-242DFDF32337}" type="presParOf" srcId="{B26256FD-BCC0-4E46-94E4-FD28FA0AE7F0}" destId="{78762C63-752C-4C5C-85F3-2BD3B9C6B3B6}" srcOrd="2" destOrd="0" presId="urn:microsoft.com/office/officeart/2008/layout/VerticalCurvedList"/>
    <dgm:cxn modelId="{C65A7D51-F119-4965-A490-E1EF079B7B8A}" type="presParOf" srcId="{B26256FD-BCC0-4E46-94E4-FD28FA0AE7F0}" destId="{1BFDCFA9-0C9C-43C9-8950-3B1301D95033}" srcOrd="3" destOrd="0" presId="urn:microsoft.com/office/officeart/2008/layout/VerticalCurvedList"/>
    <dgm:cxn modelId="{5608F6DE-ED22-4B1E-84DC-8613BD82BDF8}" type="presParOf" srcId="{976089CB-4059-418D-9FC9-02793DEB6F09}" destId="{E3858E27-16BA-4C50-AE6A-B03A1CC2AB4A}" srcOrd="1" destOrd="0" presId="urn:microsoft.com/office/officeart/2008/layout/VerticalCurvedList"/>
    <dgm:cxn modelId="{8747651D-A96A-4635-A78E-55A91E75A7EB}" type="presParOf" srcId="{976089CB-4059-418D-9FC9-02793DEB6F09}" destId="{94B37ABF-2511-4503-A18C-1A7C9CC5B439}" srcOrd="2" destOrd="0" presId="urn:microsoft.com/office/officeart/2008/layout/VerticalCurvedList"/>
    <dgm:cxn modelId="{E361EB44-72C2-49D8-B046-733CDB4D77B3}" type="presParOf" srcId="{94B37ABF-2511-4503-A18C-1A7C9CC5B439}" destId="{47E1984D-4F33-4F4F-9DF1-5EBB9CADCFDC}" srcOrd="0" destOrd="0" presId="urn:microsoft.com/office/officeart/2008/layout/VerticalCurvedList"/>
    <dgm:cxn modelId="{3AD2466E-4655-49F9-AA55-6C879A5F70A8}" type="presParOf" srcId="{976089CB-4059-418D-9FC9-02793DEB6F09}" destId="{77DC2549-9018-4395-810B-7BC1EE276BB0}" srcOrd="3" destOrd="0" presId="urn:microsoft.com/office/officeart/2008/layout/VerticalCurvedList"/>
    <dgm:cxn modelId="{B9FED62A-5D24-40A5-9F6A-603C9AE40F25}" type="presParOf" srcId="{976089CB-4059-418D-9FC9-02793DEB6F09}" destId="{1D627684-1A33-4A8B-87E8-BA3D847F93DB}" srcOrd="4" destOrd="0" presId="urn:microsoft.com/office/officeart/2008/layout/VerticalCurvedList"/>
    <dgm:cxn modelId="{318E4BD0-6D9D-457D-92DC-6345F7BEA065}" type="presParOf" srcId="{1D627684-1A33-4A8B-87E8-BA3D847F93DB}" destId="{6EEF8E72-BA8A-46E7-B65F-A67D56C6A6D9}" srcOrd="0" destOrd="0" presId="urn:microsoft.com/office/officeart/2008/layout/VerticalCurvedList"/>
    <dgm:cxn modelId="{B0533B93-9249-4731-9F63-AD13F1503E2B}" type="presParOf" srcId="{976089CB-4059-418D-9FC9-02793DEB6F09}" destId="{6FD892DC-CFA4-4E9C-96AA-B8E423EC0EE9}" srcOrd="5" destOrd="0" presId="urn:microsoft.com/office/officeart/2008/layout/VerticalCurvedList"/>
    <dgm:cxn modelId="{3C45A309-4CAD-476C-A2E3-2AC5CD68BCBF}" type="presParOf" srcId="{976089CB-4059-418D-9FC9-02793DEB6F09}" destId="{FCEB5F9E-EAA6-4449-9ADF-513906EA67A2}" srcOrd="6" destOrd="0" presId="urn:microsoft.com/office/officeart/2008/layout/VerticalCurvedList"/>
    <dgm:cxn modelId="{8E4D9B3A-698A-4C30-A568-DCEDDEB20652}" type="presParOf" srcId="{FCEB5F9E-EAA6-4449-9ADF-513906EA67A2}" destId="{8F80CEC4-B5D2-4C8A-AF9E-F8FD687D18BA}" srcOrd="0" destOrd="0" presId="urn:microsoft.com/office/officeart/2008/layout/VerticalCurvedList"/>
    <dgm:cxn modelId="{A9B2AA32-B7CA-4332-856E-3E8777EC6535}" type="presParOf" srcId="{976089CB-4059-418D-9FC9-02793DEB6F09}" destId="{7F3E667C-4C5B-4065-A973-493FC0F78D5E}" srcOrd="7" destOrd="0" presId="urn:microsoft.com/office/officeart/2008/layout/VerticalCurvedList"/>
    <dgm:cxn modelId="{0EE07F50-EE95-4686-914C-95909481F3C3}" type="presParOf" srcId="{976089CB-4059-418D-9FC9-02793DEB6F09}" destId="{E4AEB919-FAA8-4446-8184-13B48D7217B8}" srcOrd="8" destOrd="0" presId="urn:microsoft.com/office/officeart/2008/layout/VerticalCurvedList"/>
    <dgm:cxn modelId="{51330E1C-4411-49F2-902A-CE1415DC70C1}" type="presParOf" srcId="{E4AEB919-FAA8-4446-8184-13B48D7217B8}" destId="{55343E9E-EC62-41EC-A5F8-961B495AF314}" srcOrd="0" destOrd="0" presId="urn:microsoft.com/office/officeart/2008/layout/VerticalCurvedList"/>
    <dgm:cxn modelId="{0788077D-F6AF-4AF5-A258-234C90551329}" type="presParOf" srcId="{976089CB-4059-418D-9FC9-02793DEB6F09}" destId="{1FBC2E8C-A5BC-46BE-84A1-2CC58B87192A}" srcOrd="9" destOrd="0" presId="urn:microsoft.com/office/officeart/2008/layout/VerticalCurvedList"/>
    <dgm:cxn modelId="{263E6F89-048A-4809-9BAD-9BFA5FCE9931}" type="presParOf" srcId="{976089CB-4059-418D-9FC9-02793DEB6F09}" destId="{B5658812-3995-444A-ABE6-6F5FF0277C7D}" srcOrd="10" destOrd="0" presId="urn:microsoft.com/office/officeart/2008/layout/VerticalCurvedList"/>
    <dgm:cxn modelId="{179A1C63-F270-496A-818B-31370532A42E}" type="presParOf" srcId="{B5658812-3995-444A-ABE6-6F5FF0277C7D}" destId="{69A05DB5-98F7-4C55-A8AF-A6C6BEA6DD86}" srcOrd="0" destOrd="0" presId="urn:microsoft.com/office/officeart/2008/layout/VerticalCurvedList"/>
    <dgm:cxn modelId="{184CF95F-6941-481F-9C28-FAA3D956292D}" type="presParOf" srcId="{976089CB-4059-418D-9FC9-02793DEB6F09}" destId="{4C41AE81-9683-4D09-BA6C-9294DD4C4C4C}" srcOrd="11" destOrd="0" presId="urn:microsoft.com/office/officeart/2008/layout/VerticalCurvedList"/>
    <dgm:cxn modelId="{67F1A660-CFA0-45E8-9EB3-E9405831886A}" type="presParOf" srcId="{976089CB-4059-418D-9FC9-02793DEB6F09}" destId="{AC4B5BEB-EBA1-410E-9A94-4F5B1B8C5A61}" srcOrd="12" destOrd="0" presId="urn:microsoft.com/office/officeart/2008/layout/VerticalCurvedList"/>
    <dgm:cxn modelId="{07BAB237-F570-4021-8874-C17589F94699}" type="presParOf" srcId="{AC4B5BEB-EBA1-410E-9A94-4F5B1B8C5A61}" destId="{9D0D44C8-AF9E-4145-AEC3-E6C900392F57}" srcOrd="0" destOrd="0" presId="urn:microsoft.com/office/officeart/2008/layout/VerticalCurvedList"/>
    <dgm:cxn modelId="{3D1BC7C5-6BF0-4A53-8FAE-0BABD1892130}" type="presParOf" srcId="{976089CB-4059-418D-9FC9-02793DEB6F09}" destId="{4E5BA571-403C-411B-86F9-784FA4266FC0}" srcOrd="13" destOrd="0" presId="urn:microsoft.com/office/officeart/2008/layout/VerticalCurvedList"/>
    <dgm:cxn modelId="{DFDF3579-0751-4AD7-8F62-2DCE96A323E0}" type="presParOf" srcId="{976089CB-4059-418D-9FC9-02793DEB6F09}" destId="{F2D3F7A5-FA1C-4475-9347-37F9EED0140E}" srcOrd="14" destOrd="0" presId="urn:microsoft.com/office/officeart/2008/layout/VerticalCurvedList"/>
    <dgm:cxn modelId="{5E5991B2-6714-42E5-A106-4050AB6DBC2A}" type="presParOf" srcId="{F2D3F7A5-FA1C-4475-9347-37F9EED0140E}" destId="{DA5CDCA1-FF3B-4685-87FE-F80C76CD83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3B0A4-CCDB-47EC-960B-0C5C258E1EE8}">
      <dsp:nvSpPr>
        <dsp:cNvPr id="0" name=""/>
        <dsp:cNvSpPr/>
      </dsp:nvSpPr>
      <dsp:spPr>
        <a:xfrm rot="16200000">
          <a:off x="-1405156" y="2367769"/>
          <a:ext cx="3530251" cy="65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761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Operator</a:t>
          </a:r>
          <a:endParaRPr lang="en-MY" sz="2800" kern="1200" dirty="0"/>
        </a:p>
      </dsp:txBody>
      <dsp:txXfrm>
        <a:off x="-1405156" y="2367769"/>
        <a:ext cx="3530251" cy="654927"/>
      </dsp:txXfrm>
    </dsp:sp>
    <dsp:sp modelId="{0E4D0AD1-9620-4030-8BE3-84226B967B73}">
      <dsp:nvSpPr>
        <dsp:cNvPr id="0" name=""/>
        <dsp:cNvSpPr/>
      </dsp:nvSpPr>
      <dsp:spPr>
        <a:xfrm>
          <a:off x="687432" y="930108"/>
          <a:ext cx="3262234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7761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Product development 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Plant 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Inquiry / invitation to tender</a:t>
          </a:r>
        </a:p>
      </dsp:txBody>
      <dsp:txXfrm>
        <a:off x="687432" y="930108"/>
        <a:ext cx="3262234" cy="3530251"/>
      </dsp:txXfrm>
    </dsp:sp>
    <dsp:sp modelId="{5868416C-E523-467A-A321-F148D60FC5C1}">
      <dsp:nvSpPr>
        <dsp:cNvPr id="0" name=""/>
        <dsp:cNvSpPr/>
      </dsp:nvSpPr>
      <dsp:spPr>
        <a:xfrm>
          <a:off x="32505" y="65603"/>
          <a:ext cx="1309855" cy="1309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26C5E-D85B-4A8F-B985-693A57B4954F}">
      <dsp:nvSpPr>
        <dsp:cNvPr id="0" name=""/>
        <dsp:cNvSpPr/>
      </dsp:nvSpPr>
      <dsp:spPr>
        <a:xfrm rot="16200000">
          <a:off x="2670610" y="1577523"/>
          <a:ext cx="3530251" cy="65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761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Plant manufacturer</a:t>
          </a:r>
          <a:endParaRPr lang="en-MY" sz="2800" kern="1200" dirty="0"/>
        </a:p>
      </dsp:txBody>
      <dsp:txXfrm>
        <a:off x="2670610" y="1577523"/>
        <a:ext cx="3530251" cy="654927"/>
      </dsp:txXfrm>
    </dsp:sp>
    <dsp:sp modelId="{50EED76F-4D41-40A3-8397-C3BB217BD30E}">
      <dsp:nvSpPr>
        <dsp:cNvPr id="0" name=""/>
        <dsp:cNvSpPr/>
      </dsp:nvSpPr>
      <dsp:spPr>
        <a:xfrm>
          <a:off x="5486406" y="1158709"/>
          <a:ext cx="2235054" cy="2803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7761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Risk analysis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Basic engineering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Quotation </a:t>
          </a:r>
          <a:endParaRPr lang="en-MY" sz="1800" kern="1200" dirty="0"/>
        </a:p>
      </dsp:txBody>
      <dsp:txXfrm>
        <a:off x="5486406" y="1158709"/>
        <a:ext cx="2235054" cy="2803690"/>
      </dsp:txXfrm>
    </dsp:sp>
    <dsp:sp modelId="{8BE6474C-2B30-4778-B1EF-1D92BC770E02}">
      <dsp:nvSpPr>
        <dsp:cNvPr id="0" name=""/>
        <dsp:cNvSpPr/>
      </dsp:nvSpPr>
      <dsp:spPr>
        <a:xfrm>
          <a:off x="4793522" y="65603"/>
          <a:ext cx="1309855" cy="13098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4D9A5-13B5-4858-876F-3E8156D6A00B}">
      <dsp:nvSpPr>
        <dsp:cNvPr id="0" name=""/>
        <dsp:cNvSpPr/>
      </dsp:nvSpPr>
      <dsp:spPr>
        <a:xfrm>
          <a:off x="-594112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58E27-16BA-4C50-AE6A-B03A1CC2AB4A}">
      <dsp:nvSpPr>
        <dsp:cNvPr id="0" name=""/>
        <dsp:cNvSpPr/>
      </dsp:nvSpPr>
      <dsp:spPr>
        <a:xfrm>
          <a:off x="368834" y="239019"/>
          <a:ext cx="5580773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hlinksldjump"/>
            </a:rPr>
            <a:t>Process development</a:t>
          </a:r>
          <a:endParaRPr lang="en-MY" sz="2500" kern="1200" dirty="0"/>
        </a:p>
      </dsp:txBody>
      <dsp:txXfrm>
        <a:off x="368834" y="239019"/>
        <a:ext cx="5580773" cy="477828"/>
      </dsp:txXfrm>
    </dsp:sp>
    <dsp:sp modelId="{47E1984D-4F33-4F4F-9DF1-5EBB9CADCFDC}">
      <dsp:nvSpPr>
        <dsp:cNvPr id="0" name=""/>
        <dsp:cNvSpPr/>
      </dsp:nvSpPr>
      <dsp:spPr>
        <a:xfrm>
          <a:off x="70191" y="17929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C2549-9018-4395-810B-7BC1EE276BB0}">
      <dsp:nvSpPr>
        <dsp:cNvPr id="0" name=""/>
        <dsp:cNvSpPr/>
      </dsp:nvSpPr>
      <dsp:spPr>
        <a:xfrm>
          <a:off x="801551" y="956183"/>
          <a:ext cx="5148056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hlinksldjump"/>
            </a:rPr>
            <a:t>Balancing</a:t>
          </a:r>
          <a:endParaRPr lang="en-MY" sz="2500" kern="1200" dirty="0"/>
        </a:p>
      </dsp:txBody>
      <dsp:txXfrm>
        <a:off x="801551" y="956183"/>
        <a:ext cx="5148056" cy="477828"/>
      </dsp:txXfrm>
    </dsp:sp>
    <dsp:sp modelId="{6EEF8E72-BA8A-46E7-B65F-A67D56C6A6D9}">
      <dsp:nvSpPr>
        <dsp:cNvPr id="0" name=""/>
        <dsp:cNvSpPr/>
      </dsp:nvSpPr>
      <dsp:spPr>
        <a:xfrm>
          <a:off x="502908" y="896454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892DC-CFA4-4E9C-96AA-B8E423EC0EE9}">
      <dsp:nvSpPr>
        <dsp:cNvPr id="0" name=""/>
        <dsp:cNvSpPr/>
      </dsp:nvSpPr>
      <dsp:spPr>
        <a:xfrm>
          <a:off x="1038678" y="1672821"/>
          <a:ext cx="4910929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hlinksldjump"/>
            </a:rPr>
            <a:t>Basic and process flow diagram</a:t>
          </a:r>
          <a:endParaRPr lang="en-MY" sz="2500" kern="1200" dirty="0"/>
        </a:p>
      </dsp:txBody>
      <dsp:txXfrm>
        <a:off x="1038678" y="1672821"/>
        <a:ext cx="4910929" cy="477828"/>
      </dsp:txXfrm>
    </dsp:sp>
    <dsp:sp modelId="{8F80CEC4-B5D2-4C8A-AF9E-F8FD687D18BA}">
      <dsp:nvSpPr>
        <dsp:cNvPr id="0" name=""/>
        <dsp:cNvSpPr/>
      </dsp:nvSpPr>
      <dsp:spPr>
        <a:xfrm>
          <a:off x="740035" y="1613093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667C-4C5B-4065-A973-493FC0F78D5E}">
      <dsp:nvSpPr>
        <dsp:cNvPr id="0" name=""/>
        <dsp:cNvSpPr/>
      </dsp:nvSpPr>
      <dsp:spPr>
        <a:xfrm>
          <a:off x="1114390" y="2389985"/>
          <a:ext cx="4835217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noaction"/>
            </a:rPr>
            <a:t>Material concept</a:t>
          </a:r>
          <a:endParaRPr lang="en-US" sz="2500" kern="1200" dirty="0" smtClean="0"/>
        </a:p>
      </dsp:txBody>
      <dsp:txXfrm>
        <a:off x="1114390" y="2389985"/>
        <a:ext cx="4835217" cy="477828"/>
      </dsp:txXfrm>
    </dsp:sp>
    <dsp:sp modelId="{55343E9E-EC62-41EC-A5F8-961B495AF314}">
      <dsp:nvSpPr>
        <dsp:cNvPr id="0" name=""/>
        <dsp:cNvSpPr/>
      </dsp:nvSpPr>
      <dsp:spPr>
        <a:xfrm>
          <a:off x="815747" y="2330256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C2E8C-A5BC-46BE-84A1-2CC58B87192A}">
      <dsp:nvSpPr>
        <dsp:cNvPr id="0" name=""/>
        <dsp:cNvSpPr/>
      </dsp:nvSpPr>
      <dsp:spPr>
        <a:xfrm>
          <a:off x="1038678" y="3107149"/>
          <a:ext cx="4910929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noaction"/>
            </a:rPr>
            <a:t>Main apparatus</a:t>
          </a:r>
          <a:endParaRPr lang="en-US" sz="2500" kern="1200" dirty="0" smtClean="0"/>
        </a:p>
      </dsp:txBody>
      <dsp:txXfrm>
        <a:off x="1038678" y="3107149"/>
        <a:ext cx="4910929" cy="477828"/>
      </dsp:txXfrm>
    </dsp:sp>
    <dsp:sp modelId="{69A05DB5-98F7-4C55-A8AF-A6C6BEA6DD86}">
      <dsp:nvSpPr>
        <dsp:cNvPr id="0" name=""/>
        <dsp:cNvSpPr/>
      </dsp:nvSpPr>
      <dsp:spPr>
        <a:xfrm>
          <a:off x="740035" y="304742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1AE81-9683-4D09-BA6C-9294DD4C4C4C}">
      <dsp:nvSpPr>
        <dsp:cNvPr id="0" name=""/>
        <dsp:cNvSpPr/>
      </dsp:nvSpPr>
      <dsp:spPr>
        <a:xfrm>
          <a:off x="801551" y="3823787"/>
          <a:ext cx="5148056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noaction"/>
            </a:rPr>
            <a:t>Layout</a:t>
          </a:r>
          <a:endParaRPr lang="en-US" sz="2500" kern="1200" dirty="0" smtClean="0"/>
        </a:p>
      </dsp:txBody>
      <dsp:txXfrm>
        <a:off x="801551" y="3823787"/>
        <a:ext cx="5148056" cy="477828"/>
      </dsp:txXfrm>
    </dsp:sp>
    <dsp:sp modelId="{9D0D44C8-AF9E-4145-AEC3-E6C900392F57}">
      <dsp:nvSpPr>
        <dsp:cNvPr id="0" name=""/>
        <dsp:cNvSpPr/>
      </dsp:nvSpPr>
      <dsp:spPr>
        <a:xfrm>
          <a:off x="502908" y="3764059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A571-403C-411B-86F9-784FA4266FC0}">
      <dsp:nvSpPr>
        <dsp:cNvPr id="0" name=""/>
        <dsp:cNvSpPr/>
      </dsp:nvSpPr>
      <dsp:spPr>
        <a:xfrm>
          <a:off x="368834" y="4540951"/>
          <a:ext cx="5580773" cy="47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noaction"/>
            </a:rPr>
            <a:t>Quotation</a:t>
          </a:r>
          <a:endParaRPr lang="en-US" sz="2500" kern="1200" dirty="0" smtClean="0"/>
        </a:p>
      </dsp:txBody>
      <dsp:txXfrm>
        <a:off x="368834" y="4540951"/>
        <a:ext cx="5580773" cy="477828"/>
      </dsp:txXfrm>
    </dsp:sp>
    <dsp:sp modelId="{DA5CDCA1-FF3B-4685-87FE-F80C76CD83E8}">
      <dsp:nvSpPr>
        <dsp:cNvPr id="0" name=""/>
        <dsp:cNvSpPr/>
      </dsp:nvSpPr>
      <dsp:spPr>
        <a:xfrm>
          <a:off x="70191" y="4481222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7D3C-3E2F-4CC9-B5A6-0EC7E1CC4DB6}" type="datetimeFigureOut">
              <a:rPr lang="en-MY" smtClean="0"/>
              <a:t>02/10/2017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8EF26-2579-42B9-BC7C-8342B13E26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079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rmodynamics" TargetMode="External"/><Relationship Id="rId4" Type="http://schemas.openxmlformats.org/officeDocument/2006/relationships/hyperlink" Target="https://en.wikipedia.org/wiki/Conservation_of_energy" TargetMode="External"/><Relationship Id="rId5" Type="http://schemas.openxmlformats.org/officeDocument/2006/relationships/hyperlink" Target="https://en.wikipedia.org/wiki/Energy" TargetMode="External"/><Relationship Id="rId6" Type="http://schemas.openxmlformats.org/officeDocument/2006/relationships/hyperlink" Target="https://en.wikipedia.org/wiki/Isolated_system" TargetMode="External"/><Relationship Id="rId7" Type="http://schemas.openxmlformats.org/officeDocument/2006/relationships/hyperlink" Target="https://en.wikipedia.org/wiki/Internal_energy" TargetMode="External"/><Relationship Id="rId8" Type="http://schemas.openxmlformats.org/officeDocument/2006/relationships/hyperlink" Target="https://en.wikipedia.org/wiki/Thermodynamic_system#Closed_system" TargetMode="External"/><Relationship Id="rId9" Type="http://schemas.openxmlformats.org/officeDocument/2006/relationships/hyperlink" Target="https://en.wikipedia.org/wiki/Heat" TargetMode="External"/><Relationship Id="rId10" Type="http://schemas.openxmlformats.org/officeDocument/2006/relationships/hyperlink" Target="https://en.wikipedia.org/wiki/Work_(thermodynamics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EF26-2579-42B9-BC7C-8342B13E266F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594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Ratios of how much of a reactant has reacted (</a:t>
            </a:r>
            <a:r>
              <a:rPr lang="en-US" i="1" dirty="0" smtClean="0"/>
              <a:t>X</a:t>
            </a:r>
            <a:r>
              <a:rPr lang="en-US" dirty="0" smtClean="0"/>
              <a:t> — conversion, normally between zero and one), how much of a desired product was formed (</a:t>
            </a:r>
            <a:r>
              <a:rPr lang="en-US" i="1" dirty="0" smtClean="0"/>
              <a:t>Y</a:t>
            </a:r>
            <a:r>
              <a:rPr lang="en-US" dirty="0" smtClean="0"/>
              <a:t> — yield, normally also between zero and one) and how much desired product was formed in ratio to the undesired product(s) (</a:t>
            </a:r>
            <a:r>
              <a:rPr lang="en-US" i="1" dirty="0" smtClean="0"/>
              <a:t>S</a:t>
            </a:r>
            <a:r>
              <a:rPr lang="en-US" dirty="0" smtClean="0"/>
              <a:t> — selectivity).</a:t>
            </a:r>
          </a:p>
          <a:p>
            <a:r>
              <a:rPr lang="en-US" dirty="0" smtClean="0"/>
              <a:t>Conversion can be defined for (semi-) batch and continuous reactors and as instantaneous and overall conversion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EF26-2579-42B9-BC7C-8342B13E266F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67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first law of </a:t>
            </a:r>
            <a:r>
              <a:rPr lang="en-US" b="1" dirty="0" smtClean="0">
                <a:hlinkClick r:id="rId3" tooltip="Thermodynamics"/>
              </a:rPr>
              <a:t>thermodynamics</a:t>
            </a:r>
            <a:r>
              <a:rPr lang="en-US" dirty="0" smtClean="0"/>
              <a:t> is </a:t>
            </a:r>
            <a:r>
              <a:rPr lang="en-US" dirty="0" smtClean="0">
                <a:hlinkClick r:id="rId4" tooltip="Conservation of energy"/>
              </a:rPr>
              <a:t>conservation of energy</a:t>
            </a:r>
            <a:r>
              <a:rPr lang="en-US" dirty="0" smtClean="0"/>
              <a:t>, The law of conservation of energy states that the total </a:t>
            </a:r>
            <a:r>
              <a:rPr lang="en-US" dirty="0" smtClean="0">
                <a:hlinkClick r:id="rId5" tooltip="Energy"/>
              </a:rPr>
              <a:t>energy</a:t>
            </a:r>
            <a:r>
              <a:rPr lang="en-US" dirty="0" smtClean="0"/>
              <a:t> of an </a:t>
            </a:r>
            <a:r>
              <a:rPr lang="en-US" dirty="0" smtClean="0">
                <a:hlinkClick r:id="rId6" tooltip="Isolated system"/>
              </a:rPr>
              <a:t>isolated system</a:t>
            </a:r>
            <a:r>
              <a:rPr lang="en-US" dirty="0" smtClean="0"/>
              <a:t> is constant; energy can be transformed from one form to another, but cannot be created or destroyed. The first law is often formulated by stating that the change in the </a:t>
            </a:r>
            <a:r>
              <a:rPr lang="en-US" dirty="0" smtClean="0">
                <a:hlinkClick r:id="rId7" tooltip="Internal energy"/>
              </a:rPr>
              <a:t>internal energy</a:t>
            </a:r>
            <a:r>
              <a:rPr lang="en-US" dirty="0" smtClean="0"/>
              <a:t> of a </a:t>
            </a:r>
            <a:r>
              <a:rPr lang="en-US" dirty="0" smtClean="0">
                <a:hlinkClick r:id="rId8" tooltip="Thermodynamic system"/>
              </a:rPr>
              <a:t>closed system</a:t>
            </a:r>
            <a:r>
              <a:rPr lang="en-US" dirty="0" smtClean="0"/>
              <a:t> is equal to the amount of </a:t>
            </a:r>
            <a:r>
              <a:rPr lang="en-US" dirty="0" smtClean="0">
                <a:hlinkClick r:id="rId9" tooltip="Heat"/>
              </a:rPr>
              <a:t>heat</a:t>
            </a:r>
            <a:r>
              <a:rPr lang="en-US" dirty="0" smtClean="0"/>
              <a:t> supplied to the system, minus the amount of </a:t>
            </a:r>
            <a:r>
              <a:rPr lang="en-US" dirty="0" smtClean="0">
                <a:hlinkClick r:id="rId10" tooltip="Work (thermodynamics)"/>
              </a:rPr>
              <a:t>work</a:t>
            </a:r>
            <a:r>
              <a:rPr lang="en-US" dirty="0" smtClean="0"/>
              <a:t> done by the system on its surroundings.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EF26-2579-42B9-BC7C-8342B13E266F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99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126FE644-101B-4DD8-B0F1-964CA95E1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7" y="5670938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1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7" y="5670938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7" y="5670938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7" y="5670938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7" y="5670938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BSB3503 - Biomanufacturing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Plant Design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Nurul Azyyati Sabri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Co-Author / Editor: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Yusvana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Industrial Sciences &amp; Technology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yusvana@ump.edu.my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3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7975"/>
            <a:ext cx="3962400" cy="6826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Maintenance strategies</a:t>
            </a:r>
            <a:endParaRPr lang="en-MY" dirty="0"/>
          </a:p>
        </p:txBody>
      </p:sp>
      <p:pic>
        <p:nvPicPr>
          <p:cNvPr id="3074" name="Picture 2" descr="C:\Users\Azie\Desktop\ScreenHunter_04 Nov. 14 15.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6629400" cy="439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533400" y="304800"/>
            <a:ext cx="8839200" cy="685800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PREVENTATIVE                   </a:t>
            </a:r>
            <a:r>
              <a:rPr lang="en-US" sz="2800" dirty="0" smtClean="0"/>
              <a:t>FAILURE APPROACH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9476" y="1219200"/>
            <a:ext cx="3922713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 (Asset Damage): Low</a:t>
            </a:r>
          </a:p>
          <a:p>
            <a:r>
              <a:rPr lang="en-US" dirty="0" smtClean="0"/>
              <a:t>Cost: Low maintenance</a:t>
            </a:r>
          </a:p>
          <a:p>
            <a:r>
              <a:rPr lang="en-US" dirty="0" smtClean="0"/>
              <a:t>Lifespan: Long</a:t>
            </a:r>
          </a:p>
          <a:p>
            <a:r>
              <a:rPr lang="en-US" dirty="0" smtClean="0"/>
              <a:t>Sustainability: High / Good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82188" y="1219200"/>
            <a:ext cx="4309412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 </a:t>
            </a:r>
            <a:r>
              <a:rPr lang="en-US" dirty="0"/>
              <a:t>(Asset Damage</a:t>
            </a:r>
            <a:r>
              <a:rPr lang="en-US" dirty="0" smtClean="0"/>
              <a:t>): N/A</a:t>
            </a:r>
            <a:endParaRPr lang="en-US" dirty="0"/>
          </a:p>
          <a:p>
            <a:r>
              <a:rPr lang="en-US" dirty="0"/>
              <a:t>Cost</a:t>
            </a:r>
            <a:r>
              <a:rPr lang="en-US" dirty="0" smtClean="0"/>
              <a:t>: Low (No monthly maintenance)</a:t>
            </a:r>
            <a:endParaRPr lang="en-US" dirty="0"/>
          </a:p>
          <a:p>
            <a:r>
              <a:rPr lang="en-US" dirty="0"/>
              <a:t>Lifespan</a:t>
            </a:r>
            <a:r>
              <a:rPr lang="en-US" dirty="0" smtClean="0"/>
              <a:t>: N/A</a:t>
            </a:r>
            <a:endParaRPr lang="en-US" dirty="0"/>
          </a:p>
          <a:p>
            <a:r>
              <a:rPr lang="en-US" dirty="0"/>
              <a:t>Sustainability</a:t>
            </a:r>
            <a:r>
              <a:rPr lang="en-US" dirty="0" smtClean="0"/>
              <a:t>: Medium / High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>
          <a:xfrm>
            <a:off x="750332" y="3776663"/>
            <a:ext cx="3770313" cy="26241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 (</a:t>
            </a:r>
            <a:r>
              <a:rPr lang="en-US" dirty="0"/>
              <a:t>Asset Damage)</a:t>
            </a:r>
            <a:r>
              <a:rPr lang="en-US" dirty="0" smtClean="0"/>
              <a:t>: High</a:t>
            </a:r>
            <a:endParaRPr lang="en-US" dirty="0"/>
          </a:p>
          <a:p>
            <a:r>
              <a:rPr lang="en-US" dirty="0"/>
              <a:t>Cost</a:t>
            </a:r>
            <a:r>
              <a:rPr lang="en-US" dirty="0" smtClean="0"/>
              <a:t>: Recurring cost (high annually)</a:t>
            </a:r>
            <a:endParaRPr lang="en-US" dirty="0"/>
          </a:p>
          <a:p>
            <a:r>
              <a:rPr lang="en-US" dirty="0"/>
              <a:t>Lifespan</a:t>
            </a:r>
            <a:r>
              <a:rPr lang="en-US" dirty="0" smtClean="0"/>
              <a:t>: Fixed (Follow Expiry date)</a:t>
            </a:r>
            <a:endParaRPr lang="en-US" dirty="0"/>
          </a:p>
          <a:p>
            <a:r>
              <a:rPr lang="en-US" dirty="0"/>
              <a:t>Sustainability</a:t>
            </a:r>
            <a:r>
              <a:rPr lang="en-US" dirty="0" smtClean="0"/>
              <a:t>: None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73045" y="3776663"/>
            <a:ext cx="4166154" cy="20145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Risk </a:t>
            </a:r>
            <a:r>
              <a:rPr lang="en-US" dirty="0"/>
              <a:t>(Asset Damage</a:t>
            </a:r>
            <a:r>
              <a:rPr lang="en-US" dirty="0" smtClean="0"/>
              <a:t>): High</a:t>
            </a:r>
            <a:endParaRPr lang="en-US" dirty="0"/>
          </a:p>
          <a:p>
            <a:r>
              <a:rPr lang="en-US" dirty="0"/>
              <a:t>Cost</a:t>
            </a:r>
            <a:r>
              <a:rPr lang="en-US" dirty="0" smtClean="0"/>
              <a:t>: High repair / replacement</a:t>
            </a:r>
            <a:endParaRPr lang="en-US" dirty="0"/>
          </a:p>
          <a:p>
            <a:r>
              <a:rPr lang="en-US" dirty="0"/>
              <a:t>Lifespan</a:t>
            </a:r>
            <a:r>
              <a:rPr lang="en-US" dirty="0" smtClean="0"/>
              <a:t>: short (failure occurs due to no maintenance)</a:t>
            </a:r>
            <a:endParaRPr lang="en-US" dirty="0"/>
          </a:p>
          <a:p>
            <a:r>
              <a:rPr lang="en-US" dirty="0"/>
              <a:t>Sustainability</a:t>
            </a:r>
            <a:r>
              <a:rPr lang="en-US" dirty="0" smtClean="0"/>
              <a:t>: at risk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00958" y="2025134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ADVANTAGES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56040" y="4494777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Maintenance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b="1" dirty="0" smtClean="0"/>
              <a:t>failure-oriented maintenance</a:t>
            </a:r>
            <a:r>
              <a:rPr lang="en-US" sz="2800" dirty="0" smtClean="0"/>
              <a:t>, no costs for upkeep and inspection</a:t>
            </a:r>
          </a:p>
          <a:p>
            <a:r>
              <a:rPr lang="en-US" sz="2800" dirty="0" smtClean="0"/>
              <a:t>Arise in case of failure</a:t>
            </a:r>
          </a:p>
          <a:p>
            <a:endParaRPr lang="en-US" sz="2800" dirty="0"/>
          </a:p>
          <a:p>
            <a:r>
              <a:rPr lang="en-US" sz="2800" b="1" dirty="0" smtClean="0"/>
              <a:t>Preventive maintenance</a:t>
            </a:r>
            <a:r>
              <a:rPr lang="en-US" sz="2800" dirty="0" smtClean="0"/>
              <a:t>, more reliable but higher inspection and maintenance costs. </a:t>
            </a:r>
          </a:p>
          <a:p>
            <a:endParaRPr lang="en-US" sz="2800" dirty="0" smtClean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6553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485900"/>
          </a:xfrm>
        </p:spPr>
        <p:txBody>
          <a:bodyPr/>
          <a:lstStyle/>
          <a:p>
            <a:r>
              <a:rPr lang="en-US" dirty="0" smtClean="0"/>
              <a:t>COST – Return On Investment (ROI)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38" y="1714500"/>
            <a:ext cx="8229600" cy="4419600"/>
          </a:xfrm>
        </p:spPr>
        <p:txBody>
          <a:bodyPr>
            <a:noAutofit/>
          </a:bodyPr>
          <a:lstStyle/>
          <a:p>
            <a:r>
              <a:rPr lang="en-MY" sz="2800" dirty="0"/>
              <a:t>T</a:t>
            </a:r>
            <a:r>
              <a:rPr lang="en-MY" sz="2800" dirty="0" smtClean="0"/>
              <a:t>o </a:t>
            </a:r>
            <a:r>
              <a:rPr lang="en-MY" sz="2800" dirty="0"/>
              <a:t>estimate the </a:t>
            </a:r>
            <a:r>
              <a:rPr lang="en-MY" sz="2800" dirty="0" smtClean="0"/>
              <a:t>profitability </a:t>
            </a:r>
            <a:r>
              <a:rPr lang="en-MY" sz="2800" dirty="0"/>
              <a:t>of the new </a:t>
            </a:r>
            <a:r>
              <a:rPr lang="en-MY" sz="2800" dirty="0" smtClean="0"/>
              <a:t>product</a:t>
            </a:r>
          </a:p>
          <a:p>
            <a:r>
              <a:rPr lang="en-MY" sz="2800" dirty="0"/>
              <a:t>A</a:t>
            </a:r>
            <a:r>
              <a:rPr lang="en-MY" sz="2800" dirty="0" smtClean="0"/>
              <a:t>im : </a:t>
            </a:r>
          </a:p>
          <a:p>
            <a:pPr marL="514350" indent="-514350">
              <a:buAutoNum type="arabicParenR"/>
            </a:pPr>
            <a:r>
              <a:rPr lang="en-MY" sz="2800" dirty="0" smtClean="0"/>
              <a:t>Estimate the time to reach the </a:t>
            </a:r>
            <a:r>
              <a:rPr lang="en-MY" sz="2800" i="1" dirty="0"/>
              <a:t>break </a:t>
            </a:r>
            <a:r>
              <a:rPr lang="en-MY" sz="2800" i="1" dirty="0" smtClean="0"/>
              <a:t>– even point </a:t>
            </a:r>
            <a:r>
              <a:rPr lang="en-MY" sz="2800" dirty="0"/>
              <a:t>, </a:t>
            </a:r>
          </a:p>
          <a:p>
            <a:pPr marL="514350" indent="-514350">
              <a:buAutoNum type="arabicParenR"/>
            </a:pPr>
            <a:r>
              <a:rPr lang="en-MY" sz="2800" dirty="0"/>
              <a:t>Maximize </a:t>
            </a:r>
            <a:r>
              <a:rPr lang="en-MY" sz="2800" dirty="0" smtClean="0"/>
              <a:t>profit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93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5638800"/>
            <a:ext cx="7467600" cy="68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Example Cash Flow of a project.</a:t>
            </a:r>
          </a:p>
        </p:txBody>
      </p:sp>
      <p:pic>
        <p:nvPicPr>
          <p:cNvPr id="1026" name="Picture 2" descr="C:\Users\Azie\Desktop\ScreenHunter_01 Nov. 18 15.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840936" cy="46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 / INVITATION TO TENDER (ITT)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</a:t>
            </a:r>
            <a:r>
              <a:rPr lang="en-US" sz="2400" dirty="0"/>
              <a:t>enerate competing offers from different bidders</a:t>
            </a:r>
            <a:endParaRPr lang="en-US" sz="2400" dirty="0" smtClean="0"/>
          </a:p>
          <a:p>
            <a:r>
              <a:rPr lang="en-US" sz="2400" dirty="0" smtClean="0"/>
              <a:t>Could be </a:t>
            </a:r>
            <a:r>
              <a:rPr lang="en-US" sz="2400" dirty="0"/>
              <a:t>preceded by a pre-qualification questionnaire (PQQ</a:t>
            </a:r>
            <a:r>
              <a:rPr lang="en-US" sz="2400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6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INQUIRY / INVITATION TO TENDER (ITT)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7696200" cy="4525963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Type of ITT: </a:t>
            </a:r>
          </a:p>
          <a:p>
            <a:pPr lvl="1"/>
            <a:r>
              <a:rPr lang="en-US" sz="2400" dirty="0"/>
              <a:t>Open Tenders, open calls for tenders, or advertised tenders are open to all vendors or contractors who can guarantee performance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Restricted tenders, restricted calls for tenders, or invited tenders are only open to selected prequalified vendors or </a:t>
            </a:r>
            <a:r>
              <a:rPr lang="en-US" sz="2400" dirty="0" smtClean="0"/>
              <a:t>contractors</a:t>
            </a:r>
          </a:p>
          <a:p>
            <a:r>
              <a:rPr lang="en-US" sz="2400" dirty="0" smtClean="0"/>
              <a:t>May be divided into </a:t>
            </a:r>
            <a:r>
              <a:rPr lang="en-US" sz="2400" dirty="0"/>
              <a:t>two-stage </a:t>
            </a:r>
            <a:r>
              <a:rPr lang="en-US" sz="2400" dirty="0" smtClean="0"/>
              <a:t>process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the first stage </a:t>
            </a:r>
            <a:r>
              <a:rPr lang="en-US" sz="2400" dirty="0" smtClean="0"/>
              <a:t>is the Expression-of-Interest </a:t>
            </a:r>
            <a:r>
              <a:rPr lang="en-US" sz="2400" dirty="0"/>
              <a:t>(EOI) tender </a:t>
            </a:r>
            <a:r>
              <a:rPr lang="en-US" sz="2400" dirty="0" smtClean="0"/>
              <a:t>call that produces </a:t>
            </a:r>
            <a:r>
              <a:rPr lang="en-US" sz="2400" dirty="0"/>
              <a:t>a </a:t>
            </a:r>
            <a:r>
              <a:rPr lang="en-US" sz="2400" dirty="0" smtClean="0"/>
              <a:t>shortlist of </a:t>
            </a:r>
            <a:r>
              <a:rPr lang="en-US" sz="2400" dirty="0"/>
              <a:t>suitable </a:t>
            </a:r>
            <a:r>
              <a:rPr lang="en-US" sz="2400" dirty="0" smtClean="0"/>
              <a:t>vendors / contractors.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8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27237"/>
            <a:ext cx="8001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reasons for </a:t>
            </a:r>
            <a:r>
              <a:rPr lang="en-US" sz="2400" dirty="0" smtClean="0"/>
              <a:t>initiating restricted </a:t>
            </a:r>
            <a:r>
              <a:rPr lang="en-US" sz="2400" dirty="0"/>
              <a:t>tenders </a:t>
            </a:r>
            <a:r>
              <a:rPr lang="en-US" sz="2400" dirty="0" smtClean="0"/>
              <a:t>is due to differences </a:t>
            </a:r>
            <a:r>
              <a:rPr lang="en-US" sz="2400" dirty="0"/>
              <a:t>in scope and purpose. </a:t>
            </a:r>
            <a:endParaRPr lang="en-US" sz="2400" dirty="0" smtClean="0"/>
          </a:p>
          <a:p>
            <a:r>
              <a:rPr lang="en-US" sz="2400" dirty="0" smtClean="0"/>
              <a:t>Restricted </a:t>
            </a:r>
            <a:r>
              <a:rPr lang="en-US" sz="2400" dirty="0"/>
              <a:t>tenders </a:t>
            </a:r>
            <a:r>
              <a:rPr lang="en-US" sz="2400" dirty="0" smtClean="0"/>
              <a:t>could be chosen because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essentially only one suitable supplier of the services or product exists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76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INQUIRY / INVITATION TO TENDER (ITT)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Request </a:t>
            </a:r>
            <a:r>
              <a:rPr lang="en-US" dirty="0"/>
              <a:t>F</a:t>
            </a:r>
            <a:r>
              <a:rPr lang="en-US" dirty="0" smtClean="0"/>
              <a:t>or Proposal (RFP)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200400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 smtClean="0"/>
              <a:t>Request For Proposal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RFP</a:t>
            </a:r>
            <a:r>
              <a:rPr lang="en-US" sz="2400" dirty="0"/>
              <a:t>) </a:t>
            </a:r>
            <a:r>
              <a:rPr lang="en-US" sz="2400" dirty="0" smtClean="0"/>
              <a:t>is different with Invitation to Tender (ITT) </a:t>
            </a:r>
          </a:p>
          <a:p>
            <a:r>
              <a:rPr lang="en-US" sz="2400" dirty="0" smtClean="0"/>
              <a:t>RFP is a solicitation or a request </a:t>
            </a:r>
            <a:r>
              <a:rPr lang="en-US" sz="2400" dirty="0"/>
              <a:t>to </a:t>
            </a:r>
            <a:r>
              <a:rPr lang="en-US" sz="2400" dirty="0" smtClean="0"/>
              <a:t>a potential </a:t>
            </a:r>
            <a:r>
              <a:rPr lang="en-US" sz="2400" dirty="0"/>
              <a:t>suppliers to submit </a:t>
            </a:r>
            <a:r>
              <a:rPr lang="en-US" sz="2400" dirty="0" smtClean="0"/>
              <a:t>a business proposal.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0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1447800"/>
            <a:ext cx="3886200" cy="411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85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6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cost comprise: </a:t>
            </a:r>
          </a:p>
          <a:p>
            <a:pPr lvl="1"/>
            <a:r>
              <a:rPr lang="en-US" sz="2800" dirty="0"/>
              <a:t>Investment costs</a:t>
            </a:r>
          </a:p>
          <a:p>
            <a:pPr lvl="1"/>
            <a:r>
              <a:rPr lang="en-US" sz="2800" dirty="0"/>
              <a:t>Operating </a:t>
            </a:r>
            <a:r>
              <a:rPr lang="en-US" sz="2800" dirty="0" smtClean="0"/>
              <a:t>costs</a:t>
            </a:r>
          </a:p>
          <a:p>
            <a:r>
              <a:rPr lang="en-US" sz="2800" dirty="0" smtClean="0"/>
              <a:t>Target is to minimize the costs as whole</a:t>
            </a:r>
          </a:p>
          <a:p>
            <a:r>
              <a:rPr lang="en-US" sz="2800" dirty="0" smtClean="0"/>
              <a:t>1) Investment costs</a:t>
            </a:r>
          </a:p>
          <a:p>
            <a:pPr lvl="1"/>
            <a:r>
              <a:rPr lang="en-US" sz="2800" dirty="0" smtClean="0"/>
              <a:t>Non-recurring procurement cost</a:t>
            </a:r>
          </a:p>
          <a:p>
            <a:pPr lvl="1"/>
            <a:r>
              <a:rPr lang="en-US" sz="2800" dirty="0" smtClean="0"/>
              <a:t>Could be obtained from banks or project investors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7667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715962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191000"/>
          </a:xfrm>
        </p:spPr>
        <p:txBody>
          <a:bodyPr>
            <a:noAutofit/>
          </a:bodyPr>
          <a:lstStyle/>
          <a:p>
            <a:r>
              <a:rPr lang="en-US" dirty="0" smtClean="0"/>
              <a:t>Six aspects of risk analysis should be considered:</a:t>
            </a:r>
          </a:p>
          <a:p>
            <a:pPr lvl="1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Customer </a:t>
            </a:r>
          </a:p>
          <a:p>
            <a:pPr lvl="2"/>
            <a:r>
              <a:rPr lang="en-US" sz="2400" dirty="0" smtClean="0"/>
              <a:t>Paying habit and solvency – debt-ridden customers represent higher risk than customer without debt</a:t>
            </a:r>
          </a:p>
          <a:p>
            <a:pPr lvl="2"/>
            <a:r>
              <a:rPr lang="en-US" sz="2400" dirty="0" smtClean="0"/>
              <a:t>Interfere in everything</a:t>
            </a:r>
          </a:p>
          <a:p>
            <a:pPr lvl="1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Customer specification</a:t>
            </a:r>
          </a:p>
          <a:p>
            <a:pPr lvl="2"/>
            <a:r>
              <a:rPr lang="en-US" sz="2400" dirty="0" smtClean="0"/>
              <a:t>Sometimes not very significant risk because customer specification comprise of details and plant operator / owners not knowing the details.   </a:t>
            </a:r>
          </a:p>
        </p:txBody>
      </p:sp>
    </p:spTree>
    <p:extLst>
      <p:ext uri="{BB962C8B-B14F-4D97-AF65-F5344CB8AC3E}">
        <p14:creationId xmlns:p14="http://schemas.microsoft.com/office/powerpoint/2010/main" val="15553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85344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Six aspects of risk analysis should be considered:</a:t>
            </a:r>
          </a:p>
          <a:p>
            <a:pPr lvl="1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Location</a:t>
            </a:r>
          </a:p>
          <a:p>
            <a:pPr lvl="2"/>
            <a:r>
              <a:rPr lang="en-US" sz="2400" dirty="0" smtClean="0"/>
              <a:t>Project in foreign countries will face higher risks than inland project. Reasons: legislation (</a:t>
            </a:r>
            <a:r>
              <a:rPr lang="en-US" sz="2400" dirty="0" err="1" smtClean="0"/>
              <a:t>eg</a:t>
            </a:r>
            <a:r>
              <a:rPr lang="en-US" sz="2400" dirty="0" smtClean="0"/>
              <a:t>: custom regulations), infrastructure (transport difficulties), working conditions (climate), language barriers, political issue (terrorism, war).  </a:t>
            </a:r>
            <a:endParaRPr lang="en-US" dirty="0"/>
          </a:p>
          <a:p>
            <a:pPr lvl="1"/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Commercial / business part</a:t>
            </a:r>
          </a:p>
          <a:p>
            <a:pPr lvl="2"/>
            <a:r>
              <a:rPr lang="en-US" sz="2600" dirty="0"/>
              <a:t>High contractual penalties, the claim for the liability for lost profit.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27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458200" cy="5562600"/>
          </a:xfrm>
        </p:spPr>
        <p:txBody>
          <a:bodyPr>
            <a:noAutofit/>
          </a:bodyPr>
          <a:lstStyle/>
          <a:p>
            <a:pPr lvl="1"/>
            <a:endParaRPr lang="en-US" sz="2600" dirty="0"/>
          </a:p>
          <a:p>
            <a:pPr lvl="1"/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Deadline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situation</a:t>
            </a:r>
          </a:p>
          <a:p>
            <a:pPr lvl="2"/>
            <a:r>
              <a:rPr lang="en-US" sz="2600" dirty="0" smtClean="0"/>
              <a:t>Usually, deadlines are short</a:t>
            </a:r>
          </a:p>
          <a:p>
            <a:pPr lvl="2"/>
            <a:r>
              <a:rPr lang="en-US" sz="2600" dirty="0" smtClean="0"/>
              <a:t>If a project already been realized several times under similar conditions, this risk can be assessed as low </a:t>
            </a:r>
            <a:endParaRPr lang="en-US" sz="2600" dirty="0"/>
          </a:p>
          <a:p>
            <a:pPr lvl="1"/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Process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engineering</a:t>
            </a:r>
          </a:p>
          <a:p>
            <a:pPr lvl="2"/>
            <a:r>
              <a:rPr lang="en-US" sz="2600" dirty="0" smtClean="0"/>
              <a:t>The risk is high if involves with a new technology</a:t>
            </a:r>
          </a:p>
          <a:p>
            <a:pPr lvl="2"/>
            <a:r>
              <a:rPr lang="en-US" sz="2600" dirty="0" smtClean="0"/>
              <a:t>Have to make sure the quantity and quality products</a:t>
            </a:r>
          </a:p>
          <a:p>
            <a:pPr lvl="2"/>
            <a:r>
              <a:rPr lang="en-US" sz="2600" dirty="0" smtClean="0"/>
              <a:t>If the technology is not possible, the plant might be closed down. 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2669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Basic engineering</a:t>
            </a:r>
            <a:endParaRPr lang="en-MY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7498036"/>
              </p:ext>
            </p:extLst>
          </p:nvPr>
        </p:nvGraphicFramePr>
        <p:xfrm>
          <a:off x="533400" y="1295400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7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Basic Flow Diagram</a:t>
            </a:r>
          </a:p>
          <a:p>
            <a:endParaRPr lang="en-US" dirty="0" smtClean="0"/>
          </a:p>
          <a:p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6163" r="2289" b="12413"/>
          <a:stretch/>
        </p:blipFill>
        <p:spPr bwMode="auto">
          <a:xfrm>
            <a:off x="1295400" y="2502918"/>
            <a:ext cx="5715000" cy="26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898" y="3525104"/>
            <a:ext cx="16002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Materials in stores before reach reactor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3005363" y="5273940"/>
            <a:ext cx="214267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Rector cannot achieve 100% selectivity 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5262337" y="5106260"/>
            <a:ext cx="1748064" cy="738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By product have to separated and led to reactor again</a:t>
            </a:r>
            <a:endParaRPr lang="en-MY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253614" y="3497139"/>
            <a:ext cx="1524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Product is stored before sales</a:t>
            </a:r>
            <a:endParaRPr lang="en-MY" dirty="0"/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6483886" y="3650374"/>
            <a:ext cx="738413" cy="3084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986192" y="4847287"/>
            <a:ext cx="1866900" cy="2103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5" idx="0"/>
          </p:cNvCxnSpPr>
          <p:nvPr/>
        </p:nvCxnSpPr>
        <p:spPr>
          <a:xfrm rot="16200000" flipV="1">
            <a:off x="3660293" y="4857533"/>
            <a:ext cx="832812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MY"/>
              <a:t>Process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Finding the ideal process for the manufacturing of a new product is difficult </a:t>
            </a:r>
          </a:p>
          <a:p>
            <a:r>
              <a:rPr lang="en-US" sz="2800" dirty="0" smtClean="0"/>
              <a:t>It can be determined with extensive R&amp;D activities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  Lab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pilot plant station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pilot plant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large scale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800" dirty="0" smtClean="0"/>
          </a:p>
          <a:p>
            <a:r>
              <a:rPr lang="en-US" sz="2800" dirty="0" smtClean="0"/>
              <a:t>Procurement cost increase with the growing size of pilot plant. </a:t>
            </a:r>
            <a:endParaRPr lang="en-MY" sz="2800" dirty="0"/>
          </a:p>
        </p:txBody>
      </p:sp>
      <p:sp>
        <p:nvSpPr>
          <p:cNvPr id="4" name="Right Arrow 3"/>
          <p:cNvSpPr/>
          <p:nvPr/>
        </p:nvSpPr>
        <p:spPr>
          <a:xfrm>
            <a:off x="1434178" y="3808476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4103318" y="375885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5932118" y="3758852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699045" y="4045427"/>
            <a:ext cx="1520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Smallest scale, reactor 1 </a:t>
            </a:r>
            <a:r>
              <a:rPr lang="en-US" dirty="0" err="1" smtClean="0"/>
              <a:t>litre</a:t>
            </a:r>
            <a:endParaRPr lang="en-US" dirty="0" smtClean="0"/>
          </a:p>
          <a:p>
            <a:endParaRPr lang="en-MY" dirty="0"/>
          </a:p>
          <a:p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2373506" y="4172634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Reactor 10-100 </a:t>
            </a:r>
            <a:r>
              <a:rPr lang="en-US" dirty="0" err="1" smtClean="0"/>
              <a:t>litres</a:t>
            </a:r>
            <a:r>
              <a:rPr lang="en-US" dirty="0" smtClean="0"/>
              <a:t>  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4484318" y="417429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Reactor 1000litres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6326812" y="41726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Reactor &gt; 1000litres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9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Define the mass and enthalpy balances for the individual process and whole plant.</a:t>
            </a:r>
          </a:p>
          <a:p>
            <a:r>
              <a:rPr lang="en-US" sz="2400" dirty="0" smtClean="0"/>
              <a:t>First </a:t>
            </a:r>
            <a:r>
              <a:rPr lang="en-US" sz="2400" dirty="0"/>
              <a:t>law of </a:t>
            </a:r>
            <a:r>
              <a:rPr lang="en-US" sz="2400" dirty="0" smtClean="0"/>
              <a:t>thermodynamics:</a:t>
            </a:r>
            <a:endParaRPr lang="en-MY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2400" b="1" dirty="0" smtClean="0"/>
              <a:t>Inlet </a:t>
            </a:r>
            <a:r>
              <a:rPr lang="en-US" sz="2400" b="1" dirty="0"/>
              <a:t>Energy + Heat - Outlet Energy – Work = Accumulation</a:t>
            </a:r>
            <a:endParaRPr lang="en-MY" sz="2400" b="1" dirty="0"/>
          </a:p>
          <a:p>
            <a:pPr marL="0" lvl="0" indent="0">
              <a:buNone/>
            </a:pPr>
            <a:endParaRPr lang="en-US" sz="800" dirty="0" smtClean="0"/>
          </a:p>
          <a:p>
            <a:r>
              <a:rPr lang="en-US" sz="2400" dirty="0" smtClean="0"/>
              <a:t>The results will be recorded in media data sheets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4145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6646"/>
            <a:ext cx="8610600" cy="59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200900" cy="1485900"/>
          </a:xfrm>
        </p:spPr>
        <p:txBody>
          <a:bodyPr/>
          <a:lstStyle/>
          <a:p>
            <a:r>
              <a:rPr lang="en-US"/>
              <a:t>Recycle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53400" cy="2209800"/>
          </a:xfrm>
        </p:spPr>
        <p:txBody>
          <a:bodyPr>
            <a:normAutofit/>
          </a:bodyPr>
          <a:lstStyle/>
          <a:p>
            <a:r>
              <a:rPr lang="en-US" dirty="0"/>
              <a:t>Recycling some of </a:t>
            </a:r>
            <a:r>
              <a:rPr lang="en-US" dirty="0">
                <a:solidFill>
                  <a:srgbClr val="FF0000"/>
                </a:solidFill>
              </a:rPr>
              <a:t>unreacted reactant </a:t>
            </a:r>
            <a:r>
              <a:rPr lang="en-US" dirty="0"/>
              <a:t>found in the product back to the reactor chamber</a:t>
            </a:r>
          </a:p>
        </p:txBody>
      </p:sp>
    </p:spTree>
    <p:extLst>
      <p:ext uri="{BB962C8B-B14F-4D97-AF65-F5344CB8AC3E}">
        <p14:creationId xmlns:p14="http://schemas.microsoft.com/office/powerpoint/2010/main" val="637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Recycle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3400" y="1600200"/>
            <a:ext cx="72009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tx1"/>
                </a:solidFill>
              </a:rPr>
              <a:t>Purpose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33400" y="2514600"/>
            <a:ext cx="8153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Recovery of catalyst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Dilution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Control of process variables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Circulation of working fluid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077200" cy="4525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Operator demands for low procurement costs.</a:t>
            </a:r>
          </a:p>
          <a:p>
            <a:pPr lvl="1"/>
            <a:r>
              <a:rPr lang="en-US" sz="2800" dirty="0" smtClean="0"/>
              <a:t>Achieve “break even point” fastest possible time. </a:t>
            </a:r>
          </a:p>
          <a:p>
            <a:pPr lvl="1"/>
            <a:r>
              <a:rPr lang="en-US" sz="2800" dirty="0" smtClean="0"/>
              <a:t>Without compromising quality of the plant. </a:t>
            </a:r>
          </a:p>
          <a:p>
            <a:pPr lvl="1"/>
            <a:r>
              <a:rPr lang="en-US" sz="2800" dirty="0" smtClean="0"/>
              <a:t>The low quality and lifespan of a finished product usually due to low procurement costs.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7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Fraction of the feed to a process unit is diverted around the unit and combined with the output stream from the </a:t>
            </a:r>
            <a:r>
              <a:rPr lang="en-US" dirty="0" smtClean="0"/>
              <a:t>unit</a:t>
            </a:r>
          </a:p>
          <a:p>
            <a:endParaRPr lang="en-US" dirty="0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914400" y="3246438"/>
            <a:ext cx="7316788" cy="2468563"/>
            <a:chOff x="384" y="2093"/>
            <a:chExt cx="4609" cy="1555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4293" y="2236"/>
              <a:ext cx="70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Product</a:t>
              </a: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2025" y="3303"/>
              <a:ext cx="1399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Bypass Stream</a:t>
              </a: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431" y="2093"/>
              <a:ext cx="601" cy="5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Fresh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Feed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1824" y="2112"/>
              <a:ext cx="1392" cy="75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Process Unit</a:t>
              </a:r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3216" y="2496"/>
              <a:ext cx="1584" cy="1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384" y="2496"/>
              <a:ext cx="142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4176" y="2496"/>
              <a:ext cx="3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H="1">
              <a:off x="1084" y="3633"/>
              <a:ext cx="31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V="1">
              <a:off x="1084" y="2508"/>
              <a:ext cx="0" cy="11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9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35"/>
          <a:stretch/>
        </p:blipFill>
        <p:spPr>
          <a:xfrm>
            <a:off x="609600" y="199936"/>
            <a:ext cx="8534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562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One use of bypass is to obtain precise control of the output stream, as when a small wet air stream bypasses a drier so that the output humidity can be regulated.</a:t>
            </a:r>
          </a:p>
        </p:txBody>
      </p:sp>
    </p:spTree>
    <p:extLst>
      <p:ext uri="{BB962C8B-B14F-4D97-AF65-F5344CB8AC3E}">
        <p14:creationId xmlns:p14="http://schemas.microsoft.com/office/powerpoint/2010/main" val="214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Process Classification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4648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Three type of process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b="1" dirty="0">
                <a:solidFill>
                  <a:srgbClr val="660066"/>
                </a:solidFill>
              </a:rPr>
              <a:t>Batch process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b="1" dirty="0">
                <a:solidFill>
                  <a:srgbClr val="660066"/>
                </a:solidFill>
              </a:rPr>
              <a:t>Continuous process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660066"/>
                </a:solidFill>
              </a:rPr>
              <a:t>Semi batch </a:t>
            </a:r>
            <a:r>
              <a:rPr lang="en-US" sz="2000" b="1" dirty="0">
                <a:solidFill>
                  <a:srgbClr val="660066"/>
                </a:solidFill>
              </a:rPr>
              <a:t>process</a:t>
            </a:r>
            <a:endParaRPr lang="en-US" sz="2000" dirty="0"/>
          </a:p>
          <a:p>
            <a:pPr marL="914400" lvl="1" indent="-457200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3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Operation of Continuous Process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b="1" dirty="0"/>
              <a:t>Steady state</a:t>
            </a:r>
          </a:p>
          <a:p>
            <a:pPr marL="914400" lvl="1" indent="-457200"/>
            <a:r>
              <a:rPr lang="en-US" dirty="0"/>
              <a:t>All the variables remain relatively constant</a:t>
            </a:r>
          </a:p>
          <a:p>
            <a:pPr marL="914400" lvl="1" indent="-457200"/>
            <a:r>
              <a:rPr lang="en-US" dirty="0"/>
              <a:t>Minor fluctuation can be acceptable</a:t>
            </a:r>
          </a:p>
          <a:p>
            <a:pPr marL="914400" lvl="1" indent="-457200"/>
            <a:endParaRPr lang="en-US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b="1" dirty="0"/>
              <a:t>Unsteady state or transient</a:t>
            </a:r>
          </a:p>
          <a:p>
            <a:pPr marL="914400" lvl="1" indent="-457200"/>
            <a:r>
              <a:rPr lang="en-US" dirty="0"/>
              <a:t>Process variable change with time, in particular mass flow rate.</a:t>
            </a:r>
          </a:p>
        </p:txBody>
      </p:sp>
    </p:spTree>
    <p:extLst>
      <p:ext uri="{BB962C8B-B14F-4D97-AF65-F5344CB8AC3E}">
        <p14:creationId xmlns:p14="http://schemas.microsoft.com/office/powerpoint/2010/main" val="5780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and process flow diagram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diagram is important in process plant.</a:t>
            </a:r>
          </a:p>
          <a:p>
            <a:r>
              <a:rPr lang="en-US" dirty="0" smtClean="0"/>
              <a:t>Drawn up in 3 stages:</a:t>
            </a:r>
          </a:p>
          <a:p>
            <a:pPr lvl="1"/>
            <a:r>
              <a:rPr lang="en-US" sz="3200" dirty="0" smtClean="0"/>
              <a:t>Basic or Block Flow Diagram (BFD)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rocess flow diagram (PFD)</a:t>
            </a:r>
          </a:p>
          <a:p>
            <a:pPr lvl="1"/>
            <a:r>
              <a:rPr lang="en-US" sz="3200" dirty="0" smtClean="0"/>
              <a:t>Piping and instrumentation diagram (P&amp;ID)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0803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328270"/>
            <a:ext cx="8153400" cy="4419600"/>
            <a:chOff x="533400" y="1371600"/>
            <a:chExt cx="8001000" cy="38862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581400" y="1447800"/>
              <a:ext cx="1371600" cy="838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BFD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05200" y="2895600"/>
              <a:ext cx="1371600" cy="838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PFD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581400" y="4419600"/>
              <a:ext cx="1371600" cy="838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P&amp;ID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819400" y="2057400"/>
              <a:ext cx="457200" cy="3124200"/>
            </a:xfrm>
            <a:prstGeom prst="downArrow">
              <a:avLst>
                <a:gd name="adj1" fmla="val 50000"/>
                <a:gd name="adj2" fmla="val 1708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MY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105400" y="2057400"/>
              <a:ext cx="457200" cy="2971800"/>
            </a:xfrm>
            <a:prstGeom prst="upArrow">
              <a:avLst>
                <a:gd name="adj1" fmla="val 50000"/>
                <a:gd name="adj2" fmla="val 16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MY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33400" y="2057399"/>
              <a:ext cx="2286000" cy="1898432"/>
            </a:xfrm>
            <a:prstGeom prst="wedgeEllipseCallout">
              <a:avLst>
                <a:gd name="adj1" fmla="val 50833"/>
                <a:gd name="adj2" fmla="val 780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Level </a:t>
              </a:r>
              <a:r>
                <a:rPr lang="en-US" sz="2400" dirty="0" smtClean="0">
                  <a:latin typeface="Times New Roman" pitchFamily="18" charset="0"/>
                </a:rPr>
                <a:t>of Details / </a:t>
              </a:r>
              <a:r>
                <a:rPr lang="en-US" sz="2400" dirty="0">
                  <a:latin typeface="Times New Roman" pitchFamily="18" charset="0"/>
                </a:rPr>
                <a:t>Complexity</a:t>
              </a:r>
            </a:p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Increases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715000" y="1371600"/>
              <a:ext cx="2819400" cy="1981200"/>
            </a:xfrm>
            <a:prstGeom prst="wedgeEllipseCallout">
              <a:avLst>
                <a:gd name="adj1" fmla="val -57884"/>
                <a:gd name="adj2" fmla="val 8309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2400">
                  <a:latin typeface="Times New Roman" pitchFamily="18" charset="0"/>
                </a:rPr>
                <a:t>Level of Conceptual</a:t>
              </a:r>
            </a:p>
            <a:p>
              <a:pPr algn="ctr" eaLnBrk="1" hangingPunct="1"/>
              <a:r>
                <a:rPr lang="en-US" sz="2400">
                  <a:latin typeface="Times New Roman" pitchFamily="18" charset="0"/>
                </a:rPr>
                <a:t>Understanding</a:t>
              </a:r>
            </a:p>
            <a:p>
              <a:pPr algn="ctr" eaLnBrk="1" hangingPunct="1"/>
              <a:r>
                <a:rPr lang="en-US" sz="2400">
                  <a:latin typeface="Times New Roman" pitchFamily="18" charset="0"/>
                </a:rPr>
                <a:t>Increases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3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/ BLOCK FLOW </a:t>
            </a:r>
            <a:r>
              <a:rPr lang="en-US" dirty="0"/>
              <a:t>DIAGRAM (BFD)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BFD </a:t>
            </a:r>
            <a:r>
              <a:rPr lang="en-US" dirty="0"/>
              <a:t>shows </a:t>
            </a:r>
            <a:r>
              <a:rPr lang="en-US" b="1" dirty="0"/>
              <a:t>overall processing picture </a:t>
            </a:r>
            <a:r>
              <a:rPr lang="en-US" dirty="0"/>
              <a:t>of a chemical </a:t>
            </a:r>
            <a:r>
              <a:rPr lang="en-US" dirty="0" smtClean="0"/>
              <a:t> process and </a:t>
            </a:r>
            <a:r>
              <a:rPr lang="en-US" b="1" dirty="0" smtClean="0"/>
              <a:t>overall material balances </a:t>
            </a:r>
            <a:r>
              <a:rPr lang="en-US" dirty="0" smtClean="0"/>
              <a:t>and </a:t>
            </a:r>
            <a:r>
              <a:rPr lang="en-US" b="1" dirty="0" smtClean="0"/>
              <a:t>conditions</a:t>
            </a:r>
            <a:r>
              <a:rPr lang="en-US" dirty="0" smtClean="0"/>
              <a:t> at each stage, where appropriate. </a:t>
            </a:r>
          </a:p>
          <a:p>
            <a:endParaRPr lang="en-US" dirty="0" smtClean="0"/>
          </a:p>
          <a:p>
            <a:r>
              <a:rPr lang="en-US" dirty="0" smtClean="0"/>
              <a:t>Helpful in </a:t>
            </a:r>
            <a:r>
              <a:rPr lang="en-US" b="1" dirty="0" smtClean="0"/>
              <a:t>summarizing processing sections </a:t>
            </a:r>
            <a:r>
              <a:rPr lang="en-US" dirty="0" smtClean="0"/>
              <a:t>and its appropriate in early design stages where alternative processes are under consideration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22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Basic flow diagram</a:t>
            </a:r>
            <a:endParaRPr lang="en-US"/>
          </a:p>
        </p:txBody>
      </p:sp>
      <p:pic>
        <p:nvPicPr>
          <p:cNvPr id="4" name="Picture 2" descr="C:\Users\Azie\Desktop\ScreenHunter_05 Nov. 14 15.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5152" r="3599" b="9085"/>
          <a:stretch/>
        </p:blipFill>
        <p:spPr bwMode="auto">
          <a:xfrm>
            <a:off x="1143000" y="2286001"/>
            <a:ext cx="6629400" cy="3351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zie\Desktop\ScreenHunter_05 Nov. 16 21.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7239000" cy="3912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36" y="990600"/>
            <a:ext cx="7626263" cy="503238"/>
          </a:xfrm>
        </p:spPr>
        <p:txBody>
          <a:bodyPr>
            <a:noAutofit/>
          </a:bodyPr>
          <a:lstStyle/>
          <a:p>
            <a:pPr algn="l"/>
            <a:r>
              <a:rPr lang="en-MY" sz="2800" dirty="0"/>
              <a:t>Block Flow Diagram for the Production of Benzene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58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763000" cy="4343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Usually, plant operator determines the quality level of the plants. </a:t>
            </a:r>
          </a:p>
          <a:p>
            <a:pPr lvl="1"/>
            <a:r>
              <a:rPr lang="en-US" sz="2800" dirty="0"/>
              <a:t>Extensive sets of specification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800" dirty="0"/>
              <a:t>Minimize investment costs that </a:t>
            </a:r>
            <a:r>
              <a:rPr lang="en-US" sz="2800" dirty="0" smtClean="0"/>
              <a:t>fulfills </a:t>
            </a:r>
            <a:r>
              <a:rPr lang="en-US" sz="2800" dirty="0"/>
              <a:t>all requirements.   </a:t>
            </a:r>
          </a:p>
          <a:p>
            <a:endParaRPr lang="en-MY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077200" cy="5334000"/>
          </a:xfrm>
        </p:spPr>
        <p:txBody>
          <a:bodyPr>
            <a:noAutofit/>
          </a:bodyPr>
          <a:lstStyle/>
          <a:p>
            <a:r>
              <a:rPr lang="en-US" sz="2800" dirty="0"/>
              <a:t>2) Operating costs</a:t>
            </a:r>
          </a:p>
          <a:p>
            <a:pPr lvl="1"/>
            <a:r>
              <a:rPr lang="en-US" sz="2800" dirty="0"/>
              <a:t>Continuously arising</a:t>
            </a:r>
          </a:p>
          <a:p>
            <a:pPr lvl="1"/>
            <a:r>
              <a:rPr lang="en-US" sz="2800" dirty="0"/>
              <a:t>Costs for material, energy </a:t>
            </a:r>
            <a:r>
              <a:rPr lang="en-US" sz="2800" dirty="0" smtClean="0"/>
              <a:t>(utility), labor </a:t>
            </a:r>
            <a:r>
              <a:rPr lang="en-US" sz="2800" dirty="0"/>
              <a:t>costs and repair and maintenance. </a:t>
            </a:r>
            <a:endParaRPr lang="en-US" sz="28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n-US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800" dirty="0"/>
              <a:t>Utility </a:t>
            </a:r>
            <a:r>
              <a:rPr lang="en-US" sz="2800" dirty="0" smtClean="0"/>
              <a:t>costs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Based on quantity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Depending on types of material and energy</a:t>
            </a:r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34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MY"/>
              <a:t>Utility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Should be kept to a minimum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Depends on their quality and purity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Operator has no influence on price development.</a:t>
            </a:r>
          </a:p>
        </p:txBody>
      </p:sp>
    </p:spTree>
    <p:extLst>
      <p:ext uri="{BB962C8B-B14F-4D97-AF65-F5344CB8AC3E}">
        <p14:creationId xmlns:p14="http://schemas.microsoft.com/office/powerpoint/2010/main" val="6459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MY"/>
              <a:t>Utility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8640" lvl="2">
              <a:spcBef>
                <a:spcPts val="600"/>
              </a:spcBef>
              <a:buSzPct val="70000"/>
            </a:pPr>
            <a:r>
              <a:rPr lang="en-US" sz="2800" dirty="0" smtClean="0"/>
              <a:t>Energy </a:t>
            </a:r>
            <a:r>
              <a:rPr lang="en-US" sz="2800" dirty="0"/>
              <a:t>costs: 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US" sz="2800" dirty="0"/>
              <a:t>Electric power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US" sz="2800" dirty="0"/>
              <a:t>Others such as steam, natural gas, petroleum, coal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606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315200" cy="1143000"/>
          </a:xfrm>
        </p:spPr>
        <p:txBody>
          <a:bodyPr/>
          <a:lstStyle/>
          <a:p>
            <a:r>
              <a:rPr lang="en-MY"/>
              <a:t>b) Employment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915400" cy="5211762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Operator’s cost for operating, service and maintenance personnel.</a:t>
            </a:r>
          </a:p>
          <a:p>
            <a:pPr lvl="1"/>
            <a:r>
              <a:rPr lang="en-US" sz="2800" dirty="0" smtClean="0"/>
              <a:t>Depending of plant size, operating personnel include the following: </a:t>
            </a:r>
          </a:p>
          <a:p>
            <a:pPr lvl="2"/>
            <a:r>
              <a:rPr lang="en-US" sz="2800" dirty="0" smtClean="0"/>
              <a:t>Plant manager</a:t>
            </a:r>
          </a:p>
          <a:p>
            <a:pPr lvl="2"/>
            <a:r>
              <a:rPr lang="en-US" sz="2800" dirty="0" smtClean="0"/>
              <a:t>Crew/operators</a:t>
            </a:r>
          </a:p>
        </p:txBody>
      </p:sp>
    </p:spTree>
    <p:extLst>
      <p:ext uri="{BB962C8B-B14F-4D97-AF65-F5344CB8AC3E}">
        <p14:creationId xmlns:p14="http://schemas.microsoft.com/office/powerpoint/2010/main" val="653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550" y="685800"/>
            <a:ext cx="7810500" cy="1485900"/>
          </a:xfrm>
        </p:spPr>
        <p:txBody>
          <a:bodyPr/>
          <a:lstStyle/>
          <a:p>
            <a:r>
              <a:rPr lang="en-MY" dirty="0"/>
              <a:t>c) Service &amp; Maintenance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62200"/>
            <a:ext cx="8229600" cy="3763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Especially in the case of plants with long service life </a:t>
            </a:r>
          </a:p>
          <a:p>
            <a:pPr lvl="1"/>
            <a:r>
              <a:rPr lang="en-US" sz="2800" dirty="0" smtClean="0"/>
              <a:t>Types of costs: upkeep, repairs, etc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545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P OC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P OCW Theme" id="{C93204C6-4DE5-0C4F-9656-23EDA5E2CC0E}" vid="{513574BA-12E6-2A4A-824C-B34599409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UMP OCW Theme</Template>
  <TotalTime>33244</TotalTime>
  <Words>1363</Words>
  <Application>Microsoft Macintosh PowerPoint</Application>
  <PresentationFormat>On-screen Show (4:3)</PresentationFormat>
  <Paragraphs>215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Helvetica</vt:lpstr>
      <vt:lpstr>Times New Roman</vt:lpstr>
      <vt:lpstr>Wingdings</vt:lpstr>
      <vt:lpstr>Arial</vt:lpstr>
      <vt:lpstr>UMP OCW Theme</vt:lpstr>
      <vt:lpstr>BSB3503 - Biomanufacturing CHAPTER 2 Process Plant Design – Part II</vt:lpstr>
      <vt:lpstr>COST</vt:lpstr>
      <vt:lpstr>PowerPoint Presentation</vt:lpstr>
      <vt:lpstr>PowerPoint Presentation</vt:lpstr>
      <vt:lpstr>PowerPoint Presentation</vt:lpstr>
      <vt:lpstr>Utility cost</vt:lpstr>
      <vt:lpstr>Utility cost</vt:lpstr>
      <vt:lpstr>b) Employment cost</vt:lpstr>
      <vt:lpstr>c) Service &amp; Maintenance Cost</vt:lpstr>
      <vt:lpstr>PowerPoint Presentation</vt:lpstr>
      <vt:lpstr>PREVENTATIVE                   FAILURE APPROACH</vt:lpstr>
      <vt:lpstr>Maintenance Strategies</vt:lpstr>
      <vt:lpstr>COST – Return On Investment (ROI)</vt:lpstr>
      <vt:lpstr>PowerPoint Presentation</vt:lpstr>
      <vt:lpstr>INQUIRY / INVITATION TO TENDER (ITT)</vt:lpstr>
      <vt:lpstr>INQUIRY / INVITATION TO TENDER (ITT)</vt:lpstr>
      <vt:lpstr>PowerPoint Presentation</vt:lpstr>
      <vt:lpstr>Request For Proposal (RFP)</vt:lpstr>
      <vt:lpstr>Project planning</vt:lpstr>
      <vt:lpstr>Risk analysis</vt:lpstr>
      <vt:lpstr>Risk analysis</vt:lpstr>
      <vt:lpstr>Risk Analysis</vt:lpstr>
      <vt:lpstr>Basic engineering</vt:lpstr>
      <vt:lpstr>Process development</vt:lpstr>
      <vt:lpstr>Process development</vt:lpstr>
      <vt:lpstr>Balancing</vt:lpstr>
      <vt:lpstr>PowerPoint Presentation</vt:lpstr>
      <vt:lpstr>Recycle</vt:lpstr>
      <vt:lpstr>Recycle</vt:lpstr>
      <vt:lpstr>Bypass</vt:lpstr>
      <vt:lpstr>PowerPoint Presentation</vt:lpstr>
      <vt:lpstr>Process Classification</vt:lpstr>
      <vt:lpstr>Operation of Continuous Process</vt:lpstr>
      <vt:lpstr>Basic and process flow diagram</vt:lpstr>
      <vt:lpstr>PowerPoint Presentation</vt:lpstr>
      <vt:lpstr>Basic / BLOCK FLOW DIAGRAM (BFD)</vt:lpstr>
      <vt:lpstr>Basic flow diagram</vt:lpstr>
      <vt:lpstr>Block Flow Diagram for the Production of Benzene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Rama Yusvana</cp:lastModifiedBy>
  <cp:revision>303</cp:revision>
  <dcterms:created xsi:type="dcterms:W3CDTF">2011-11-08T06:04:06Z</dcterms:created>
  <dcterms:modified xsi:type="dcterms:W3CDTF">2017-10-02T07:30:30Z</dcterms:modified>
</cp:coreProperties>
</file>