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573" r:id="rId2"/>
    <p:sldId id="453" r:id="rId3"/>
    <p:sldId id="570" r:id="rId4"/>
    <p:sldId id="454" r:id="rId5"/>
    <p:sldId id="517" r:id="rId6"/>
    <p:sldId id="523" r:id="rId7"/>
    <p:sldId id="524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5" autoAdjust="0"/>
    <p:restoredTop sz="96271" autoAdjust="0"/>
  </p:normalViewPr>
  <p:slideViewPr>
    <p:cSldViewPr>
      <p:cViewPr varScale="1">
        <p:scale>
          <a:sx n="72" d="100"/>
          <a:sy n="72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8ABD0-25D1-4337-A22E-FD2024DA0E18}" type="datetimeFigureOut">
              <a:rPr kumimoji="1" lang="ja-JP" altLang="en-US" smtClean="0"/>
              <a:pPr/>
              <a:t>2017/8/27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2E5CA-B3E1-4DEB-ADFE-B0D90E8490A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Steam and Gas Cycle Power Plant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(Assignment 1)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0" y="457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 b="1">
                <a:ea typeface="ＭＳ Ｐゴシック" charset="-128"/>
              </a:rPr>
              <a:t>Example 1</a:t>
            </a:r>
            <a:endParaRPr lang="en-MY" sz="2400" b="1"/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304800" y="838200"/>
            <a:ext cx="8458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ja-JP" sz="2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Consider </a:t>
            </a: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an ideal </a:t>
            </a:r>
            <a:r>
              <a:rPr lang="en-US" altLang="ja-JP" sz="2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Rankine </a:t>
            </a: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cycle shown below. </a:t>
            </a:r>
            <a:r>
              <a:rPr lang="en-US" altLang="ja-JP" sz="2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The steam enters </a:t>
            </a: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turbine </a:t>
            </a:r>
            <a:r>
              <a:rPr lang="en-US" altLang="ja-JP" sz="2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at </a:t>
            </a: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350ºC and 3 MPa. Then, leaves the </a:t>
            </a:r>
            <a:r>
              <a:rPr lang="en-US" altLang="ja-JP" sz="2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condenser at </a:t>
            </a: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75 </a:t>
            </a:r>
            <a:r>
              <a:rPr lang="en-US" altLang="ja-JP" sz="20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kPa. Determine the </a:t>
            </a: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cycle thermal efficiency.</a:t>
            </a:r>
            <a:endParaRPr lang="en-MY" sz="2000" dirty="0"/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514600"/>
            <a:ext cx="3962400" cy="343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16500" y="2438400"/>
            <a:ext cx="3441700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0" y="457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 b="1" dirty="0">
                <a:ea typeface="ＭＳ Ｐゴシック" charset="-128"/>
              </a:rPr>
              <a:t>Example </a:t>
            </a:r>
            <a:r>
              <a:rPr lang="en-US" altLang="ja-JP" sz="2400" b="1" dirty="0" smtClean="0">
                <a:ea typeface="ＭＳ Ｐゴシック" charset="-128"/>
              </a:rPr>
              <a:t>2</a:t>
            </a:r>
            <a:endParaRPr lang="en-MY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143000"/>
            <a:ext cx="85344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/>
            <a:r>
              <a:rPr lang="en-US" altLang="ja-JP" sz="2000" dirty="0" smtClean="0">
                <a:ea typeface="ＭＳ Ｐゴシック" charset="-128"/>
              </a:rPr>
              <a:t>Consider a non-ideal Rankine cycle. Isentropic efficiency for turbine and pump is 87%. Steam enters the turbine at 500</a:t>
            </a:r>
            <a:r>
              <a:rPr lang="en-US" altLang="ja-JP" sz="2000" baseline="30000" dirty="0" smtClean="0">
                <a:ea typeface="ＭＳ Ｐゴシック" charset="-128"/>
              </a:rPr>
              <a:t>o</a:t>
            </a:r>
            <a:r>
              <a:rPr lang="en-US" altLang="ja-JP" sz="2000" dirty="0" smtClean="0">
                <a:ea typeface="ＭＳ Ｐゴシック" charset="-128"/>
              </a:rPr>
              <a:t>C and 7 MPa. Then, it enters the condenser and at pressure of 10kPa. The net output of the turbine is 45 MW.</a:t>
            </a:r>
          </a:p>
          <a:p>
            <a:pPr algn="just">
              <a:buFont typeface="Arial" pitchFamily="34" charset="0"/>
              <a:buChar char="•"/>
            </a:pPr>
            <a:r>
              <a:rPr lang="en-US" altLang="ja-JP" sz="2000" dirty="0" smtClean="0">
                <a:ea typeface="ＭＳ Ｐゴシック" charset="-128"/>
              </a:rPr>
              <a:t>Sketch </a:t>
            </a:r>
            <a:r>
              <a:rPr lang="en-US" altLang="ja-JP" sz="2000" i="1" dirty="0" smtClean="0">
                <a:ea typeface="ＭＳ Ｐゴシック" charset="-128"/>
              </a:rPr>
              <a:t>T-s</a:t>
            </a:r>
            <a:r>
              <a:rPr lang="en-US" altLang="ja-JP" sz="2000" dirty="0" smtClean="0">
                <a:ea typeface="ＭＳ Ｐゴシック" charset="-128"/>
              </a:rPr>
              <a:t> diagram considering saturation lines. </a:t>
            </a:r>
          </a:p>
          <a:p>
            <a:pPr algn="just">
              <a:buFont typeface="Arial" pitchFamily="34" charset="0"/>
              <a:buChar char="•"/>
            </a:pPr>
            <a:r>
              <a:rPr lang="en-US" altLang="ja-JP" sz="2000" dirty="0" smtClean="0">
                <a:ea typeface="ＭＳ Ｐゴシック" charset="-128"/>
              </a:rPr>
              <a:t>Then, mass flow rate of steam and</a:t>
            </a:r>
          </a:p>
          <a:p>
            <a:pPr algn="just">
              <a:buFont typeface="Arial" pitchFamily="34" charset="0"/>
              <a:buChar char="•"/>
            </a:pPr>
            <a:r>
              <a:rPr lang="en-US" altLang="ja-JP" sz="2000" dirty="0" smtClean="0">
                <a:ea typeface="ＭＳ Ｐゴシック" charset="-128"/>
              </a:rPr>
              <a:t> the thermal efficiency of the cycle.</a:t>
            </a:r>
          </a:p>
          <a:p>
            <a:pPr algn="just"/>
            <a:r>
              <a:rPr lang="en-US" altLang="ja-JP" sz="2000" dirty="0" smtClean="0">
                <a:ea typeface="ＭＳ Ｐゴシック" charset="-128"/>
              </a:rPr>
              <a:t>are to be determined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0" y="457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 b="1" dirty="0">
                <a:ea typeface="ＭＳ Ｐゴシック" charset="-128"/>
              </a:rPr>
              <a:t>Example </a:t>
            </a:r>
            <a:r>
              <a:rPr lang="en-US" altLang="ja-JP" sz="2400" b="1" dirty="0" smtClean="0">
                <a:ea typeface="ＭＳ Ｐゴシック" charset="-128"/>
              </a:rPr>
              <a:t>3</a:t>
            </a:r>
            <a:endParaRPr lang="en-MY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143000"/>
            <a:ext cx="85344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/>
            <a:r>
              <a:rPr lang="en-US" altLang="ja-JP" sz="2000" dirty="0">
                <a:ea typeface="ＭＳ Ｐゴシック" charset="-128"/>
              </a:rPr>
              <a:t>A steam power plant </a:t>
            </a:r>
            <a:r>
              <a:rPr lang="en-US" altLang="ja-JP" sz="2000" dirty="0" smtClean="0">
                <a:ea typeface="ＭＳ Ｐゴシック" charset="-128"/>
              </a:rPr>
              <a:t>shown </a:t>
            </a:r>
            <a:r>
              <a:rPr lang="en-US" altLang="ja-JP" sz="2000" dirty="0">
                <a:ea typeface="ＭＳ Ｐゴシック" charset="-128"/>
              </a:rPr>
              <a:t>in figure </a:t>
            </a:r>
            <a:r>
              <a:rPr lang="en-US" altLang="ja-JP" sz="2000" dirty="0" smtClean="0">
                <a:ea typeface="ＭＳ Ｐゴシック" charset="-128"/>
              </a:rPr>
              <a:t>below has a turbine that that has adiabatic </a:t>
            </a:r>
            <a:r>
              <a:rPr lang="en-US" altLang="ja-JP" sz="2000" dirty="0">
                <a:ea typeface="ＭＳ Ｐゴシック" charset="-128"/>
              </a:rPr>
              <a:t>efficiency of </a:t>
            </a:r>
            <a:r>
              <a:rPr lang="en-US" altLang="ja-JP" sz="2000" dirty="0" smtClean="0">
                <a:ea typeface="ＭＳ Ｐゴシック" charset="-128"/>
              </a:rPr>
              <a:t>87%. If adiabatic </a:t>
            </a:r>
            <a:r>
              <a:rPr lang="en-US" altLang="ja-JP" sz="2000" dirty="0">
                <a:ea typeface="ＭＳ Ｐゴシック" charset="-128"/>
              </a:rPr>
              <a:t>efficiency of the pump is </a:t>
            </a:r>
            <a:r>
              <a:rPr lang="en-US" altLang="ja-JP" sz="2000" dirty="0" smtClean="0">
                <a:ea typeface="ＭＳ Ｐゴシック" charset="-128"/>
              </a:rPr>
              <a:t>85%,</a:t>
            </a:r>
            <a:endParaRPr lang="en-US" altLang="ja-JP" sz="2000" dirty="0">
              <a:ea typeface="ＭＳ Ｐゴシック" charset="-128"/>
            </a:endParaRPr>
          </a:p>
          <a:p>
            <a:endParaRPr lang="en-US" altLang="ja-JP" sz="2000" dirty="0">
              <a:ea typeface="ＭＳ Ｐゴシック" charset="-128"/>
            </a:endParaRPr>
          </a:p>
          <a:p>
            <a:pPr>
              <a:buFontTx/>
              <a:buAutoNum type="alphaLcParenR"/>
            </a:pPr>
            <a:r>
              <a:rPr lang="en-US" altLang="ja-JP" sz="2000" dirty="0" smtClean="0">
                <a:ea typeface="ＭＳ Ｐゴシック" charset="-128"/>
              </a:rPr>
              <a:t>Thermal efficiency of the cycle, and  </a:t>
            </a:r>
            <a:endParaRPr lang="en-US" altLang="ja-JP" sz="2000" dirty="0">
              <a:ea typeface="ＭＳ Ｐゴシック" charset="-128"/>
            </a:endParaRPr>
          </a:p>
          <a:p>
            <a:pPr>
              <a:buFontTx/>
              <a:buAutoNum type="alphaLcParenR"/>
            </a:pPr>
            <a:r>
              <a:rPr lang="en-US" altLang="ja-JP" sz="2000" dirty="0" smtClean="0">
                <a:ea typeface="ＭＳ Ｐゴシック" charset="-128"/>
              </a:rPr>
              <a:t>Net </a:t>
            </a:r>
            <a:r>
              <a:rPr lang="en-US" altLang="ja-JP" sz="2000" dirty="0">
                <a:ea typeface="ＭＳ Ｐゴシック" charset="-128"/>
              </a:rPr>
              <a:t>power </a:t>
            </a:r>
            <a:r>
              <a:rPr lang="en-US" altLang="ja-JP" sz="2000" dirty="0" smtClean="0">
                <a:ea typeface="ＭＳ Ｐゴシック" charset="-128"/>
              </a:rPr>
              <a:t>output when </a:t>
            </a:r>
            <a:r>
              <a:rPr lang="en-US" altLang="ja-JP" sz="2000" dirty="0">
                <a:ea typeface="ＭＳ Ｐゴシック" charset="-128"/>
              </a:rPr>
              <a:t>mass flow rate </a:t>
            </a:r>
            <a:r>
              <a:rPr lang="en-US" altLang="ja-JP" sz="2000" dirty="0" smtClean="0">
                <a:ea typeface="ＭＳ Ｐゴシック" charset="-128"/>
              </a:rPr>
              <a:t>is </a:t>
            </a:r>
            <a:r>
              <a:rPr lang="en-US" altLang="ja-JP" sz="2000" dirty="0">
                <a:ea typeface="ＭＳ Ｐゴシック" charset="-128"/>
              </a:rPr>
              <a:t>15 kg/s</a:t>
            </a:r>
            <a:r>
              <a:rPr lang="en-US" altLang="ja-JP" sz="2000" dirty="0" smtClean="0">
                <a:ea typeface="ＭＳ Ｐゴシック" charset="-128"/>
              </a:rPr>
              <a:t>.</a:t>
            </a:r>
          </a:p>
          <a:p>
            <a:r>
              <a:rPr lang="en-US" sz="2000" dirty="0" smtClean="0">
                <a:ea typeface="ＭＳ Ｐゴシック" charset="-128"/>
              </a:rPr>
              <a:t>are to be determined</a:t>
            </a:r>
            <a:endParaRPr lang="en-MY" sz="2000" dirty="0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200400"/>
            <a:ext cx="8763000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579063"/>
            <a:ext cx="2971800" cy="227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TextBox 2"/>
          <p:cNvSpPr txBox="1">
            <a:spLocks noChangeArrowheads="1"/>
          </p:cNvSpPr>
          <p:nvPr/>
        </p:nvSpPr>
        <p:spPr bwMode="auto">
          <a:xfrm>
            <a:off x="0" y="457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 b="1" dirty="0" smtClean="0">
                <a:ea typeface="ＭＳ Ｐゴシック" charset="-128"/>
              </a:rPr>
              <a:t>CL 1A</a:t>
            </a:r>
            <a:endParaRPr lang="en-MY" sz="2400" b="1" dirty="0"/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0" y="914400"/>
            <a:ext cx="8610600" cy="4760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MY" altLang="ja-JP" sz="2400" dirty="0" smtClean="0"/>
              <a:t>Consider a steam power plant that operates on a reheat Rankine cycle that has a 140 MW power output. Turbine inlet pressure and temperature for high pressure turbine is 15 MPa and 600°C, respectively. Whereas turbine inlet pressure and temperature for low-pressure turbine is 1 MPa and 600°C, respectively. Condenser operates at a pressure of 10 kPa. The isentropic efficiency of the turbines and pump are 85% and 95%, respectively. Sketch the cycle on a </a:t>
            </a:r>
            <a:r>
              <a:rPr lang="en-MY" altLang="ja-JP" sz="2400" i="1" dirty="0" smtClean="0"/>
              <a:t>T-s</a:t>
            </a:r>
            <a:r>
              <a:rPr lang="en-MY" altLang="ja-JP" sz="2400" dirty="0" smtClean="0"/>
              <a:t> diagram with respect to saturation lines:</a:t>
            </a:r>
            <a:endParaRPr lang="ja-JP" altLang="ja-JP" sz="2400" dirty="0" smtClean="0"/>
          </a:p>
          <a:p>
            <a:pPr marL="342900" lvl="0" indent="-342900">
              <a:lnSpc>
                <a:spcPts val="2600"/>
              </a:lnSpc>
              <a:buFont typeface="+mj-lt"/>
              <a:buAutoNum type="arabicPeriod"/>
            </a:pPr>
            <a:r>
              <a:rPr lang="en-MY" altLang="ja-JP" sz="2400" dirty="0" smtClean="0"/>
              <a:t>If steam expanded isentropically in the LP-Turbine and leave the turbine as saturated liquid, determine the steam quality</a:t>
            </a:r>
          </a:p>
          <a:p>
            <a:pPr marL="342900" lvl="0" indent="-342900">
              <a:lnSpc>
                <a:spcPts val="2600"/>
              </a:lnSpc>
              <a:buFont typeface="+mj-lt"/>
              <a:buAutoNum type="arabicPeriod"/>
            </a:pPr>
            <a:r>
              <a:rPr lang="en-MY" altLang="ja-JP" sz="2400" dirty="0" smtClean="0"/>
              <a:t>If steam at LP-Turbine outlet is in superheated condition in actual process, determine temperature of the superheated steam.</a:t>
            </a:r>
            <a:endParaRPr lang="ja-JP" altLang="ja-JP" sz="2400" dirty="0" smtClean="0"/>
          </a:p>
          <a:p>
            <a:pPr marL="342900" lvl="0" indent="-342900">
              <a:lnSpc>
                <a:spcPts val="2600"/>
              </a:lnSpc>
              <a:buFont typeface="+mj-lt"/>
              <a:buAutoNum type="arabicPeriod"/>
            </a:pPr>
            <a:r>
              <a:rPr lang="en-MY" altLang="ja-JP" sz="2400" dirty="0" smtClean="0"/>
              <a:t>The thermal efficiency.</a:t>
            </a:r>
            <a:endParaRPr lang="ja-JP" altLang="ja-JP" sz="2400" dirty="0" smtClean="0"/>
          </a:p>
          <a:p>
            <a:pPr marL="342900" lvl="0" indent="-342900">
              <a:lnSpc>
                <a:spcPts val="2600"/>
              </a:lnSpc>
              <a:buFont typeface="+mj-lt"/>
              <a:buAutoNum type="arabicPeriod"/>
            </a:pPr>
            <a:r>
              <a:rPr lang="en-MY" altLang="ja-JP" sz="2400" dirty="0" smtClean="0"/>
              <a:t>The steam mass flow rate.</a:t>
            </a:r>
            <a:endParaRPr lang="ja-JP" altLang="ja-JP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4"/>
          <p:cNvSpPr txBox="1">
            <a:spLocks noChangeArrowheads="1"/>
          </p:cNvSpPr>
          <p:nvPr/>
        </p:nvSpPr>
        <p:spPr bwMode="auto">
          <a:xfrm>
            <a:off x="0" y="457200"/>
            <a:ext cx="9144000" cy="83099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dirty="0" smtClean="0">
                <a:ea typeface="ＭＳ Ｐゴシック" charset="-128"/>
              </a:rPr>
              <a:t>Example: Two OPEN Feedwater Heaters for Ideal Regenerative Rankine Cycle</a:t>
            </a:r>
            <a:endParaRPr lang="en-US" altLang="ja-JP" sz="2400" dirty="0">
              <a:ea typeface="ＭＳ Ｐゴシック" charset="-128"/>
            </a:endParaRPr>
          </a:p>
        </p:txBody>
      </p:sp>
      <p:pic>
        <p:nvPicPr>
          <p:cNvPr id="6" name="Picture 5" descr="fig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3600"/>
            <a:ext cx="4953000" cy="374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4343400" y="990600"/>
            <a:ext cx="4800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1: Superheated vapor </a:t>
            </a:r>
          </a:p>
          <a:p>
            <a:pPr marL="273050" indent="-273050" algn="just">
              <a:buSzPct val="50000"/>
            </a:pPr>
            <a:r>
              <a:rPr lang="en-US" altLang="ja-JP" sz="2000" dirty="0" smtClean="0">
                <a:ea typeface="ＭＳ Ｐゴシック" charset="-128"/>
              </a:rPr>
              <a:t>	(</a:t>
            </a:r>
            <a:r>
              <a:rPr lang="en-US" altLang="ja-JP" sz="2000" i="1" dirty="0" smtClean="0">
                <a:ea typeface="ＭＳ Ｐゴシック" charset="-128"/>
              </a:rPr>
              <a:t>P</a:t>
            </a:r>
            <a:r>
              <a:rPr lang="en-US" altLang="ja-JP" sz="2000" i="1" baseline="-25000" dirty="0" smtClean="0">
                <a:ea typeface="ＭＳ Ｐゴシック" charset="-128"/>
              </a:rPr>
              <a:t>1</a:t>
            </a:r>
            <a:r>
              <a:rPr lang="en-US" altLang="ja-JP" sz="2000" dirty="0" smtClean="0">
                <a:ea typeface="ＭＳ Ｐゴシック" charset="-128"/>
              </a:rPr>
              <a:t>=10MPa).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2: Saturated liquid-vapor mixture (</a:t>
            </a:r>
            <a:r>
              <a:rPr lang="en-US" altLang="ja-JP" sz="2000" i="1" dirty="0" smtClean="0">
                <a:ea typeface="ＭＳ Ｐゴシック" charset="-128"/>
              </a:rPr>
              <a:t>P</a:t>
            </a:r>
            <a:r>
              <a:rPr lang="en-US" altLang="ja-JP" sz="2000" i="1" baseline="-25000" dirty="0" smtClean="0">
                <a:ea typeface="ＭＳ Ｐゴシック" charset="-128"/>
              </a:rPr>
              <a:t>2</a:t>
            </a:r>
            <a:r>
              <a:rPr lang="en-US" altLang="ja-JP" sz="2000" dirty="0" smtClean="0">
                <a:ea typeface="ＭＳ Ｐゴシック" charset="-128"/>
              </a:rPr>
              <a:t>= 5MPa, </a:t>
            </a:r>
            <a:r>
              <a:rPr lang="en-US" altLang="ja-JP" sz="2000" i="1" dirty="0" smtClean="0">
                <a:ea typeface="ＭＳ Ｐゴシック" charset="-128"/>
              </a:rPr>
              <a:t>x</a:t>
            </a:r>
            <a:r>
              <a:rPr lang="en-US" altLang="ja-JP" sz="2000" i="1" baseline="-25000" dirty="0" smtClean="0">
                <a:ea typeface="ＭＳ Ｐゴシック" charset="-128"/>
              </a:rPr>
              <a:t>2</a:t>
            </a:r>
            <a:r>
              <a:rPr lang="en-US" altLang="ja-JP" sz="2000" dirty="0" smtClean="0">
                <a:ea typeface="ＭＳ Ｐゴシック" charset="-128"/>
              </a:rPr>
              <a:t>= 0.98).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3: Saturated liquid-vapor mixture (</a:t>
            </a:r>
            <a:r>
              <a:rPr lang="en-US" altLang="ja-JP" sz="2000" i="1" dirty="0" smtClean="0">
                <a:ea typeface="ＭＳ Ｐゴシック" charset="-128"/>
              </a:rPr>
              <a:t>P</a:t>
            </a:r>
            <a:r>
              <a:rPr lang="en-US" altLang="ja-JP" sz="2000" i="1" baseline="-25000" dirty="0" smtClean="0">
                <a:ea typeface="ＭＳ Ｐゴシック" charset="-128"/>
              </a:rPr>
              <a:t>3</a:t>
            </a:r>
            <a:r>
              <a:rPr lang="en-US" altLang="ja-JP" sz="2000" dirty="0" smtClean="0">
                <a:ea typeface="ＭＳ Ｐゴシック" charset="-128"/>
              </a:rPr>
              <a:t>= 1MPa, </a:t>
            </a:r>
            <a:r>
              <a:rPr lang="en-US" altLang="ja-JP" sz="2000" i="1" dirty="0" smtClean="0">
                <a:ea typeface="ＭＳ Ｐゴシック" charset="-128"/>
              </a:rPr>
              <a:t>x</a:t>
            </a:r>
            <a:r>
              <a:rPr lang="en-US" altLang="ja-JP" sz="2000" i="1" baseline="-25000" dirty="0" smtClean="0">
                <a:ea typeface="ＭＳ Ｐゴシック" charset="-128"/>
              </a:rPr>
              <a:t>3</a:t>
            </a:r>
            <a:r>
              <a:rPr lang="en-US" altLang="ja-JP" sz="2000" dirty="0" smtClean="0">
                <a:ea typeface="ＭＳ Ｐゴシック" charset="-128"/>
              </a:rPr>
              <a:t>= 0.80).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4: Saturated liquid-vapor mixture (</a:t>
            </a:r>
            <a:r>
              <a:rPr lang="en-US" altLang="ja-JP" sz="2000" i="1" dirty="0" smtClean="0">
                <a:ea typeface="ＭＳ Ｐゴシック" charset="-128"/>
              </a:rPr>
              <a:t>P</a:t>
            </a:r>
            <a:r>
              <a:rPr lang="en-US" altLang="ja-JP" sz="2000" i="1" baseline="-25000" dirty="0" smtClean="0">
                <a:ea typeface="ＭＳ Ｐゴシック" charset="-128"/>
              </a:rPr>
              <a:t>4</a:t>
            </a:r>
            <a:r>
              <a:rPr lang="en-US" altLang="ja-JP" sz="2000" dirty="0" smtClean="0">
                <a:ea typeface="ＭＳ Ｐゴシック" charset="-128"/>
              </a:rPr>
              <a:t>= 0.01MPa)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5: Saturated liquid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Condition of steam at outlet of FWHs and condenser is saturated liquid.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Since ideal, process at turbine and pump process are isentropic.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Sketch </a:t>
            </a:r>
            <a:r>
              <a:rPr lang="en-US" altLang="ja-JP" sz="2000" b="1" i="1" dirty="0" smtClean="0">
                <a:solidFill>
                  <a:srgbClr val="FF0000"/>
                </a:solidFill>
                <a:ea typeface="ＭＳ Ｐゴシック" charset="-128"/>
              </a:rPr>
              <a:t>T-s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 diagram.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Calculate mass fractions of </a:t>
            </a:r>
            <a:r>
              <a:rPr lang="en-US" altLang="ja-JP" sz="2000" b="1" i="1" dirty="0" smtClean="0">
                <a:solidFill>
                  <a:srgbClr val="FF0000"/>
                </a:solidFill>
                <a:ea typeface="ＭＳ Ｐゴシック" charset="-128"/>
              </a:rPr>
              <a:t>m</a:t>
            </a:r>
            <a:r>
              <a:rPr lang="en-US" altLang="ja-JP" sz="2000" b="1" i="1" baseline="-25000" dirty="0" smtClean="0">
                <a:solidFill>
                  <a:srgbClr val="FF0000"/>
                </a:solidFill>
                <a:ea typeface="ＭＳ Ｐゴシック" charset="-128"/>
              </a:rPr>
              <a:t>1</a:t>
            </a:r>
            <a:r>
              <a:rPr lang="en-US" altLang="ja-JP" sz="2000" b="1" i="1" dirty="0" smtClean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&amp; </a:t>
            </a:r>
            <a:r>
              <a:rPr lang="en-US" altLang="ja-JP" sz="2000" b="1" i="1" dirty="0" smtClean="0">
                <a:solidFill>
                  <a:srgbClr val="FF0000"/>
                </a:solidFill>
                <a:ea typeface="ＭＳ Ｐゴシック" charset="-128"/>
              </a:rPr>
              <a:t>m</a:t>
            </a:r>
            <a:r>
              <a:rPr lang="en-US" altLang="ja-JP" sz="2000" b="1" i="1" baseline="-25000" dirty="0" smtClean="0">
                <a:solidFill>
                  <a:srgbClr val="FF0000"/>
                </a:solidFill>
                <a:ea typeface="ＭＳ Ｐゴシック" charset="-128"/>
              </a:rPr>
              <a:t>2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ig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3600"/>
            <a:ext cx="4953000" cy="374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4343400" y="990600"/>
            <a:ext cx="48006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1: Superheated vapor </a:t>
            </a:r>
          </a:p>
          <a:p>
            <a:pPr marL="273050" indent="-273050" algn="just">
              <a:buSzPct val="50000"/>
            </a:pPr>
            <a:r>
              <a:rPr lang="en-US" altLang="ja-JP" sz="2000" dirty="0" smtClean="0">
                <a:ea typeface="ＭＳ Ｐゴシック" charset="-128"/>
              </a:rPr>
              <a:t>	(</a:t>
            </a:r>
            <a:r>
              <a:rPr lang="en-US" altLang="ja-JP" sz="2000" i="1" dirty="0" smtClean="0">
                <a:ea typeface="ＭＳ Ｐゴシック" charset="-128"/>
              </a:rPr>
              <a:t>P</a:t>
            </a:r>
            <a:r>
              <a:rPr lang="en-US" altLang="ja-JP" sz="2000" i="1" baseline="-25000" dirty="0" smtClean="0">
                <a:ea typeface="ＭＳ Ｐゴシック" charset="-128"/>
              </a:rPr>
              <a:t>1</a:t>
            </a:r>
            <a:r>
              <a:rPr lang="en-US" altLang="ja-JP" sz="2000" dirty="0" smtClean="0">
                <a:ea typeface="ＭＳ Ｐゴシック" charset="-128"/>
              </a:rPr>
              <a:t>=10MPa, </a:t>
            </a:r>
            <a:r>
              <a:rPr lang="en-US" altLang="ja-JP" sz="2000" i="1" dirty="0" smtClean="0">
                <a:ea typeface="ＭＳ Ｐゴシック" charset="-128"/>
              </a:rPr>
              <a:t>T</a:t>
            </a:r>
            <a:r>
              <a:rPr lang="en-US" altLang="ja-JP" sz="2000" i="1" baseline="-25000" dirty="0" smtClean="0">
                <a:ea typeface="ＭＳ Ｐゴシック" charset="-128"/>
              </a:rPr>
              <a:t>1</a:t>
            </a:r>
            <a:r>
              <a:rPr lang="en-US" altLang="ja-JP" sz="2000" dirty="0" smtClean="0">
                <a:ea typeface="ＭＳ Ｐゴシック" charset="-128"/>
              </a:rPr>
              <a:t>=350</a:t>
            </a:r>
            <a:r>
              <a:rPr lang="en-US" altLang="ja-JP" sz="2000" baseline="30000" dirty="0" smtClean="0">
                <a:ea typeface="ＭＳ Ｐゴシック" charset="-128"/>
              </a:rPr>
              <a:t>o</a:t>
            </a:r>
            <a:r>
              <a:rPr lang="en-US" altLang="ja-JP" sz="2000" dirty="0" smtClean="0">
                <a:ea typeface="ＭＳ Ｐゴシック" charset="-128"/>
              </a:rPr>
              <a:t>C).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2: Saturated liquid-vapor mixture (</a:t>
            </a:r>
            <a:r>
              <a:rPr lang="en-US" altLang="ja-JP" sz="2000" i="1" dirty="0" smtClean="0">
                <a:ea typeface="ＭＳ Ｐゴシック" charset="-128"/>
              </a:rPr>
              <a:t>P</a:t>
            </a:r>
            <a:r>
              <a:rPr lang="en-US" altLang="ja-JP" sz="2000" i="1" baseline="-25000" dirty="0" smtClean="0">
                <a:ea typeface="ＭＳ Ｐゴシック" charset="-128"/>
              </a:rPr>
              <a:t>2</a:t>
            </a:r>
            <a:r>
              <a:rPr lang="en-US" altLang="ja-JP" sz="2000" dirty="0" smtClean="0">
                <a:ea typeface="ＭＳ Ｐゴシック" charset="-128"/>
              </a:rPr>
              <a:t>= 5MPa).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3: Saturated liquid-vapor mixture (</a:t>
            </a:r>
            <a:r>
              <a:rPr lang="en-US" altLang="ja-JP" sz="2000" i="1" dirty="0" smtClean="0">
                <a:ea typeface="ＭＳ Ｐゴシック" charset="-128"/>
              </a:rPr>
              <a:t>P</a:t>
            </a:r>
            <a:r>
              <a:rPr lang="en-US" altLang="ja-JP" sz="2000" i="1" baseline="-25000" dirty="0" smtClean="0">
                <a:ea typeface="ＭＳ Ｐゴシック" charset="-128"/>
              </a:rPr>
              <a:t>3</a:t>
            </a:r>
            <a:r>
              <a:rPr lang="en-US" altLang="ja-JP" sz="2000" dirty="0" smtClean="0">
                <a:ea typeface="ＭＳ Ｐゴシック" charset="-128"/>
              </a:rPr>
              <a:t>= 1MPa).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4: Saturated liquid-vapor mixture (</a:t>
            </a:r>
            <a:r>
              <a:rPr lang="en-US" altLang="ja-JP" sz="2000" i="1" dirty="0" smtClean="0">
                <a:ea typeface="ＭＳ Ｐゴシック" charset="-128"/>
              </a:rPr>
              <a:t>P</a:t>
            </a:r>
            <a:r>
              <a:rPr lang="en-US" altLang="ja-JP" sz="2000" i="1" baseline="-25000" dirty="0" smtClean="0">
                <a:ea typeface="ＭＳ Ｐゴシック" charset="-128"/>
              </a:rPr>
              <a:t>4</a:t>
            </a:r>
            <a:r>
              <a:rPr lang="en-US" altLang="ja-JP" sz="2000" dirty="0" smtClean="0">
                <a:ea typeface="ＭＳ Ｐゴシック" charset="-128"/>
              </a:rPr>
              <a:t>= 0.01MPa)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Stage 5: Saturated liquid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Condition of steam at outlet of FWHs and condenser is saturated liquid.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dirty="0" smtClean="0">
                <a:ea typeface="ＭＳ Ｐゴシック" charset="-128"/>
              </a:rPr>
              <a:t>Since ideal, process at turbine and pump process are isentropic.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Sketch </a:t>
            </a:r>
            <a:r>
              <a:rPr lang="en-US" altLang="ja-JP" sz="2000" b="1" i="1" dirty="0" smtClean="0">
                <a:solidFill>
                  <a:srgbClr val="FF0000"/>
                </a:solidFill>
                <a:ea typeface="ＭＳ Ｐゴシック" charset="-128"/>
              </a:rPr>
              <a:t>T-s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 diagram.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Calculate mass fractions of </a:t>
            </a:r>
            <a:r>
              <a:rPr lang="en-US" altLang="ja-JP" sz="2000" b="1" i="1" dirty="0" smtClean="0">
                <a:solidFill>
                  <a:srgbClr val="FF0000"/>
                </a:solidFill>
                <a:ea typeface="ＭＳ Ｐゴシック" charset="-128"/>
              </a:rPr>
              <a:t>m</a:t>
            </a:r>
            <a:r>
              <a:rPr lang="en-US" altLang="ja-JP" sz="2000" b="1" i="1" baseline="-25000" dirty="0" smtClean="0">
                <a:solidFill>
                  <a:srgbClr val="FF0000"/>
                </a:solidFill>
                <a:ea typeface="ＭＳ Ｐゴシック" charset="-128"/>
              </a:rPr>
              <a:t>1</a:t>
            </a:r>
            <a:r>
              <a:rPr lang="en-US" altLang="ja-JP" sz="2000" b="1" i="1" dirty="0" smtClean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&amp; </a:t>
            </a:r>
            <a:r>
              <a:rPr lang="en-US" altLang="ja-JP" sz="2000" b="1" i="1" dirty="0" smtClean="0">
                <a:solidFill>
                  <a:srgbClr val="FF0000"/>
                </a:solidFill>
                <a:ea typeface="ＭＳ Ｐゴシック" charset="-128"/>
              </a:rPr>
              <a:t>m</a:t>
            </a:r>
            <a:r>
              <a:rPr lang="en-US" altLang="ja-JP" sz="2000" b="1" i="1" baseline="-25000" dirty="0" smtClean="0">
                <a:solidFill>
                  <a:srgbClr val="FF0000"/>
                </a:solidFill>
                <a:ea typeface="ＭＳ Ｐゴシック" charset="-128"/>
              </a:rPr>
              <a:t>2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If the power plant capacity 100 MW, calculate mass flow rate of the steam.</a:t>
            </a:r>
          </a:p>
          <a:p>
            <a:pPr marL="273050" indent="-273050" algn="just">
              <a:buSzPct val="50000"/>
              <a:buFont typeface="Wingdings" pitchFamily="2" charset="2"/>
              <a:buChar char="l"/>
            </a:pPr>
            <a:r>
              <a:rPr lang="en-US" altLang="ja-JP" sz="2000" b="1" dirty="0" smtClean="0">
                <a:solidFill>
                  <a:srgbClr val="FF0000"/>
                </a:solidFill>
                <a:ea typeface="ＭＳ Ｐゴシック" charset="-128"/>
              </a:rPr>
              <a:t>Finally, Calculate its efficiency.</a:t>
            </a: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0" y="457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 b="1" dirty="0" smtClean="0">
                <a:ea typeface="ＭＳ Ｐゴシック" charset="-128"/>
              </a:rPr>
              <a:t>CL 1B</a:t>
            </a:r>
            <a:endParaRPr lang="en-MY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54135</TotalTime>
  <Words>342</Words>
  <Application>Microsoft Office PowerPoint</Application>
  <PresentationFormat>画面に合わせる (4:3)</PresentationFormat>
  <Paragraphs>48</Paragraphs>
  <Slides>7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Power Plant Technology  Steam and Gas Cycle Power Plant (Assignment 1)</vt:lpstr>
      <vt:lpstr>スライド 2</vt:lpstr>
      <vt:lpstr>スライド 3</vt:lpstr>
      <vt:lpstr>スライド 4</vt:lpstr>
      <vt:lpstr>スライド 5</vt:lpstr>
      <vt:lpstr>スライド 6</vt:lpstr>
      <vt:lpstr>スライド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2110</cp:revision>
  <dcterms:created xsi:type="dcterms:W3CDTF">2010-07-05T07:50:24Z</dcterms:created>
  <dcterms:modified xsi:type="dcterms:W3CDTF">2017-08-27T02:43:33Z</dcterms:modified>
</cp:coreProperties>
</file>