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359" r:id="rId2"/>
    <p:sldId id="393" r:id="rId3"/>
    <p:sldId id="394" r:id="rId4"/>
    <p:sldId id="395" r:id="rId5"/>
    <p:sldId id="396" r:id="rId6"/>
    <p:sldId id="397" r:id="rId7"/>
    <p:sldId id="426" r:id="rId8"/>
    <p:sldId id="427" r:id="rId9"/>
    <p:sldId id="428" r:id="rId10"/>
    <p:sldId id="401" r:id="rId11"/>
    <p:sldId id="402" r:id="rId12"/>
    <p:sldId id="403" r:id="rId13"/>
    <p:sldId id="404" r:id="rId14"/>
    <p:sldId id="429" r:id="rId15"/>
    <p:sldId id="430" r:id="rId16"/>
    <p:sldId id="431" r:id="rId17"/>
    <p:sldId id="408" r:id="rId18"/>
    <p:sldId id="409" r:id="rId19"/>
    <p:sldId id="410" r:id="rId20"/>
    <p:sldId id="411" r:id="rId21"/>
    <p:sldId id="412" r:id="rId22"/>
    <p:sldId id="413" r:id="rId23"/>
    <p:sldId id="414" r:id="rId24"/>
    <p:sldId id="415" r:id="rId25"/>
    <p:sldId id="416" r:id="rId26"/>
    <p:sldId id="417" r:id="rId27"/>
    <p:sldId id="418" r:id="rId28"/>
    <p:sldId id="419" r:id="rId29"/>
    <p:sldId id="420" r:id="rId30"/>
    <p:sldId id="423" r:id="rId31"/>
    <p:sldId id="433" r:id="rId32"/>
    <p:sldId id="432" r:id="rId33"/>
    <p:sldId id="424" r:id="rId34"/>
    <p:sldId id="425" r:id="rId35"/>
  </p:sldIdLst>
  <p:sldSz cx="9144000" cy="6858000" type="screen4x3"/>
  <p:notesSz cx="6797675" cy="9926638"/>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61" autoAdjust="0"/>
    <p:restoredTop sz="97431"/>
  </p:normalViewPr>
  <p:slideViewPr>
    <p:cSldViewPr snapToObjects="1">
      <p:cViewPr varScale="1">
        <p:scale>
          <a:sx n="74" d="100"/>
          <a:sy n="74" d="100"/>
        </p:scale>
        <p:origin x="13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9/16/2017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9/16/2017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8ACF7DF-7A09-7947-B0B5-9B6AF4C2D397}" type="slidenum">
              <a:rPr lang="en-US" sz="1200"/>
              <a:pPr/>
              <a:t>2</a:t>
            </a:fld>
            <a:endParaRPr lang="en-US" sz="1200"/>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338229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61DE4FE1-F2EB-1C4A-9D3C-F7673349CB6A}" type="slidenum">
              <a:rPr lang="en-US" sz="1200"/>
              <a:pPr/>
              <a:t>11</a:t>
            </a:fld>
            <a:endParaRPr lang="en-US" sz="1200"/>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3608110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256E856-9446-DF46-AE82-E1BC9945380D}" type="slidenum">
              <a:rPr lang="en-US" sz="1200"/>
              <a:pPr/>
              <a:t>12</a:t>
            </a:fld>
            <a:endParaRPr lang="en-US" sz="120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99780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147600-8875-8D45-B130-08B1DDA44B58}" type="slidenum">
              <a:rPr lang="en-US" sz="1200"/>
              <a:pPr/>
              <a:t>13</a:t>
            </a:fld>
            <a:endParaRPr 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Analogue Vs digital</a:t>
            </a:r>
          </a:p>
          <a:p>
            <a:pPr eaLnBrk="1" hangingPunct="1">
              <a:buFontTx/>
              <a:buChar char="•"/>
            </a:pPr>
            <a:r>
              <a:rPr lang="en-IE">
                <a:latin typeface="Calibri" charset="0"/>
                <a:ea typeface="MS PGothic" charset="0"/>
              </a:rPr>
              <a:t>Think of the volume knob on your stereo</a:t>
            </a:r>
          </a:p>
          <a:p>
            <a:pPr eaLnBrk="1" hangingPunct="1">
              <a:buFontTx/>
              <a:buChar char="•"/>
            </a:pPr>
            <a:r>
              <a:rPr lang="en-IE">
                <a:latin typeface="Calibri" charset="0"/>
                <a:ea typeface="MS PGothic" charset="0"/>
              </a:rPr>
              <a:t>Records Vs CDs Vs Mp3s</a:t>
            </a:r>
          </a:p>
          <a:p>
            <a:pPr eaLnBrk="1" hangingPunct="1"/>
            <a:endParaRPr lang="en-IE">
              <a:latin typeface="Calibri" charset="0"/>
              <a:ea typeface="MS PGothic" charset="0"/>
            </a:endParaRPr>
          </a:p>
          <a:p>
            <a:pPr eaLnBrk="1" hangingPunct="1"/>
            <a:r>
              <a:rPr lang="en-IE">
                <a:latin typeface="Calibri" charset="0"/>
                <a:ea typeface="MS PGothic" charset="0"/>
              </a:rPr>
              <a:t>Nyquist theory etc talks about how much sampling we need to do</a:t>
            </a:r>
            <a:endParaRPr lang="en-US">
              <a:latin typeface="Calibri" charset="0"/>
              <a:ea typeface="MS PGothic" charset="0"/>
            </a:endParaRPr>
          </a:p>
        </p:txBody>
      </p:sp>
    </p:spTree>
    <p:extLst>
      <p:ext uri="{BB962C8B-B14F-4D97-AF65-F5344CB8AC3E}">
        <p14:creationId xmlns:p14="http://schemas.microsoft.com/office/powerpoint/2010/main" val="46155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147600-8875-8D45-B130-08B1DDA44B58}" type="slidenum">
              <a:rPr lang="en-US" sz="1200"/>
              <a:pPr/>
              <a:t>14</a:t>
            </a:fld>
            <a:endParaRPr 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Analogue Vs digital</a:t>
            </a:r>
          </a:p>
          <a:p>
            <a:pPr eaLnBrk="1" hangingPunct="1">
              <a:buFontTx/>
              <a:buChar char="•"/>
            </a:pPr>
            <a:r>
              <a:rPr lang="en-IE">
                <a:latin typeface="Calibri" charset="0"/>
                <a:ea typeface="MS PGothic" charset="0"/>
              </a:rPr>
              <a:t>Think of the volume knob on your stereo</a:t>
            </a:r>
          </a:p>
          <a:p>
            <a:pPr eaLnBrk="1" hangingPunct="1">
              <a:buFontTx/>
              <a:buChar char="•"/>
            </a:pPr>
            <a:r>
              <a:rPr lang="en-IE">
                <a:latin typeface="Calibri" charset="0"/>
                <a:ea typeface="MS PGothic" charset="0"/>
              </a:rPr>
              <a:t>Records Vs CDs Vs Mp3s</a:t>
            </a:r>
          </a:p>
          <a:p>
            <a:pPr eaLnBrk="1" hangingPunct="1"/>
            <a:endParaRPr lang="en-IE">
              <a:latin typeface="Calibri" charset="0"/>
              <a:ea typeface="MS PGothic" charset="0"/>
            </a:endParaRPr>
          </a:p>
          <a:p>
            <a:pPr eaLnBrk="1" hangingPunct="1"/>
            <a:r>
              <a:rPr lang="en-IE">
                <a:latin typeface="Calibri" charset="0"/>
                <a:ea typeface="MS PGothic" charset="0"/>
              </a:rPr>
              <a:t>Nyquist theory etc talks about how much sampling we need to do</a:t>
            </a:r>
            <a:endParaRPr lang="en-US">
              <a:latin typeface="Calibri" charset="0"/>
              <a:ea typeface="MS PGothic" charset="0"/>
            </a:endParaRPr>
          </a:p>
        </p:txBody>
      </p:sp>
    </p:spTree>
    <p:extLst>
      <p:ext uri="{BB962C8B-B14F-4D97-AF65-F5344CB8AC3E}">
        <p14:creationId xmlns:p14="http://schemas.microsoft.com/office/powerpoint/2010/main" val="1318626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147600-8875-8D45-B130-08B1DDA44B58}" type="slidenum">
              <a:rPr lang="en-US" sz="1200"/>
              <a:pPr/>
              <a:t>15</a:t>
            </a:fld>
            <a:endParaRPr 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Analogue Vs digital</a:t>
            </a:r>
          </a:p>
          <a:p>
            <a:pPr eaLnBrk="1" hangingPunct="1">
              <a:buFontTx/>
              <a:buChar char="•"/>
            </a:pPr>
            <a:r>
              <a:rPr lang="en-IE">
                <a:latin typeface="Calibri" charset="0"/>
                <a:ea typeface="MS PGothic" charset="0"/>
              </a:rPr>
              <a:t>Think of the volume knob on your stereo</a:t>
            </a:r>
          </a:p>
          <a:p>
            <a:pPr eaLnBrk="1" hangingPunct="1">
              <a:buFontTx/>
              <a:buChar char="•"/>
            </a:pPr>
            <a:r>
              <a:rPr lang="en-IE">
                <a:latin typeface="Calibri" charset="0"/>
                <a:ea typeface="MS PGothic" charset="0"/>
              </a:rPr>
              <a:t>Records Vs CDs Vs Mp3s</a:t>
            </a:r>
          </a:p>
          <a:p>
            <a:pPr eaLnBrk="1" hangingPunct="1"/>
            <a:endParaRPr lang="en-IE">
              <a:latin typeface="Calibri" charset="0"/>
              <a:ea typeface="MS PGothic" charset="0"/>
            </a:endParaRPr>
          </a:p>
          <a:p>
            <a:pPr eaLnBrk="1" hangingPunct="1"/>
            <a:r>
              <a:rPr lang="en-IE">
                <a:latin typeface="Calibri" charset="0"/>
                <a:ea typeface="MS PGothic" charset="0"/>
              </a:rPr>
              <a:t>Nyquist theory etc talks about how much sampling we need to do</a:t>
            </a:r>
            <a:endParaRPr lang="en-US">
              <a:latin typeface="Calibri" charset="0"/>
              <a:ea typeface="MS PGothic" charset="0"/>
            </a:endParaRPr>
          </a:p>
        </p:txBody>
      </p:sp>
    </p:spTree>
    <p:extLst>
      <p:ext uri="{BB962C8B-B14F-4D97-AF65-F5344CB8AC3E}">
        <p14:creationId xmlns:p14="http://schemas.microsoft.com/office/powerpoint/2010/main" val="1008482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F147600-8875-8D45-B130-08B1DDA44B58}" type="slidenum">
              <a:rPr lang="en-US" sz="1200"/>
              <a:pPr/>
              <a:t>16</a:t>
            </a:fld>
            <a:endParaRPr lang="en-US" sz="120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70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Analogue Vs digital</a:t>
            </a:r>
          </a:p>
          <a:p>
            <a:pPr eaLnBrk="1" hangingPunct="1">
              <a:buFontTx/>
              <a:buChar char="•"/>
            </a:pPr>
            <a:r>
              <a:rPr lang="en-IE">
                <a:latin typeface="Calibri" charset="0"/>
                <a:ea typeface="MS PGothic" charset="0"/>
              </a:rPr>
              <a:t>Think of the volume knob on your stereo</a:t>
            </a:r>
          </a:p>
          <a:p>
            <a:pPr eaLnBrk="1" hangingPunct="1">
              <a:buFontTx/>
              <a:buChar char="•"/>
            </a:pPr>
            <a:r>
              <a:rPr lang="en-IE">
                <a:latin typeface="Calibri" charset="0"/>
                <a:ea typeface="MS PGothic" charset="0"/>
              </a:rPr>
              <a:t>Records Vs CDs Vs Mp3s</a:t>
            </a:r>
          </a:p>
          <a:p>
            <a:pPr eaLnBrk="1" hangingPunct="1"/>
            <a:endParaRPr lang="en-IE">
              <a:latin typeface="Calibri" charset="0"/>
              <a:ea typeface="MS PGothic" charset="0"/>
            </a:endParaRPr>
          </a:p>
          <a:p>
            <a:pPr eaLnBrk="1" hangingPunct="1"/>
            <a:r>
              <a:rPr lang="en-IE">
                <a:latin typeface="Calibri" charset="0"/>
                <a:ea typeface="MS PGothic" charset="0"/>
              </a:rPr>
              <a:t>Nyquist theory etc talks about how much sampling we need to do</a:t>
            </a:r>
            <a:endParaRPr lang="en-US">
              <a:latin typeface="Calibri" charset="0"/>
              <a:ea typeface="MS PGothic" charset="0"/>
            </a:endParaRPr>
          </a:p>
        </p:txBody>
      </p:sp>
    </p:spTree>
    <p:extLst>
      <p:ext uri="{BB962C8B-B14F-4D97-AF65-F5344CB8AC3E}">
        <p14:creationId xmlns:p14="http://schemas.microsoft.com/office/powerpoint/2010/main" val="421694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27EDBEA-97A0-054E-AA05-C194C935B17B}" type="slidenum">
              <a:rPr lang="en-US" sz="1200"/>
              <a:pPr/>
              <a:t>17</a:t>
            </a:fld>
            <a:endParaRPr lang="en-US" sz="120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371148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453D1D3-8FB7-7C4F-B3AE-7459115C5711}" type="slidenum">
              <a:rPr lang="en-US" sz="1200"/>
              <a:pPr/>
              <a:t>18</a:t>
            </a:fld>
            <a:endParaRPr lang="en-US" sz="120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4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308559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0964D50-819E-624E-98D9-62AD09DD201D}" type="slidenum">
              <a:rPr lang="en-US" sz="1200"/>
              <a:pPr/>
              <a:t>19</a:t>
            </a:fld>
            <a:endParaRPr lang="en-US" sz="120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91399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512EAFB-83FC-AF48-814F-7FCEE6929274}" type="slidenum">
              <a:rPr lang="en-US" sz="1200"/>
              <a:pPr/>
              <a:t>20</a:t>
            </a:fld>
            <a:endParaRPr lang="en-US" sz="12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27727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5B8A6FBD-8CA0-E541-9472-7A9F44100E94}" type="slidenum">
              <a:rPr lang="en-US" sz="1200"/>
              <a:pPr/>
              <a:t>3</a:t>
            </a:fld>
            <a:endParaRPr lang="en-US" sz="1200"/>
          </a:p>
        </p:txBody>
      </p:sp>
      <p:sp>
        <p:nvSpPr>
          <p:cNvPr id="92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966329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C73B9B7-B981-564C-8101-468F56C31C3D}" type="slidenum">
              <a:rPr lang="en-US" sz="1200"/>
              <a:pPr/>
              <a:t>21</a:t>
            </a:fld>
            <a:endParaRPr lang="en-US" sz="120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2917832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D3F635BE-4C63-884B-B86D-6684D5C637EA}" type="slidenum">
              <a:rPr lang="en-US" sz="1200"/>
              <a:pPr/>
              <a:t>22</a:t>
            </a:fld>
            <a:endParaRPr lang="en-US" sz="120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3628549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2BAA987-21D6-F342-843A-DE31525A2361}" type="slidenum">
              <a:rPr lang="en-US" sz="1200"/>
              <a:pPr/>
              <a:t>23</a:t>
            </a:fld>
            <a:endParaRPr lang="en-US" sz="120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958305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FE233A9B-1B72-3A49-A366-CE7345A0652A}" type="slidenum">
              <a:rPr lang="en-US" sz="1200"/>
              <a:pPr/>
              <a:t>24</a:t>
            </a:fld>
            <a:endParaRPr lang="en-US" sz="120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23973476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D741B45-AF4B-3B4B-A0CB-0E122BE89411}" type="slidenum">
              <a:rPr lang="en-US" sz="1200"/>
              <a:pPr/>
              <a:t>25</a:t>
            </a:fld>
            <a:endParaRPr lang="en-US"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427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969771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Today we are going to talk about digital images…really we are going to explore the characteristics of digital images that you need to understand to create and edit them well.</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The topics then that we are going to cover are: </a:t>
            </a:r>
          </a:p>
          <a:p>
            <a:pPr eaLnBrk="1" hangingPunct="1">
              <a:spcBef>
                <a:spcPct val="0"/>
              </a:spcBef>
            </a:pPr>
            <a:r>
              <a:rPr lang="en-US">
                <a:latin typeface="Calibri" charset="0"/>
                <a:ea typeface="MS PGothic" charset="0"/>
              </a:rPr>
              <a:t>Pixels, the picture elements of digital images and two related characteristics:</a:t>
            </a:r>
          </a:p>
          <a:p>
            <a:pPr eaLnBrk="1" hangingPunct="1">
              <a:spcBef>
                <a:spcPct val="0"/>
              </a:spcBef>
            </a:pPr>
            <a:r>
              <a:rPr lang="en-US">
                <a:latin typeface="Calibri" charset="0"/>
                <a:ea typeface="MS PGothic" charset="0"/>
              </a:rPr>
              <a:t>Resolution and</a:t>
            </a:r>
          </a:p>
          <a:p>
            <a:pPr eaLnBrk="1" hangingPunct="1">
              <a:spcBef>
                <a:spcPct val="0"/>
              </a:spcBef>
            </a:pPr>
            <a:r>
              <a:rPr lang="en-US">
                <a:latin typeface="Calibri" charset="0"/>
                <a:ea typeface="MS PGothic" charset="0"/>
              </a:rPr>
              <a:t>Resizing</a:t>
            </a:r>
          </a:p>
          <a:p>
            <a:pPr eaLnBrk="1" hangingPunct="1">
              <a:spcBef>
                <a:spcPct val="0"/>
              </a:spcBef>
            </a:pPr>
            <a:r>
              <a:rPr lang="en-US">
                <a:latin typeface="Calibri" charset="0"/>
                <a:ea typeface="MS PGothic" charset="0"/>
              </a:rPr>
              <a:t>Next we’ll talk about Color and how the makeup of the pixel affects how color is expressed.</a:t>
            </a:r>
          </a:p>
          <a:p>
            <a:pPr eaLnBrk="1" hangingPunct="1">
              <a:spcBef>
                <a:spcPct val="0"/>
              </a:spcBef>
            </a:pPr>
            <a:r>
              <a:rPr lang="en-US">
                <a:latin typeface="Calibri" charset="0"/>
                <a:ea typeface="MS PGothic" charset="0"/>
              </a:rPr>
              <a:t>We’ll follow that with a brief discussion of File formats and talk about what is the appropriate format for different uses for images.</a:t>
            </a:r>
          </a:p>
          <a:p>
            <a:pPr eaLnBrk="1" hangingPunct="1">
              <a:spcBef>
                <a:spcPct val="0"/>
              </a:spcBef>
            </a:pPr>
            <a:r>
              <a:rPr lang="en-US">
                <a:latin typeface="Calibri" charset="0"/>
                <a:ea typeface="MS PGothic" charset="0"/>
              </a:rPr>
              <a:t>And finally we’ll go over some hardware and software</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If we have time, we’ll do a little demo with the scanner and photoshop</a:t>
            </a:r>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268CCAC7-8391-7A49-896B-BEF9BBE48624}" type="slidenum">
              <a:rPr lang="en-US" sz="1200"/>
              <a:pPr/>
              <a:t>26</a:t>
            </a:fld>
            <a:endParaRPr lang="en-US" sz="1200"/>
          </a:p>
        </p:txBody>
      </p:sp>
    </p:spTree>
    <p:extLst>
      <p:ext uri="{BB962C8B-B14F-4D97-AF65-F5344CB8AC3E}">
        <p14:creationId xmlns:p14="http://schemas.microsoft.com/office/powerpoint/2010/main" val="3768938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C2A3A68-9573-B14C-8979-35B77AB14122}" type="slidenum">
              <a:rPr lang="en-US" sz="1200"/>
              <a:pPr/>
              <a:t>27</a:t>
            </a:fld>
            <a:endParaRPr 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The most basic component of an image is the pixel. </a:t>
            </a:r>
          </a:p>
          <a:p>
            <a:pPr eaLnBrk="1" hangingPunct="1">
              <a:spcBef>
                <a:spcPct val="0"/>
              </a:spcBef>
            </a:pPr>
            <a:r>
              <a:rPr lang="en-US">
                <a:latin typeface="Calibri" charset="0"/>
                <a:ea typeface="MS PGothic" charset="0"/>
              </a:rPr>
              <a:t>Pixels are bundles of digital information about the color of a specific spot in the image…</a:t>
            </a:r>
          </a:p>
          <a:p>
            <a:pPr eaLnBrk="1" hangingPunct="1">
              <a:spcBef>
                <a:spcPct val="0"/>
              </a:spcBef>
            </a:pPr>
            <a:r>
              <a:rPr lang="en-US">
                <a:latin typeface="Calibri" charset="0"/>
                <a:ea typeface="MS PGothic" charset="0"/>
              </a:rPr>
              <a:t>We’ll talk later about pixels as part of a computer file, but for now, think of them as a dot of color in an image. They record information about its color and size. These pixels of color are  organized into a grid in meaningful ways to make images.</a:t>
            </a: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114928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A285A49-D8C6-154F-9CEB-C32605BEFB23}" type="slidenum">
              <a:rPr lang="en-US" sz="1200"/>
              <a:pPr/>
              <a:t>28</a:t>
            </a:fld>
            <a:endParaRPr lang="en-US" sz="120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This is a concept that is easy  to understand. In fact we are probably familiar with it in a number of other contexts. In this slide, each of these images is produced by the combination of dots of color. In these three examples in particular, different sizes of dots are used to different effect, but overall the dots combine to make a consistent color.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So: patterns of dots produce the effects of consistent color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However, the other basic component is the print size. When an image is printed, the pixel can be printed at different sizes. The information in the pixels will get either stretched or shrunk to fit into the print size, resulting in images that look better or worse, </a:t>
            </a:r>
          </a:p>
          <a:p>
            <a:pPr eaLnBrk="1" hangingPunct="1">
              <a:spcBef>
                <a:spcPct val="0"/>
              </a:spcBef>
            </a:pPr>
            <a:r>
              <a:rPr lang="en-US">
                <a:latin typeface="Calibri" charset="0"/>
                <a:ea typeface="MS PGothic" charset="0"/>
                <a:sym typeface="Wingdings" charset="0"/>
              </a:rPr>
              <a:t></a:t>
            </a:r>
            <a:endParaRPr lang="en-US">
              <a:latin typeface="Calibri" charset="0"/>
              <a:ea typeface="MS PGothic" charset="0"/>
            </a:endParaRPr>
          </a:p>
          <a:p>
            <a:pPr eaLnBrk="1" hangingPunct="1">
              <a:spcBef>
                <a:spcPct val="0"/>
              </a:spcBef>
            </a:pPr>
            <a:r>
              <a:rPr lang="en-US">
                <a:latin typeface="Calibri" charset="0"/>
                <a:ea typeface="MS PGothic" charset="0"/>
              </a:rPr>
              <a:t>as we can see in these closeups (which are essentially like increasing the print size). </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When I look at the smaller version of the images, the dots are smaller so more of them fit in an inch. Overall, the color is more consistent. When I make the print size bigger, I also make the dots bigger, that in turn makes the color less consistent.</a:t>
            </a:r>
          </a:p>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3452870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A411B25A-E5E4-AB43-A289-D7755A5A842F}" type="slidenum">
              <a:rPr lang="en-US" sz="1200"/>
              <a:pPr/>
              <a:t>29</a:t>
            </a:fld>
            <a:endParaRPr lang="en-US" sz="120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So in the end, the term “resolution” that we often hear about is just a ratio of the number of pixels to the print size. If you change either the print size or the number of pixels, you affect the resolution. </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Resolution is one of the basic indicators of quality in an image. It is most often measured in pixels (or dots) per inch or “ppi”.</a:t>
            </a:r>
          </a:p>
          <a:p>
            <a:pPr eaLnBrk="1" hangingPunct="1">
              <a:spcBef>
                <a:spcPct val="0"/>
              </a:spcBef>
            </a:pPr>
            <a:endParaRPr lang="en-US">
              <a:latin typeface="Calibri" charset="0"/>
              <a:ea typeface="MS PGothic" charset="0"/>
            </a:endParaRP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Let’s look at a more in-depth example. </a:t>
            </a:r>
          </a:p>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167293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We’ve been talking so far, really, about print quality. The only limitations to quality are: the number of pixels that can be printed within an inch and the limit to which the human eye can discern a difference.</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Most consumer printers (meaning the kind you buy at Office Depot) can print about 275 ppi. So, once the print is at the size you’d like it to be, there isn’t much reason to have the resolution higher than 275 (although, as a good archival practice you probably want to keep that high resolution version around in case you want to print it again in the future, but bigger!)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Commerical printers can print a higher quality even than that, but 300 dpi has become a kind of industry standard because of the limitations of equipment and budgets. It turns out though that the human really can’t appreciate more than 300 dpi when looking at an image 8 inches away (if you get it closer, to 6 inches, the number increases, but when you think about we often don’t read with text closer than 8 inches from our eyes anyway))</a:t>
            </a: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879FA18-0B42-B24D-B646-713A9A2D65C1}" type="slidenum">
              <a:rPr lang="en-US" sz="1200"/>
              <a:pPr/>
              <a:t>30</a:t>
            </a:fld>
            <a:endParaRPr lang="en-US" sz="1200"/>
          </a:p>
        </p:txBody>
      </p:sp>
    </p:spTree>
    <p:extLst>
      <p:ext uri="{BB962C8B-B14F-4D97-AF65-F5344CB8AC3E}">
        <p14:creationId xmlns:p14="http://schemas.microsoft.com/office/powerpoint/2010/main" val="119753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47477FCE-9D3B-0E4F-9080-4CA4198E7463}" type="slidenum">
              <a:rPr lang="en-US" sz="1200"/>
              <a:pPr/>
              <a:t>4</a:t>
            </a:fld>
            <a:endParaRPr lang="en-US" sz="120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Cornea and sclera keep everything in!</a:t>
            </a:r>
          </a:p>
          <a:p>
            <a:pPr eaLnBrk="1" hangingPunct="1"/>
            <a:r>
              <a:rPr lang="en-IE">
                <a:latin typeface="Calibri" charset="0"/>
                <a:ea typeface="MS PGothic" charset="0"/>
              </a:rPr>
              <a:t>The choroid contains all of the blood vessels that serve as nutrition to the eye</a:t>
            </a:r>
          </a:p>
          <a:p>
            <a:pPr eaLnBrk="1" hangingPunct="1"/>
            <a:r>
              <a:rPr lang="en-IE">
                <a:latin typeface="Calibri" charset="0"/>
                <a:ea typeface="MS PGothic" charset="0"/>
              </a:rPr>
              <a:t>The iris contains the pigment that gives our eyes their colour</a:t>
            </a:r>
          </a:p>
          <a:p>
            <a:pPr eaLnBrk="1" hangingPunct="1"/>
            <a:r>
              <a:rPr lang="en-IE">
                <a:latin typeface="Calibri" charset="0"/>
                <a:ea typeface="MS PGothic" charset="0"/>
              </a:rPr>
              <a:t>Rods for general vison cones for details</a:t>
            </a:r>
          </a:p>
          <a:p>
            <a:pPr eaLnBrk="1" hangingPunct="1"/>
            <a:r>
              <a:rPr lang="en-IE">
                <a:latin typeface="Calibri" charset="0"/>
                <a:ea typeface="MS PGothic" charset="0"/>
              </a:rPr>
              <a:t>Blind spot is where the optic nerve connects</a:t>
            </a:r>
          </a:p>
          <a:p>
            <a:pPr eaLnBrk="1" hangingPunct="1"/>
            <a:r>
              <a:rPr lang="en-IE">
                <a:latin typeface="Calibri" charset="0"/>
                <a:ea typeface="MS PGothic" charset="0"/>
              </a:rPr>
              <a:t>BLIND SPOT EXPERIMENT</a:t>
            </a:r>
          </a:p>
          <a:p>
            <a:pPr eaLnBrk="1" hangingPunct="1"/>
            <a:r>
              <a:rPr lang="en-IE">
                <a:latin typeface="Calibri" charset="0"/>
                <a:ea typeface="MS PGothic" charset="0"/>
              </a:rPr>
              <a:t>Women have extra cones which means they can see more colours</a:t>
            </a:r>
            <a:endParaRPr lang="en-US">
              <a:latin typeface="Calibri" charset="0"/>
              <a:ea typeface="MS PGothic" charset="0"/>
            </a:endParaRPr>
          </a:p>
        </p:txBody>
      </p:sp>
    </p:spTree>
    <p:extLst>
      <p:ext uri="{BB962C8B-B14F-4D97-AF65-F5344CB8AC3E}">
        <p14:creationId xmlns:p14="http://schemas.microsoft.com/office/powerpoint/2010/main" val="3274966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We’ve been talking so far, really, about print quality. The only limitations to quality are: the number of pixels that can be printed within an inch and the limit to which the human eye can discern a difference.</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Most consumer printers (meaning the kind you buy at Office Depot) can print about 275 ppi. So, once the print is at the size you’d like it to be, there isn’t much reason to have the resolution higher than 275 (although, as a good archival practice you probably want to keep that high resolution version around in case you want to print it again in the future, but bigger!)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Commerical printers can print a higher quality even than that, but 300 dpi has become a kind of industry standard because of the limitations of equipment and budgets. It turns out though that the human really can’t appreciate more than 300 dpi when looking at an image 8 inches away (if you get it closer, to 6 inches, the number increases, but when you think about we often don’t read with text closer than 8 inches from our eyes anyway))</a:t>
            </a: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879FA18-0B42-B24D-B646-713A9A2D65C1}" type="slidenum">
              <a:rPr lang="en-US" sz="1200"/>
              <a:pPr/>
              <a:t>31</a:t>
            </a:fld>
            <a:endParaRPr lang="en-US" sz="1200"/>
          </a:p>
        </p:txBody>
      </p:sp>
    </p:spTree>
    <p:extLst>
      <p:ext uri="{BB962C8B-B14F-4D97-AF65-F5344CB8AC3E}">
        <p14:creationId xmlns:p14="http://schemas.microsoft.com/office/powerpoint/2010/main" val="4118681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We’ve been talking so far, really, about print quality. The only limitations to quality are: the number of pixels that can be printed within an inch and the limit to which the human eye can discern a difference.</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Most consumer printers (meaning the kind you buy at Office Depot) can print about 275 ppi. So, once the print is at the size you’d like it to be, there isn’t much reason to have the resolution higher than 275 (although, as a good archival practice you probably want to keep that high resolution version around in case you want to print it again in the future, but bigger!)</a:t>
            </a:r>
          </a:p>
          <a:p>
            <a:pPr eaLnBrk="1" hangingPunct="1">
              <a:spcBef>
                <a:spcPct val="0"/>
              </a:spcBef>
            </a:pPr>
            <a:endParaRPr lang="en-US">
              <a:latin typeface="Calibri" charset="0"/>
              <a:ea typeface="MS PGothic" charset="0"/>
            </a:endParaRPr>
          </a:p>
          <a:p>
            <a:pPr eaLnBrk="1" hangingPunct="1">
              <a:spcBef>
                <a:spcPct val="0"/>
              </a:spcBef>
            </a:pPr>
            <a:r>
              <a:rPr lang="en-US">
                <a:latin typeface="Calibri" charset="0"/>
                <a:ea typeface="MS PGothic" charset="0"/>
              </a:rPr>
              <a:t>Commerical printers can print a higher quality even than that, but 300 dpi has become a kind of industry standard because of the limitations of equipment and budgets. It turns out though that the human really can’t appreciate more than 300 dpi when looking at an image 8 inches away (if you get it closer, to 6 inches, the number increases, but when you think about we often don’t read with text closer than 8 inches from our eyes anyway))</a:t>
            </a:r>
          </a:p>
        </p:txBody>
      </p:sp>
      <p:sp>
        <p:nvSpPr>
          <p:cNvPr id="686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0879FA18-0B42-B24D-B646-713A9A2D65C1}" type="slidenum">
              <a:rPr lang="en-US" sz="1200"/>
              <a:pPr/>
              <a:t>32</a:t>
            </a:fld>
            <a:endParaRPr lang="en-US" sz="1200"/>
          </a:p>
        </p:txBody>
      </p:sp>
    </p:spTree>
    <p:extLst>
      <p:ext uri="{BB962C8B-B14F-4D97-AF65-F5344CB8AC3E}">
        <p14:creationId xmlns:p14="http://schemas.microsoft.com/office/powerpoint/2010/main" val="1787677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100">
                <a:latin typeface="Calibri" charset="0"/>
                <a:ea typeface="MS PGothic" charset="0"/>
              </a:rPr>
              <a:t>Monitors, on the other hand, are kind of peculiar…When you look at an image on a monitor, basically the print size doesn</a:t>
            </a:r>
            <a:r>
              <a:rPr lang="ja-JP" altLang="en-US" sz="1100">
                <a:latin typeface="Calibri" charset="0"/>
                <a:ea typeface="MS PGothic" charset="0"/>
              </a:rPr>
              <a:t>’</a:t>
            </a:r>
            <a:r>
              <a:rPr lang="en-US" altLang="ja-JP" sz="1100">
                <a:latin typeface="Calibri" charset="0"/>
                <a:ea typeface="MS PGothic" charset="0"/>
              </a:rPr>
              <a:t>t matter. To a monitor a pixel is only one size: 1/72</a:t>
            </a:r>
            <a:r>
              <a:rPr lang="en-US" altLang="ja-JP" sz="1100" baseline="30000">
                <a:latin typeface="Calibri" charset="0"/>
                <a:ea typeface="MS PGothic" charset="0"/>
              </a:rPr>
              <a:t>nd</a:t>
            </a:r>
            <a:r>
              <a:rPr lang="en-US" altLang="ja-JP" sz="1100">
                <a:latin typeface="Calibri" charset="0"/>
                <a:ea typeface="MS PGothic" charset="0"/>
              </a:rPr>
              <a:t> of an inch. </a:t>
            </a:r>
          </a:p>
          <a:p>
            <a:pPr eaLnBrk="1" hangingPunct="1">
              <a:lnSpc>
                <a:spcPct val="90000"/>
              </a:lnSpc>
              <a:spcBef>
                <a:spcPct val="0"/>
              </a:spcBef>
            </a:pPr>
            <a:endParaRPr lang="en-US" sz="1100">
              <a:latin typeface="Calibri" charset="0"/>
              <a:ea typeface="MS PGothic" charset="0"/>
            </a:endParaRPr>
          </a:p>
          <a:p>
            <a:pPr eaLnBrk="1" hangingPunct="1">
              <a:lnSpc>
                <a:spcPct val="90000"/>
              </a:lnSpc>
              <a:spcBef>
                <a:spcPct val="0"/>
              </a:spcBef>
            </a:pPr>
            <a:r>
              <a:rPr lang="en-US" sz="1100">
                <a:latin typeface="Calibri" charset="0"/>
                <a:ea typeface="MS PGothic" charset="0"/>
              </a:rPr>
              <a:t>So let</a:t>
            </a:r>
            <a:r>
              <a:rPr lang="ja-JP" altLang="en-US" sz="1100">
                <a:latin typeface="Calibri" charset="0"/>
                <a:ea typeface="MS PGothic" charset="0"/>
              </a:rPr>
              <a:t>’</a:t>
            </a:r>
            <a:r>
              <a:rPr lang="en-US" altLang="ja-JP" sz="1100">
                <a:latin typeface="Calibri" charset="0"/>
                <a:ea typeface="MS PGothic" charset="0"/>
              </a:rPr>
              <a:t>s say you have an image that you scanned at 300 ppi that is 5 inches long. That means there are 1,500 pixels along the longest edge and each pixel at that print size is 1/300</a:t>
            </a:r>
            <a:r>
              <a:rPr lang="en-US" altLang="ja-JP" sz="1100" baseline="30000">
                <a:latin typeface="Calibri" charset="0"/>
                <a:ea typeface="MS PGothic" charset="0"/>
              </a:rPr>
              <a:t>th</a:t>
            </a:r>
            <a:r>
              <a:rPr lang="en-US" altLang="ja-JP" sz="1100">
                <a:latin typeface="Calibri" charset="0"/>
                <a:ea typeface="MS PGothic" charset="0"/>
              </a:rPr>
              <a:t> of an inch. </a:t>
            </a:r>
          </a:p>
          <a:p>
            <a:pPr eaLnBrk="1" hangingPunct="1">
              <a:lnSpc>
                <a:spcPct val="90000"/>
              </a:lnSpc>
              <a:spcBef>
                <a:spcPct val="0"/>
              </a:spcBef>
            </a:pPr>
            <a:endParaRPr lang="en-US" sz="1100">
              <a:latin typeface="Calibri" charset="0"/>
              <a:ea typeface="MS PGothic" charset="0"/>
            </a:endParaRPr>
          </a:p>
          <a:p>
            <a:pPr eaLnBrk="1" hangingPunct="1">
              <a:lnSpc>
                <a:spcPct val="90000"/>
              </a:lnSpc>
              <a:spcBef>
                <a:spcPct val="0"/>
              </a:spcBef>
            </a:pPr>
            <a:r>
              <a:rPr lang="en-US" sz="1100">
                <a:latin typeface="Calibri" charset="0"/>
                <a:ea typeface="MS PGothic" charset="0"/>
              </a:rPr>
              <a:t>When the monitor shows that image, it basically pays no attention to the print size and shows the image with each pixel 1/72</a:t>
            </a:r>
            <a:r>
              <a:rPr lang="en-US" sz="1100" baseline="30000">
                <a:latin typeface="Calibri" charset="0"/>
                <a:ea typeface="MS PGothic" charset="0"/>
              </a:rPr>
              <a:t>nd</a:t>
            </a:r>
            <a:r>
              <a:rPr lang="en-US" sz="1100">
                <a:latin typeface="Calibri" charset="0"/>
                <a:ea typeface="MS PGothic" charset="0"/>
              </a:rPr>
              <a:t> of an inch. The 5 inch photo is now 21 inches long (Have you ever clicked on an image on the web and when you hover over it, your mouse becomes a magnifying glass? That</a:t>
            </a:r>
            <a:r>
              <a:rPr lang="ja-JP" altLang="en-US" sz="1100">
                <a:latin typeface="Calibri" charset="0"/>
                <a:ea typeface="MS PGothic" charset="0"/>
              </a:rPr>
              <a:t>’</a:t>
            </a:r>
            <a:r>
              <a:rPr lang="en-US" altLang="ja-JP" sz="1100">
                <a:latin typeface="Calibri" charset="0"/>
                <a:ea typeface="MS PGothic" charset="0"/>
              </a:rPr>
              <a:t>s because the image is not 72 ppi)</a:t>
            </a:r>
          </a:p>
          <a:p>
            <a:pPr eaLnBrk="1" hangingPunct="1">
              <a:lnSpc>
                <a:spcPct val="90000"/>
              </a:lnSpc>
              <a:spcBef>
                <a:spcPct val="0"/>
              </a:spcBef>
            </a:pPr>
            <a:endParaRPr lang="en-US" sz="1100">
              <a:latin typeface="Calibri" charset="0"/>
              <a:ea typeface="MS PGothic" charset="0"/>
            </a:endParaRPr>
          </a:p>
          <a:p>
            <a:pPr eaLnBrk="1" hangingPunct="1">
              <a:lnSpc>
                <a:spcPct val="90000"/>
              </a:lnSpc>
              <a:spcBef>
                <a:spcPct val="0"/>
              </a:spcBef>
            </a:pPr>
            <a:r>
              <a:rPr lang="en-US" sz="1100">
                <a:latin typeface="Calibri" charset="0"/>
                <a:ea typeface="MS PGothic" charset="0"/>
              </a:rPr>
              <a:t>In the last 5 years browser programs have gotten really good at on-the-fly resampling. So if you write in your HTML that the image should be shown at 5 inches long, the browser program will resample down for you. But you would be essentially storing that bigger file for no reason. That</a:t>
            </a:r>
            <a:r>
              <a:rPr lang="ja-JP" altLang="en-US" sz="1100">
                <a:latin typeface="Calibri" charset="0"/>
                <a:ea typeface="MS PGothic" charset="0"/>
              </a:rPr>
              <a:t>’</a:t>
            </a:r>
            <a:r>
              <a:rPr lang="en-US" altLang="ja-JP" sz="1100">
                <a:latin typeface="Calibri" charset="0"/>
                <a:ea typeface="MS PGothic" charset="0"/>
              </a:rPr>
              <a:t>s why people resample images down to 72 ppi for web use. </a:t>
            </a:r>
          </a:p>
          <a:p>
            <a:pPr eaLnBrk="1" hangingPunct="1">
              <a:lnSpc>
                <a:spcPct val="90000"/>
              </a:lnSpc>
              <a:spcBef>
                <a:spcPct val="0"/>
              </a:spcBef>
            </a:pPr>
            <a:endParaRPr lang="en-US" sz="1100">
              <a:latin typeface="Calibri" charset="0"/>
              <a:ea typeface="MS PGothic" charset="0"/>
            </a:endParaRPr>
          </a:p>
          <a:p>
            <a:pPr eaLnBrk="1" hangingPunct="1">
              <a:lnSpc>
                <a:spcPct val="90000"/>
              </a:lnSpc>
              <a:spcBef>
                <a:spcPct val="0"/>
              </a:spcBef>
            </a:pPr>
            <a:r>
              <a:rPr lang="en-US" sz="1100">
                <a:latin typeface="Calibri" charset="0"/>
                <a:ea typeface="MS PGothic" charset="0"/>
              </a:rPr>
              <a:t>Another question we often get, which makes this whole situation kind of confusing, is: why does the 72 dpi image I see on my screen look so good, but when I print it, it looks so bad?</a:t>
            </a:r>
          </a:p>
          <a:p>
            <a:pPr eaLnBrk="1" hangingPunct="1">
              <a:lnSpc>
                <a:spcPct val="90000"/>
              </a:lnSpc>
              <a:spcBef>
                <a:spcPct val="0"/>
              </a:spcBef>
            </a:pPr>
            <a:endParaRPr lang="en-US" sz="1100">
              <a:latin typeface="Calibri" charset="0"/>
              <a:ea typeface="MS PGothic" charset="0"/>
            </a:endParaRPr>
          </a:p>
          <a:p>
            <a:pPr eaLnBrk="1" hangingPunct="1">
              <a:lnSpc>
                <a:spcPct val="90000"/>
              </a:lnSpc>
              <a:spcBef>
                <a:spcPct val="0"/>
              </a:spcBef>
            </a:pPr>
            <a:r>
              <a:rPr lang="en-US" sz="1100">
                <a:latin typeface="Calibri" charset="0"/>
                <a:ea typeface="MS PGothic" charset="0"/>
              </a:rPr>
              <a:t>compare a regular TV to a hi-def one…before you saw the hi-def one, did you realize you were missing anything? The reason it looks </a:t>
            </a:r>
            <a:r>
              <a:rPr lang="ja-JP" altLang="en-US" sz="1100">
                <a:latin typeface="Calibri" charset="0"/>
                <a:ea typeface="MS PGothic" charset="0"/>
              </a:rPr>
              <a:t>“</a:t>
            </a:r>
            <a:r>
              <a:rPr lang="en-US" altLang="ja-JP" sz="1100">
                <a:latin typeface="Calibri" charset="0"/>
                <a:ea typeface="MS PGothic" charset="0"/>
              </a:rPr>
              <a:t>good</a:t>
            </a:r>
            <a:r>
              <a:rPr lang="ja-JP" altLang="en-US" sz="1100">
                <a:latin typeface="Calibri" charset="0"/>
                <a:ea typeface="MS PGothic" charset="0"/>
              </a:rPr>
              <a:t>”</a:t>
            </a:r>
            <a:r>
              <a:rPr lang="en-US" altLang="ja-JP" sz="1100">
                <a:latin typeface="Calibri" charset="0"/>
                <a:ea typeface="MS PGothic" charset="0"/>
              </a:rPr>
              <a:t> is basically just your eye making the best of the picture that is in front of it...</a:t>
            </a:r>
          </a:p>
          <a:p>
            <a:pPr eaLnBrk="1" hangingPunct="1">
              <a:lnSpc>
                <a:spcPct val="90000"/>
              </a:lnSpc>
              <a:spcBef>
                <a:spcPct val="0"/>
              </a:spcBef>
            </a:pPr>
            <a:endParaRPr lang="en-US" sz="1100">
              <a:latin typeface="Calibri" charset="0"/>
              <a:ea typeface="MS PGothic" charset="0"/>
            </a:endParaRPr>
          </a:p>
        </p:txBody>
      </p:sp>
      <p:sp>
        <p:nvSpPr>
          <p:cNvPr id="706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3EFDA791-B099-2649-80B5-7F9F2B17E306}" type="slidenum">
              <a:rPr lang="en-US" sz="1200"/>
              <a:pPr/>
              <a:t>33</a:t>
            </a:fld>
            <a:endParaRPr lang="en-US" sz="1200"/>
          </a:p>
        </p:txBody>
      </p:sp>
    </p:spTree>
    <p:extLst>
      <p:ext uri="{BB962C8B-B14F-4D97-AF65-F5344CB8AC3E}">
        <p14:creationId xmlns:p14="http://schemas.microsoft.com/office/powerpoint/2010/main" val="1892744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BB6AC805-E297-D848-A462-D7D656F4EBBA}" type="slidenum">
              <a:rPr lang="en-US" sz="1200"/>
              <a:pPr/>
              <a:t>5</a:t>
            </a:fld>
            <a:endParaRPr lang="en-US" sz="1200"/>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IE">
                <a:latin typeface="Calibri" charset="0"/>
                <a:ea typeface="MS PGothic" charset="0"/>
              </a:rPr>
              <a:t>In 1666 Sir Isaac Newton discovered that light passed through a prism splits into a continuous spectrum of colours</a:t>
            </a:r>
          </a:p>
          <a:p>
            <a:pPr eaLnBrk="1" hangingPunct="1"/>
            <a:r>
              <a:rPr lang="en-IE">
                <a:latin typeface="Calibri" charset="0"/>
                <a:ea typeface="MS PGothic" charset="0"/>
              </a:rPr>
              <a:t>Many image applications use electromagnetic radiation that is far outside the visual spectrum – x-ray images, infra-red images – we genrate images of these images by mapping them to the visual spectrum</a:t>
            </a:r>
            <a:endParaRPr lang="en-US">
              <a:latin typeface="Calibri" charset="0"/>
              <a:ea typeface="MS PGothic" charset="0"/>
            </a:endParaRPr>
          </a:p>
        </p:txBody>
      </p:sp>
    </p:spTree>
    <p:extLst>
      <p:ext uri="{BB962C8B-B14F-4D97-AF65-F5344CB8AC3E}">
        <p14:creationId xmlns:p14="http://schemas.microsoft.com/office/powerpoint/2010/main" val="136286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2E3AF41-A6D5-B34B-BAE9-79B6D7920EA3}" type="slidenum">
              <a:rPr lang="en-US" sz="1200"/>
              <a:pPr/>
              <a:t>6</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412801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2E3AF41-A6D5-B34B-BAE9-79B6D7920EA3}" type="slidenum">
              <a:rPr lang="en-US" sz="1200"/>
              <a:pPr/>
              <a:t>7</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17977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2E3AF41-A6D5-B34B-BAE9-79B6D7920EA3}" type="slidenum">
              <a:rPr lang="en-US" sz="1200"/>
              <a:pPr/>
              <a:t>8</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410306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E2E3AF41-A6D5-B34B-BAE9-79B6D7920EA3}" type="slidenum">
              <a:rPr lang="en-US" sz="1200"/>
              <a:pPr/>
              <a:t>9</a:t>
            </a:fld>
            <a:endParaRPr lang="en-US" sz="1200"/>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00969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fld id="{920A3560-8521-AB42-9A5F-20E04112E30C}" type="slidenum">
              <a:rPr lang="en-US" sz="1200"/>
              <a:pPr/>
              <a:t>10</a:t>
            </a:fld>
            <a:endParaRPr lang="en-US" sz="120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355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GB">
              <a:latin typeface="Calibri" charset="0"/>
              <a:ea typeface="MS PGothic" charset="0"/>
            </a:endParaRPr>
          </a:p>
        </p:txBody>
      </p:sp>
    </p:spTree>
    <p:extLst>
      <p:ext uri="{BB962C8B-B14F-4D97-AF65-F5344CB8AC3E}">
        <p14:creationId xmlns:p14="http://schemas.microsoft.com/office/powerpoint/2010/main" val="1456418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61" y="5897676"/>
            <a:ext cx="1161678" cy="406587"/>
          </a:xfrm>
          <a:prstGeom prst="rect">
            <a:avLst/>
          </a:prstGeom>
        </p:spPr>
      </p:pic>
      <p:sp>
        <p:nvSpPr>
          <p:cNvPr id="6" name="TextBox 5"/>
          <p:cNvSpPr txBox="1"/>
          <p:nvPr userDrawn="1"/>
        </p:nvSpPr>
        <p:spPr>
          <a:xfrm>
            <a:off x="1239286" y="5897676"/>
            <a:ext cx="7797210" cy="461665"/>
          </a:xfrm>
          <a:prstGeom prst="rect">
            <a:avLst/>
          </a:prstGeom>
          <a:noFill/>
        </p:spPr>
        <p:txBody>
          <a:bodyPr wrap="square" rtlCol="0">
            <a:spAutoFit/>
          </a:bodyPr>
          <a:lstStyle/>
          <a:p>
            <a:r>
              <a:rPr lang="en-US" sz="1200" dirty="0" smtClean="0">
                <a:latin typeface="Times New Roman"/>
                <a:ea typeface="MS PGothic" charset="0"/>
                <a:cs typeface="Times New Roman"/>
              </a:rPr>
              <a:t>OER Digital </a:t>
            </a:r>
            <a:r>
              <a:rPr lang="en-US" sz="1200" dirty="0">
                <a:latin typeface="Times New Roman"/>
                <a:ea typeface="MS PGothic" charset="0"/>
                <a:cs typeface="Times New Roman"/>
              </a:rPr>
              <a:t>Image </a:t>
            </a:r>
            <a:r>
              <a:rPr lang="en-US" sz="1200" dirty="0" smtClean="0">
                <a:latin typeface="Times New Roman"/>
                <a:ea typeface="MS PGothic" charset="0"/>
                <a:cs typeface="Times New Roman"/>
              </a:rPr>
              <a:t>Processing by Ferda Ernawan (editor) work is under licensed Creative Commons Attribution-NonCommercial-NoDerivatives</a:t>
            </a:r>
            <a:r>
              <a:rPr lang="en-US" sz="1200" baseline="0" dirty="0" smtClean="0">
                <a:latin typeface="Times New Roman"/>
                <a:ea typeface="MS PGothic" charset="0"/>
                <a:cs typeface="Times New Roman"/>
              </a:rPr>
              <a:t> 4.0 International License</a:t>
            </a:r>
            <a:r>
              <a:rPr lang="en-US" sz="1200" dirty="0" smtClean="0">
                <a:latin typeface="Times New Roman"/>
                <a:ea typeface="MS PGothic" charset="0"/>
                <a:cs typeface="Times New Roman"/>
              </a:rPr>
              <a:t>.</a:t>
            </a:r>
            <a:endParaRPr lang="en-US" sz="1200"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961" y="5897676"/>
            <a:ext cx="1161678" cy="406587"/>
          </a:xfrm>
          <a:prstGeom prst="rect">
            <a:avLst/>
          </a:prstGeom>
        </p:spPr>
      </p:pic>
      <p:sp>
        <p:nvSpPr>
          <p:cNvPr id="9" name="TextBox 8"/>
          <p:cNvSpPr txBox="1"/>
          <p:nvPr userDrawn="1"/>
        </p:nvSpPr>
        <p:spPr>
          <a:xfrm>
            <a:off x="1239286" y="5897676"/>
            <a:ext cx="7797210" cy="461665"/>
          </a:xfrm>
          <a:prstGeom prst="rect">
            <a:avLst/>
          </a:prstGeom>
          <a:noFill/>
        </p:spPr>
        <p:txBody>
          <a:bodyPr wrap="square" rtlCol="0">
            <a:spAutoFit/>
          </a:bodyPr>
          <a:lstStyle/>
          <a:p>
            <a:r>
              <a:rPr lang="en-US" sz="1200" dirty="0" smtClean="0">
                <a:latin typeface="Times New Roman"/>
                <a:ea typeface="MS PGothic" charset="0"/>
                <a:cs typeface="Times New Roman"/>
              </a:rPr>
              <a:t>OER Digital </a:t>
            </a:r>
            <a:r>
              <a:rPr lang="en-US" sz="1200" dirty="0">
                <a:latin typeface="Times New Roman"/>
                <a:ea typeface="MS PGothic" charset="0"/>
                <a:cs typeface="Times New Roman"/>
              </a:rPr>
              <a:t>Image </a:t>
            </a:r>
            <a:r>
              <a:rPr lang="en-US" sz="1200" dirty="0" smtClean="0">
                <a:latin typeface="Times New Roman"/>
                <a:ea typeface="MS PGothic" charset="0"/>
                <a:cs typeface="Times New Roman"/>
              </a:rPr>
              <a:t>Processing by Ferda Ernawan (editor) work is under licensed Creative Commons Attribution-NonCommercial-NoDerivatives</a:t>
            </a:r>
            <a:r>
              <a:rPr lang="en-US" sz="1200" baseline="0" dirty="0" smtClean="0">
                <a:latin typeface="Times New Roman"/>
                <a:ea typeface="MS PGothic" charset="0"/>
                <a:cs typeface="Times New Roman"/>
              </a:rPr>
              <a:t> 4.0 International License</a:t>
            </a:r>
            <a:r>
              <a:rPr lang="en-US" sz="1200" dirty="0" smtClean="0">
                <a:latin typeface="Times New Roman"/>
                <a:ea typeface="MS PGothic" charset="0"/>
                <a:cs typeface="Times New Roman"/>
              </a:rPr>
              <a:t>.</a:t>
            </a:r>
            <a:endParaRPr lang="en-US" sz="1200" dirty="0"/>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9/16/2017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9/16/2017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9/16/2017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9/16/2017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9/16/2017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9/16/2017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8134672" cy="1470025"/>
          </a:xfrm>
        </p:spPr>
        <p:txBody>
          <a:bodyPr>
            <a:normAutofit fontScale="90000"/>
          </a:bodyPr>
          <a:lstStyle/>
          <a:p>
            <a:r>
              <a:rPr lang="en-GB" b="1" dirty="0" smtClean="0">
                <a:effectLst>
                  <a:outerShdw blurRad="38100" dist="38100" dir="2700000" algn="tl">
                    <a:srgbClr val="000000">
                      <a:alpha val="43137"/>
                    </a:srgbClr>
                  </a:outerShdw>
                </a:effectLst>
              </a:rPr>
              <a:t>IMAGE PROCESSING</a:t>
            </a:r>
            <a:br>
              <a:rPr lang="en-GB" b="1" dirty="0" smtClean="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smtClean="0">
                <a:effectLst>
                  <a:outerShdw blurRad="38100" dist="38100" dir="2700000" algn="tl">
                    <a:srgbClr val="000000">
                      <a:alpha val="43137"/>
                    </a:srgbClr>
                  </a:outerShdw>
                </a:effectLst>
              </a:rPr>
              <a:t>DIGITAL IMAGE </a:t>
            </a:r>
            <a:r>
              <a:rPr lang="en-GB" b="1" dirty="0" smtClean="0">
                <a:effectLst>
                  <a:outerShdw blurRad="38100" dist="38100" dir="2700000" algn="tl">
                    <a:srgbClr val="000000">
                      <a:alpha val="43137"/>
                    </a:srgbClr>
                  </a:outerShdw>
                </a:effectLst>
              </a:rPr>
              <a:t>FUNDAMENTALS</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3886200"/>
            <a:ext cx="6728792" cy="1752600"/>
          </a:xfrm>
        </p:spPr>
        <p:txBody>
          <a:bodyPr>
            <a:normAutofit fontScale="70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smtClean="0">
                <a:effectLst>
                  <a:outerShdw blurRad="38100" dist="38100" dir="2700000" algn="tl">
                    <a:srgbClr val="000000">
                      <a:alpha val="43137"/>
                    </a:srgbClr>
                  </a:outerShdw>
                </a:effectLst>
              </a:rPr>
              <a:t>DR. FERDA ERNAWAN</a:t>
            </a:r>
          </a:p>
          <a:p>
            <a:r>
              <a:rPr lang="en-GB" b="1" dirty="0" smtClean="0">
                <a:effectLst>
                  <a:outerShdw blurRad="38100" dist="38100" dir="2700000" algn="tl">
                    <a:srgbClr val="000000">
                      <a:alpha val="43137"/>
                    </a:srgbClr>
                  </a:outerShdw>
                </a:effectLst>
              </a:rPr>
              <a:t>Faculty of Computer Systems &amp; Software Engineering</a:t>
            </a:r>
            <a:br>
              <a:rPr lang="en-GB" b="1" dirty="0" smtClean="0">
                <a:effectLst>
                  <a:outerShdw blurRad="38100" dist="38100" dir="2700000" algn="tl">
                    <a:srgbClr val="000000">
                      <a:alpha val="43137"/>
                    </a:srgbClr>
                  </a:outerShdw>
                </a:effectLst>
              </a:rPr>
            </a:br>
            <a:r>
              <a:rPr lang="en-GB" b="1" dirty="0" err="1" smtClean="0">
                <a:effectLst>
                  <a:outerShdw blurRad="38100" dist="38100" dir="2700000" algn="tl">
                    <a:srgbClr val="000000">
                      <a:alpha val="43137"/>
                    </a:srgbClr>
                  </a:outerShdw>
                </a:effectLst>
              </a:rPr>
              <a:t>ferda@ump.edu.my</a:t>
            </a:r>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75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404664"/>
            <a:ext cx="7772400" cy="822325"/>
          </a:xfrm>
        </p:spPr>
        <p:txBody>
          <a:bodyPr/>
          <a:lstStyle/>
          <a:p>
            <a:pPr algn="l"/>
            <a:r>
              <a:rPr lang="en-IE" sz="4000" dirty="0">
                <a:latin typeface="Times New Roman" charset="0"/>
                <a:ea typeface="MS PGothic" charset="0"/>
              </a:rPr>
              <a:t>Optical Illusions</a:t>
            </a:r>
            <a:endParaRPr lang="en-US" sz="4000" dirty="0">
              <a:latin typeface="Times New Roman" charset="0"/>
              <a:ea typeface="MS PGothic" charset="0"/>
            </a:endParaRPr>
          </a:p>
        </p:txBody>
      </p:sp>
      <p:pic>
        <p:nvPicPr>
          <p:cNvPr id="22531" name="Picture 5"/>
          <p:cNvPicPr>
            <a:picLocks noChangeAspect="1" noChangeArrowheads="1"/>
          </p:cNvPicPr>
          <p:nvPr/>
        </p:nvPicPr>
        <p:blipFill>
          <a:blip r:embed="rId3">
            <a:extLst>
              <a:ext uri="{28A0092B-C50C-407E-A947-70E740481C1C}">
                <a14:useLocalDpi xmlns:a14="http://schemas.microsoft.com/office/drawing/2010/main" val="0"/>
              </a:ext>
            </a:extLst>
          </a:blip>
          <a:srcRect l="19414"/>
          <a:stretch>
            <a:fillRect/>
          </a:stretch>
        </p:blipFill>
        <p:spPr bwMode="auto">
          <a:xfrm>
            <a:off x="2627784" y="1484784"/>
            <a:ext cx="4226347" cy="41870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468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404664"/>
            <a:ext cx="7772400" cy="669925"/>
          </a:xfrm>
        </p:spPr>
        <p:txBody>
          <a:bodyPr>
            <a:noAutofit/>
          </a:bodyPr>
          <a:lstStyle/>
          <a:p>
            <a:pPr algn="l"/>
            <a:r>
              <a:rPr lang="en-IE" sz="4000" dirty="0">
                <a:latin typeface="Times New Roman" charset="0"/>
                <a:ea typeface="MS PGothic" charset="0"/>
              </a:rPr>
              <a:t>Image Representation</a:t>
            </a:r>
            <a:endParaRPr lang="en-US" sz="4000" dirty="0">
              <a:latin typeface="Times New Roman" charset="0"/>
              <a:ea typeface="MS PGothic" charset="0"/>
            </a:endParaRPr>
          </a:p>
        </p:txBody>
      </p:sp>
      <p:sp>
        <p:nvSpPr>
          <p:cNvPr id="24579" name="Rectangle 295"/>
          <p:cNvSpPr>
            <a:spLocks noGrp="1" noChangeArrowheads="1"/>
          </p:cNvSpPr>
          <p:nvPr>
            <p:ph idx="1"/>
          </p:nvPr>
        </p:nvSpPr>
        <p:spPr>
          <a:xfrm>
            <a:off x="457200" y="1981200"/>
            <a:ext cx="4090988" cy="3825875"/>
          </a:xfrm>
        </p:spPr>
        <p:txBody>
          <a:bodyPr/>
          <a:lstStyle/>
          <a:p>
            <a:pPr>
              <a:lnSpc>
                <a:spcPct val="90000"/>
              </a:lnSpc>
              <a:buFont typeface="Wingdings" charset="0"/>
              <a:buChar char="q"/>
            </a:pPr>
            <a:r>
              <a:rPr lang="en-IE" sz="2200" dirty="0">
                <a:latin typeface="Times New Roman" charset="0"/>
                <a:ea typeface="MS PGothic" charset="0"/>
              </a:rPr>
              <a:t>A digital image consists of pixel values of rows and columns</a:t>
            </a:r>
          </a:p>
          <a:p>
            <a:pPr>
              <a:lnSpc>
                <a:spcPct val="90000"/>
              </a:lnSpc>
              <a:buFont typeface="Wingdings" charset="0"/>
              <a:buChar char="q"/>
            </a:pPr>
            <a:endParaRPr lang="en-IE" sz="2200" dirty="0">
              <a:latin typeface="Times New Roman" charset="0"/>
              <a:ea typeface="MS PGothic" charset="0"/>
            </a:endParaRPr>
          </a:p>
          <a:p>
            <a:pPr>
              <a:lnSpc>
                <a:spcPct val="90000"/>
              </a:lnSpc>
              <a:buFont typeface="Wingdings" charset="0"/>
              <a:buChar char="q"/>
            </a:pPr>
            <a:r>
              <a:rPr lang="en-IE" sz="2200" dirty="0">
                <a:latin typeface="Times New Roman" charset="0"/>
                <a:ea typeface="MS PGothic" charset="0"/>
              </a:rPr>
              <a:t>The range pixel values are 0-255 (black-white), 8-bit per pixel.</a:t>
            </a:r>
          </a:p>
          <a:p>
            <a:pPr>
              <a:lnSpc>
                <a:spcPct val="90000"/>
              </a:lnSpc>
              <a:buFont typeface="Wingdings" charset="0"/>
              <a:buChar char="q"/>
            </a:pPr>
            <a:endParaRPr lang="en-IE" sz="2200" dirty="0">
              <a:latin typeface="Times New Roman" charset="0"/>
              <a:ea typeface="MS PGothic" charset="0"/>
            </a:endParaRPr>
          </a:p>
          <a:p>
            <a:pPr>
              <a:lnSpc>
                <a:spcPct val="90000"/>
              </a:lnSpc>
              <a:buFont typeface="Wingdings" charset="0"/>
              <a:buChar char="q"/>
            </a:pPr>
            <a:r>
              <a:rPr lang="en-IE" sz="2200" dirty="0">
                <a:latin typeface="Times New Roman" charset="0"/>
                <a:ea typeface="MS PGothic" charset="0"/>
              </a:rPr>
              <a:t>An image is represented as matrices.</a:t>
            </a:r>
            <a:endParaRPr lang="en-US" sz="2200" dirty="0">
              <a:latin typeface="Times New Roman" charset="0"/>
              <a:ea typeface="MS PGothic" charset="0"/>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r="45547"/>
          <a:stretch>
            <a:fillRect/>
          </a:stretch>
        </p:blipFill>
        <p:spPr bwMode="auto">
          <a:xfrm>
            <a:off x="4419600" y="1981200"/>
            <a:ext cx="4156075" cy="396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81" name="Text Box 296"/>
          <p:cNvSpPr txBox="1">
            <a:spLocks noChangeArrowheads="1"/>
          </p:cNvSpPr>
          <p:nvPr/>
        </p:nvSpPr>
        <p:spPr bwMode="auto">
          <a:xfrm>
            <a:off x="8572500" y="2298700"/>
            <a:ext cx="371475" cy="27463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IE" sz="1400" b="1" i="1">
                <a:latin typeface="Times New Roman" charset="0"/>
              </a:rPr>
              <a:t>col</a:t>
            </a:r>
            <a:endParaRPr lang="en-US" sz="1400" b="1" i="1">
              <a:latin typeface="Times New Roman" charset="0"/>
            </a:endParaRPr>
          </a:p>
        </p:txBody>
      </p:sp>
      <p:sp>
        <p:nvSpPr>
          <p:cNvPr id="24582" name="Text Box 297"/>
          <p:cNvSpPr txBox="1">
            <a:spLocks noChangeArrowheads="1"/>
          </p:cNvSpPr>
          <p:nvPr/>
        </p:nvSpPr>
        <p:spPr bwMode="auto">
          <a:xfrm>
            <a:off x="5092700" y="5753100"/>
            <a:ext cx="371475" cy="131763"/>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r>
              <a:rPr lang="en-IE" sz="1400" b="1" i="1">
                <a:latin typeface="Times New Roman" charset="0"/>
              </a:rPr>
              <a:t>row</a:t>
            </a:r>
            <a:endParaRPr lang="en-US" sz="1400" b="1" i="1">
              <a:latin typeface="Times New Roman" charset="0"/>
            </a:endParaRPr>
          </a:p>
        </p:txBody>
      </p:sp>
      <p:sp>
        <p:nvSpPr>
          <p:cNvPr id="24583" name="Text Box 298"/>
          <p:cNvSpPr txBox="1">
            <a:spLocks noChangeArrowheads="1"/>
          </p:cNvSpPr>
          <p:nvPr/>
        </p:nvSpPr>
        <p:spPr bwMode="auto">
          <a:xfrm>
            <a:off x="8077200" y="5257800"/>
            <a:ext cx="952500" cy="217488"/>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nchor="ct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r>
              <a:rPr lang="en-IE" sz="1400" b="1" i="1">
                <a:latin typeface="Times New Roman" charset="0"/>
              </a:rPr>
              <a:t>f (row, col)</a:t>
            </a:r>
            <a:endParaRPr lang="en-US" sz="1400" b="1" i="1">
              <a:latin typeface="Times New Roman" charset="0"/>
            </a:endParaRPr>
          </a:p>
        </p:txBody>
      </p:sp>
      <p:sp>
        <p:nvSpPr>
          <p:cNvPr id="24584"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014384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0375" y="476672"/>
            <a:ext cx="7772400" cy="669925"/>
          </a:xfrm>
        </p:spPr>
        <p:txBody>
          <a:bodyPr>
            <a:noAutofit/>
          </a:bodyPr>
          <a:lstStyle/>
          <a:p>
            <a:pPr algn="l"/>
            <a:r>
              <a:rPr lang="en-IE" sz="4000" dirty="0">
                <a:latin typeface="Times New Roman" charset="0"/>
                <a:ea typeface="MS PGothic" charset="0"/>
              </a:rPr>
              <a:t>Image Acquisition</a:t>
            </a:r>
            <a:endParaRPr lang="en-US" sz="4000" dirty="0">
              <a:latin typeface="Times New Roman" charset="0"/>
              <a:ea typeface="MS PGothic" charset="0"/>
            </a:endParaRPr>
          </a:p>
        </p:txBody>
      </p:sp>
      <p:sp>
        <p:nvSpPr>
          <p:cNvPr id="26627" name="Rectangle 3"/>
          <p:cNvSpPr>
            <a:spLocks noGrp="1" noChangeArrowheads="1"/>
          </p:cNvSpPr>
          <p:nvPr>
            <p:ph idx="1"/>
          </p:nvPr>
        </p:nvSpPr>
        <p:spPr>
          <a:xfrm>
            <a:off x="490538" y="1827213"/>
            <a:ext cx="8229600" cy="1344612"/>
          </a:xfrm>
        </p:spPr>
        <p:txBody>
          <a:bodyPr/>
          <a:lstStyle/>
          <a:p>
            <a:pPr marL="0" indent="0">
              <a:buFontTx/>
              <a:buNone/>
            </a:pPr>
            <a:r>
              <a:rPr lang="en-IE" sz="2200" dirty="0">
                <a:latin typeface="Times New Roman" charset="0"/>
                <a:ea typeface="MS PGothic" charset="0"/>
              </a:rPr>
              <a:t>A digital mage is obtained by </a:t>
            </a:r>
            <a:r>
              <a:rPr lang="en-IE" sz="2200" i="1" dirty="0">
                <a:latin typeface="Times New Roman" charset="0"/>
                <a:ea typeface="MS PGothic" charset="0"/>
              </a:rPr>
              <a:t>illuminating</a:t>
            </a:r>
            <a:r>
              <a:rPr lang="en-IE" sz="2200" dirty="0">
                <a:latin typeface="Times New Roman" charset="0"/>
                <a:ea typeface="MS PGothic" charset="0"/>
              </a:rPr>
              <a:t> a </a:t>
            </a:r>
            <a:r>
              <a:rPr lang="en-IE" sz="2200" i="1" dirty="0">
                <a:latin typeface="Times New Roman" charset="0"/>
                <a:ea typeface="MS PGothic" charset="0"/>
              </a:rPr>
              <a:t>scene</a:t>
            </a:r>
            <a:r>
              <a:rPr lang="en-IE" sz="2200" dirty="0">
                <a:latin typeface="Times New Roman" charset="0"/>
                <a:ea typeface="MS PGothic" charset="0"/>
              </a:rPr>
              <a:t> and absorbing the energy reflected.</a:t>
            </a:r>
            <a:endParaRPr lang="en-US" sz="2200" dirty="0">
              <a:latin typeface="Times New Roman" charset="0"/>
              <a:ea typeface="MS PGothic" charset="0"/>
            </a:endParaRP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r="34332" b="18875"/>
          <a:stretch>
            <a:fillRect/>
          </a:stretch>
        </p:blipFill>
        <p:spPr bwMode="auto">
          <a:xfrm>
            <a:off x="2555776" y="2276872"/>
            <a:ext cx="4096519" cy="34000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4346575" y="2833688"/>
            <a:ext cx="4508500" cy="402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827088" lvl="1" indent="-285750">
              <a:spcBef>
                <a:spcPct val="20000"/>
              </a:spcBef>
              <a:buFontTx/>
              <a:buChar char="–"/>
            </a:pPr>
            <a:endParaRPr lang="en-US" sz="2200"/>
          </a:p>
        </p:txBody>
      </p:sp>
      <p:sp>
        <p:nvSpPr>
          <p:cNvPr id="26630"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204405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67544" y="404664"/>
            <a:ext cx="7772400" cy="746125"/>
          </a:xfrm>
        </p:spPr>
        <p:txBody>
          <a:bodyPr>
            <a:normAutofit/>
          </a:bodyPr>
          <a:lstStyle/>
          <a:p>
            <a:pPr algn="l" fontAlgn="auto">
              <a:spcAft>
                <a:spcPts val="0"/>
              </a:spcAft>
              <a:defRPr/>
            </a:pPr>
            <a:r>
              <a:rPr lang="en-IE" altLang="en-US" sz="4000" dirty="0">
                <a:latin typeface="Times New Roman"/>
                <a:cs typeface="Times New Roman"/>
              </a:rPr>
              <a:t>Image Acquisition</a:t>
            </a:r>
            <a:endParaRPr lang="en-US" sz="4000" dirty="0" smtClean="0">
              <a:latin typeface="Times New Roman"/>
              <a:ea typeface="ＭＳ Ｐゴシック" pitchFamily="-110" charset="-128"/>
              <a:cs typeface="Times New Roman"/>
            </a:endParaRPr>
          </a:p>
        </p:txBody>
      </p:sp>
      <p:sp>
        <p:nvSpPr>
          <p:cNvPr id="28675" name="Rectangle 3"/>
          <p:cNvSpPr>
            <a:spLocks noGrp="1" noChangeArrowheads="1"/>
          </p:cNvSpPr>
          <p:nvPr>
            <p:ph idx="1"/>
          </p:nvPr>
        </p:nvSpPr>
        <p:spPr>
          <a:xfrm>
            <a:off x="539552" y="1676400"/>
            <a:ext cx="8218686" cy="4052888"/>
          </a:xfrm>
        </p:spPr>
        <p:txBody>
          <a:bodyPr/>
          <a:lstStyle/>
          <a:p>
            <a:pPr marL="0" indent="0"/>
            <a:r>
              <a:rPr lang="en-IE" sz="2200" dirty="0">
                <a:latin typeface="Times New Roman" charset="0"/>
                <a:ea typeface="MS PGothic" charset="0"/>
              </a:rPr>
              <a:t>A digital sensor measures </a:t>
            </a:r>
            <a:r>
              <a:rPr lang="en-IE" sz="2200" b="1" dirty="0">
                <a:latin typeface="Times New Roman" charset="0"/>
                <a:ea typeface="MS PGothic" charset="0"/>
              </a:rPr>
              <a:t>samples</a:t>
            </a:r>
            <a:r>
              <a:rPr lang="en-IE" sz="2200" dirty="0">
                <a:latin typeface="Times New Roman" charset="0"/>
                <a:ea typeface="MS PGothic" charset="0"/>
              </a:rPr>
              <a:t> at a </a:t>
            </a:r>
            <a:r>
              <a:rPr lang="en-IE" sz="2200" b="1" dirty="0">
                <a:latin typeface="Times New Roman" charset="0"/>
                <a:ea typeface="MS PGothic" charset="0"/>
              </a:rPr>
              <a:t>discrete</a:t>
            </a:r>
            <a:r>
              <a:rPr lang="en-IE" sz="2200" dirty="0">
                <a:latin typeface="Times New Roman" charset="0"/>
                <a:ea typeface="MS PGothic" charset="0"/>
              </a:rPr>
              <a:t> of energy levels.</a:t>
            </a:r>
          </a:p>
          <a:p>
            <a:pPr marL="0" indent="0"/>
            <a:endParaRPr lang="en-IE" sz="2200" dirty="0">
              <a:latin typeface="Times New Roman" charset="0"/>
              <a:ea typeface="MS PGothic" charset="0"/>
            </a:endParaRPr>
          </a:p>
          <a:p>
            <a:pPr marL="0" indent="0"/>
            <a:r>
              <a:rPr lang="en-IE" sz="2200" i="1" dirty="0">
                <a:latin typeface="Times New Roman" charset="0"/>
                <a:ea typeface="MS PGothic" charset="0"/>
              </a:rPr>
              <a:t>Quantisation</a:t>
            </a:r>
            <a:r>
              <a:rPr lang="en-IE" sz="2200" dirty="0">
                <a:latin typeface="Times New Roman" charset="0"/>
                <a:ea typeface="MS PGothic" charset="0"/>
              </a:rPr>
              <a:t> in image acquisition is a process to convert a continuous </a:t>
            </a:r>
            <a:r>
              <a:rPr lang="en-IE" sz="2200" b="1" dirty="0">
                <a:latin typeface="Times New Roman" charset="0"/>
                <a:ea typeface="MS PGothic" charset="0"/>
              </a:rPr>
              <a:t>analogue</a:t>
            </a:r>
            <a:r>
              <a:rPr lang="en-IE" sz="2200" dirty="0">
                <a:latin typeface="Times New Roman" charset="0"/>
                <a:ea typeface="MS PGothic" charset="0"/>
              </a:rPr>
              <a:t> signal into a digital signal</a:t>
            </a:r>
            <a:endParaRPr lang="en-US" sz="2200" i="1" dirty="0">
              <a:latin typeface="Times New Roman" charset="0"/>
              <a:ea typeface="MS PGothic" charset="0"/>
            </a:endParaRP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l="1379" t="4762" r="56511" b="56133"/>
          <a:stretch>
            <a:fillRect/>
          </a:stretch>
        </p:blipFill>
        <p:spPr bwMode="auto">
          <a:xfrm>
            <a:off x="685800" y="3733800"/>
            <a:ext cx="2119313" cy="20304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12644" name="Picture 4"/>
          <p:cNvPicPr>
            <a:picLocks noChangeAspect="1" noChangeArrowheads="1"/>
          </p:cNvPicPr>
          <p:nvPr/>
        </p:nvPicPr>
        <p:blipFill>
          <a:blip r:embed="rId3">
            <a:extLst>
              <a:ext uri="{28A0092B-C50C-407E-A947-70E740481C1C}">
                <a14:useLocalDpi xmlns:a14="http://schemas.microsoft.com/office/drawing/2010/main" val="0"/>
              </a:ext>
            </a:extLst>
          </a:blip>
          <a:srcRect t="52812" r="49622" b="12561"/>
          <a:stretch>
            <a:fillRect/>
          </a:stretch>
        </p:blipFill>
        <p:spPr bwMode="auto">
          <a:xfrm>
            <a:off x="3124200" y="3733800"/>
            <a:ext cx="2536825" cy="179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47" name="Picture 7"/>
          <p:cNvPicPr>
            <a:picLocks noChangeAspect="1" noChangeArrowheads="1"/>
          </p:cNvPicPr>
          <p:nvPr/>
        </p:nvPicPr>
        <p:blipFill>
          <a:blip r:embed="rId3">
            <a:extLst>
              <a:ext uri="{28A0092B-C50C-407E-A947-70E740481C1C}">
                <a14:useLocalDpi xmlns:a14="http://schemas.microsoft.com/office/drawing/2010/main" val="0"/>
              </a:ext>
            </a:extLst>
          </a:blip>
          <a:srcRect l="46059" t="52812" b="12561"/>
          <a:stretch>
            <a:fillRect/>
          </a:stretch>
        </p:blipFill>
        <p:spPr bwMode="auto">
          <a:xfrm>
            <a:off x="5867400" y="3657600"/>
            <a:ext cx="2716213" cy="179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9"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983002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67544" y="404664"/>
            <a:ext cx="7772400" cy="746125"/>
          </a:xfrm>
        </p:spPr>
        <p:txBody>
          <a:bodyPr>
            <a:normAutofit/>
          </a:bodyPr>
          <a:lstStyle/>
          <a:p>
            <a:pPr algn="l" fontAlgn="auto">
              <a:spcAft>
                <a:spcPts val="0"/>
              </a:spcAft>
              <a:defRPr/>
            </a:pPr>
            <a:r>
              <a:rPr lang="en-IE" altLang="en-US" sz="4000" dirty="0">
                <a:latin typeface="Times New Roman"/>
                <a:cs typeface="Times New Roman"/>
              </a:rPr>
              <a:t>Image </a:t>
            </a:r>
            <a:r>
              <a:rPr lang="en-IE" altLang="en-US" sz="4000" dirty="0" smtClean="0">
                <a:latin typeface="Times New Roman"/>
                <a:cs typeface="Times New Roman"/>
              </a:rPr>
              <a:t>Sampling</a:t>
            </a:r>
            <a:endParaRPr lang="en-US" sz="4000" dirty="0" smtClean="0">
              <a:latin typeface="Times New Roman"/>
              <a:ea typeface="ＭＳ Ｐゴシック" pitchFamily="-110" charset="-128"/>
              <a:cs typeface="Times New Roman"/>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l="1379" t="4762" r="56511" b="56133"/>
          <a:stretch>
            <a:fillRect/>
          </a:stretch>
        </p:blipFill>
        <p:spPr bwMode="auto">
          <a:xfrm>
            <a:off x="2771800" y="1916832"/>
            <a:ext cx="3437806" cy="32924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0" name="Rectangle 24"/>
          <p:cNvSpPr>
            <a:spLocks noChangeArrowheads="1"/>
          </p:cNvSpPr>
          <p:nvPr/>
        </p:nvSpPr>
        <p:spPr bwMode="auto">
          <a:xfrm rot="162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dirty="0">
                <a:solidFill>
                  <a:srgbClr val="000000"/>
                </a:solidFill>
                <a:latin typeface="Arial" charset="0"/>
              </a:rPr>
              <a:t>Images taken from Gonzalez and Woods, 2016</a:t>
            </a:r>
            <a:endParaRPr lang="en-US" sz="1200" dirty="0">
              <a:solidFill>
                <a:srgbClr val="000000"/>
              </a:solidFill>
              <a:latin typeface="Arial" charset="0"/>
            </a:endParaRPr>
          </a:p>
        </p:txBody>
      </p:sp>
    </p:spTree>
    <p:extLst>
      <p:ext uri="{BB962C8B-B14F-4D97-AF65-F5344CB8AC3E}">
        <p14:creationId xmlns:p14="http://schemas.microsoft.com/office/powerpoint/2010/main" val="1493701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67544" y="404664"/>
            <a:ext cx="7772400" cy="746125"/>
          </a:xfrm>
        </p:spPr>
        <p:txBody>
          <a:bodyPr>
            <a:normAutofit/>
          </a:bodyPr>
          <a:lstStyle/>
          <a:p>
            <a:pPr algn="l" fontAlgn="auto">
              <a:spcAft>
                <a:spcPts val="0"/>
              </a:spcAft>
              <a:defRPr/>
            </a:pPr>
            <a:r>
              <a:rPr lang="en-IE" altLang="en-US" sz="4000" dirty="0">
                <a:latin typeface="Times New Roman"/>
                <a:cs typeface="Times New Roman"/>
              </a:rPr>
              <a:t>Image </a:t>
            </a:r>
            <a:r>
              <a:rPr lang="en-IE" altLang="en-US" sz="4000" dirty="0" smtClean="0">
                <a:latin typeface="Times New Roman"/>
                <a:cs typeface="Times New Roman"/>
              </a:rPr>
              <a:t>Sampling</a:t>
            </a:r>
            <a:endParaRPr lang="en-US" sz="4000" dirty="0" smtClean="0">
              <a:latin typeface="Times New Roman"/>
              <a:ea typeface="ＭＳ Ｐゴシック" pitchFamily="-110" charset="-128"/>
              <a:cs typeface="Times New Roman"/>
            </a:endParaRPr>
          </a:p>
        </p:txBody>
      </p:sp>
      <p:sp>
        <p:nvSpPr>
          <p:cNvPr id="10" name="Rectangle 24"/>
          <p:cNvSpPr>
            <a:spLocks noChangeArrowheads="1"/>
          </p:cNvSpPr>
          <p:nvPr/>
        </p:nvSpPr>
        <p:spPr bwMode="auto">
          <a:xfrm rot="162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dirty="0">
                <a:solidFill>
                  <a:srgbClr val="000000"/>
                </a:solidFill>
                <a:latin typeface="Arial" charset="0"/>
              </a:rPr>
              <a:t>Images taken from Gonzalez and Woods, 2016</a:t>
            </a:r>
            <a:endParaRPr lang="en-US" sz="1200" dirty="0">
              <a:solidFill>
                <a:srgbClr val="000000"/>
              </a:solidFill>
              <a:latin typeface="Arial" charset="0"/>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1379" t="4762" r="56511" b="56133"/>
          <a:stretch>
            <a:fillRect/>
          </a:stretch>
        </p:blipFill>
        <p:spPr bwMode="auto">
          <a:xfrm>
            <a:off x="641350" y="1966913"/>
            <a:ext cx="1860550" cy="17827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53815" t="10146" r="3059" b="62407"/>
          <a:stretch>
            <a:fillRect/>
          </a:stretch>
        </p:blipFill>
        <p:spPr bwMode="auto">
          <a:xfrm>
            <a:off x="2895600" y="1676400"/>
            <a:ext cx="5545138" cy="3641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469900" y="3717925"/>
            <a:ext cx="2166938"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marL="457200">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lvl="1"/>
            <a:r>
              <a:rPr lang="en-US" altLang="zh-TW" sz="2200" dirty="0">
                <a:latin typeface="Times New Roman" charset="0"/>
                <a:ea typeface="PMingLiU" charset="0"/>
                <a:cs typeface="PMingLiU" charset="0"/>
              </a:rPr>
              <a:t>Sampling: Digitized the coordinate values.</a:t>
            </a:r>
          </a:p>
          <a:p>
            <a:endParaRPr lang="en-US" sz="2200" dirty="0">
              <a:latin typeface="Times New Roman" charset="0"/>
              <a:ea typeface="PMingLiU" charset="0"/>
              <a:cs typeface="PMingLiU" charset="0"/>
            </a:endParaRPr>
          </a:p>
        </p:txBody>
      </p:sp>
    </p:spTree>
    <p:extLst>
      <p:ext uri="{BB962C8B-B14F-4D97-AF65-F5344CB8AC3E}">
        <p14:creationId xmlns:p14="http://schemas.microsoft.com/office/powerpoint/2010/main" val="4147692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467544" y="404664"/>
            <a:ext cx="7772400" cy="746125"/>
          </a:xfrm>
        </p:spPr>
        <p:txBody>
          <a:bodyPr>
            <a:normAutofit/>
          </a:bodyPr>
          <a:lstStyle/>
          <a:p>
            <a:pPr algn="l" fontAlgn="auto">
              <a:spcAft>
                <a:spcPts val="0"/>
              </a:spcAft>
              <a:defRPr/>
            </a:pPr>
            <a:r>
              <a:rPr lang="en-IE" sz="4000" dirty="0">
                <a:latin typeface="Times New Roman" charset="0"/>
                <a:ea typeface="MS PGothic" charset="0"/>
              </a:rPr>
              <a:t>Quantization in Image Acquisition</a:t>
            </a:r>
            <a:endParaRPr lang="en-US" sz="4000" dirty="0" smtClean="0">
              <a:latin typeface="Times New Roman"/>
              <a:ea typeface="ＭＳ Ｐゴシック" pitchFamily="-110" charset="-128"/>
              <a:cs typeface="Times New Roman"/>
            </a:endParaRPr>
          </a:p>
        </p:txBody>
      </p:sp>
      <p:sp>
        <p:nvSpPr>
          <p:cNvPr id="10" name="Rectangle 24"/>
          <p:cNvSpPr>
            <a:spLocks noChangeArrowheads="1"/>
          </p:cNvSpPr>
          <p:nvPr/>
        </p:nvSpPr>
        <p:spPr bwMode="auto">
          <a:xfrm rot="162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dirty="0">
                <a:solidFill>
                  <a:srgbClr val="000000"/>
                </a:solidFill>
                <a:latin typeface="Arial" charset="0"/>
              </a:rPr>
              <a:t>Images taken from Gonzalez and Woods, 2016</a:t>
            </a:r>
            <a:endParaRPr lang="en-US" sz="1200" dirty="0">
              <a:solidFill>
                <a:srgbClr val="000000"/>
              </a:solidFill>
              <a:latin typeface="Arial"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l="1379" t="4762" r="56511" b="56133"/>
          <a:stretch>
            <a:fillRect/>
          </a:stretch>
        </p:blipFill>
        <p:spPr bwMode="auto">
          <a:xfrm>
            <a:off x="751175" y="1963738"/>
            <a:ext cx="1860550" cy="1784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t="52812" r="49622" b="12561"/>
          <a:stretch>
            <a:fillRect/>
          </a:stretch>
        </p:blipFill>
        <p:spPr bwMode="auto">
          <a:xfrm>
            <a:off x="2915816" y="1963738"/>
            <a:ext cx="5662612" cy="401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467544" y="3733800"/>
            <a:ext cx="2296226"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MS PGothic" charset="0"/>
                <a:cs typeface="MS PGothic" charset="0"/>
              </a:defRPr>
            </a:lvl1pPr>
            <a:lvl2pPr marL="457200">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lvl="1" algn="ctr"/>
            <a:r>
              <a:rPr lang="en-US" altLang="zh-TW" sz="2200" dirty="0">
                <a:latin typeface="Times New Roman" charset="0"/>
                <a:ea typeface="PMingLiU" charset="0"/>
                <a:cs typeface="PMingLiU" charset="0"/>
              </a:rPr>
              <a:t>Sampling: Digitized the coordinate values.</a:t>
            </a:r>
          </a:p>
          <a:p>
            <a:endParaRPr lang="en-US" sz="2200" dirty="0">
              <a:latin typeface="Times New Roman" charset="0"/>
              <a:ea typeface="PMingLiU" charset="0"/>
              <a:cs typeface="PMingLiU" charset="0"/>
            </a:endParaRPr>
          </a:p>
        </p:txBody>
      </p:sp>
    </p:spTree>
    <p:extLst>
      <p:ext uri="{BB962C8B-B14F-4D97-AF65-F5344CB8AC3E}">
        <p14:creationId xmlns:p14="http://schemas.microsoft.com/office/powerpoint/2010/main" val="33577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4195" y="476672"/>
            <a:ext cx="5392737" cy="593725"/>
          </a:xfrm>
        </p:spPr>
        <p:txBody>
          <a:bodyPr>
            <a:noAutofit/>
          </a:bodyPr>
          <a:lstStyle/>
          <a:p>
            <a:pPr algn="l"/>
            <a:r>
              <a:rPr lang="en-IE" sz="4000" dirty="0">
                <a:latin typeface="Times New Roman" charset="0"/>
                <a:ea typeface="MS PGothic" charset="0"/>
              </a:rPr>
              <a:t>Digital Image</a:t>
            </a:r>
            <a:endParaRPr lang="en-US" sz="4000" dirty="0">
              <a:latin typeface="Times New Roman" charset="0"/>
              <a:ea typeface="MS PGothic" charset="0"/>
            </a:endParaRPr>
          </a:p>
        </p:txBody>
      </p:sp>
      <p:pic>
        <p:nvPicPr>
          <p:cNvPr id="36867" name="Picture 5"/>
          <p:cNvPicPr>
            <a:picLocks noChangeAspect="1" noChangeArrowheads="1"/>
          </p:cNvPicPr>
          <p:nvPr/>
        </p:nvPicPr>
        <p:blipFill>
          <a:blip r:embed="rId3">
            <a:extLst>
              <a:ext uri="{28A0092B-C50C-407E-A947-70E740481C1C}">
                <a14:useLocalDpi xmlns:a14="http://schemas.microsoft.com/office/drawing/2010/main" val="0"/>
              </a:ext>
            </a:extLst>
          </a:blip>
          <a:srcRect b="19685"/>
          <a:stretch>
            <a:fillRect/>
          </a:stretch>
        </p:blipFill>
        <p:spPr bwMode="auto">
          <a:xfrm>
            <a:off x="3330575" y="2233613"/>
            <a:ext cx="5197475" cy="30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8" name="TextBox 2"/>
          <p:cNvSpPr txBox="1">
            <a:spLocks noChangeArrowheads="1"/>
          </p:cNvSpPr>
          <p:nvPr/>
        </p:nvSpPr>
        <p:spPr bwMode="auto">
          <a:xfrm>
            <a:off x="12700" y="2671763"/>
            <a:ext cx="3352800"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marL="457200">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lvl="1"/>
            <a:r>
              <a:rPr lang="en-US" altLang="zh-TW" sz="2200" dirty="0">
                <a:latin typeface="Times New Roman" charset="0"/>
                <a:ea typeface="PMingLiU" charset="0"/>
                <a:cs typeface="PMingLiU" charset="0"/>
              </a:rPr>
              <a:t>Quantization : Digitized the amplitude values, gray levels are converted to discrete values</a:t>
            </a:r>
          </a:p>
          <a:p>
            <a:endParaRPr lang="en-US" sz="2200" dirty="0">
              <a:latin typeface="Times New Roman" charset="0"/>
              <a:ea typeface="PMingLiU" charset="0"/>
              <a:cs typeface="PMingLiU" charset="0"/>
            </a:endParaRPr>
          </a:p>
        </p:txBody>
      </p:sp>
      <p:sp>
        <p:nvSpPr>
          <p:cNvPr id="36869"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2916730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404664"/>
            <a:ext cx="7772400" cy="746125"/>
          </a:xfrm>
        </p:spPr>
        <p:txBody>
          <a:bodyPr/>
          <a:lstStyle/>
          <a:p>
            <a:pPr algn="l"/>
            <a:r>
              <a:rPr lang="en-IE" sz="4000" dirty="0">
                <a:latin typeface="Times New Roman" charset="0"/>
                <a:ea typeface="MS PGothic" charset="0"/>
              </a:rPr>
              <a:t>Spatial Resolution</a:t>
            </a:r>
            <a:endParaRPr lang="en-US" sz="4000" dirty="0">
              <a:latin typeface="Times New Roman" charset="0"/>
              <a:ea typeface="MS PGothic" charset="0"/>
            </a:endParaRPr>
          </a:p>
        </p:txBody>
      </p:sp>
      <p:sp>
        <p:nvSpPr>
          <p:cNvPr id="38915" name="Rectangle 3"/>
          <p:cNvSpPr>
            <a:spLocks noGrp="1" noChangeArrowheads="1"/>
          </p:cNvSpPr>
          <p:nvPr>
            <p:ph idx="1"/>
          </p:nvPr>
        </p:nvSpPr>
        <p:spPr>
          <a:xfrm>
            <a:off x="381000" y="1752600"/>
            <a:ext cx="7772400" cy="4114800"/>
          </a:xfrm>
        </p:spPr>
        <p:txBody>
          <a:bodyPr/>
          <a:lstStyle/>
          <a:p>
            <a:pPr>
              <a:buFont typeface="Wingdings" charset="0"/>
              <a:buChar char="q"/>
            </a:pPr>
            <a:r>
              <a:rPr lang="en-IE" sz="2200" i="1" dirty="0">
                <a:latin typeface="Times New Roman" charset="0"/>
                <a:ea typeface="MS PGothic" charset="0"/>
                <a:cs typeface="Times New Roman" charset="0"/>
              </a:rPr>
              <a:t>Image resolution</a:t>
            </a:r>
            <a:r>
              <a:rPr lang="en-IE" sz="2200" dirty="0">
                <a:latin typeface="Times New Roman" charset="0"/>
                <a:ea typeface="MS PGothic" charset="0"/>
                <a:cs typeface="Times New Roman" charset="0"/>
              </a:rPr>
              <a:t> is obtained by the sampling process.</a:t>
            </a:r>
          </a:p>
          <a:p>
            <a:pPr>
              <a:buFont typeface="Wingdings" charset="0"/>
              <a:buChar char="q"/>
            </a:pPr>
            <a:r>
              <a:rPr lang="en-IE" sz="2200" dirty="0">
                <a:latin typeface="Times New Roman" charset="0"/>
                <a:ea typeface="MS PGothic" charset="0"/>
                <a:cs typeface="Times New Roman" charset="0"/>
              </a:rPr>
              <a:t>Spatial resolution represents the smallest information detail in image.</a:t>
            </a:r>
          </a:p>
        </p:txBody>
      </p:sp>
      <p:pic>
        <p:nvPicPr>
          <p:cNvPr id="3891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25" y="2871788"/>
            <a:ext cx="2949575" cy="2366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38917" name="AutoShape 16"/>
          <p:cNvSpPr>
            <a:spLocks noChangeArrowheads="1"/>
          </p:cNvSpPr>
          <p:nvPr/>
        </p:nvSpPr>
        <p:spPr bwMode="auto">
          <a:xfrm rot="-893700">
            <a:off x="3868738" y="3979863"/>
            <a:ext cx="2270125" cy="1943100"/>
          </a:xfrm>
          <a:prstGeom prst="irregularSeal1">
            <a:avLst/>
          </a:prstGeom>
          <a:solidFill>
            <a:srgbClr val="99CCFF"/>
          </a:solidFill>
          <a:ln w="12700">
            <a:solidFill>
              <a:srgbClr val="000080"/>
            </a:solidFill>
            <a:miter lim="800000"/>
            <a:headEnd/>
            <a:tailEnd/>
          </a:ln>
        </p:spPr>
        <p:txBody>
          <a:bodyPr lIns="0" tIns="0" rIns="0" bIns="0" anchor="ctr"/>
          <a:lstStyle/>
          <a:p>
            <a:pPr algn="ctr"/>
            <a:r>
              <a:rPr lang="en-IE" b="1">
                <a:solidFill>
                  <a:schemeClr val="accent2"/>
                </a:solidFill>
              </a:rPr>
              <a:t>5.1 Megapixels</a:t>
            </a:r>
            <a:endParaRPr lang="en-US" b="1">
              <a:solidFill>
                <a:schemeClr val="accent2"/>
              </a:solidFill>
            </a:endParaRPr>
          </a:p>
        </p:txBody>
      </p:sp>
    </p:spTree>
    <p:extLst>
      <p:ext uri="{BB962C8B-B14F-4D97-AF65-F5344CB8AC3E}">
        <p14:creationId xmlns:p14="http://schemas.microsoft.com/office/powerpoint/2010/main" val="2267663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08638" y="404664"/>
            <a:ext cx="7772400" cy="746125"/>
          </a:xfrm>
        </p:spPr>
        <p:txBody>
          <a:bodyPr/>
          <a:lstStyle/>
          <a:p>
            <a:pPr algn="l"/>
            <a:r>
              <a:rPr lang="en-IE" sz="4000" dirty="0">
                <a:latin typeface="Times New Roman" charset="0"/>
                <a:ea typeface="MS PGothic" charset="0"/>
              </a:rPr>
              <a:t>Resolution</a:t>
            </a:r>
            <a:endParaRPr lang="en-US" sz="4000" dirty="0">
              <a:latin typeface="Times New Roman" charset="0"/>
              <a:ea typeface="MS PGothic" charset="0"/>
            </a:endParaRP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b="12932"/>
          <a:stretch>
            <a:fillRect/>
          </a:stretch>
        </p:blipFill>
        <p:spPr bwMode="auto">
          <a:xfrm>
            <a:off x="442709" y="1628800"/>
            <a:ext cx="8432428" cy="3998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4"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95076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404664"/>
            <a:ext cx="7772400" cy="822325"/>
          </a:xfrm>
        </p:spPr>
        <p:txBody>
          <a:bodyPr/>
          <a:lstStyle/>
          <a:p>
            <a:pPr algn="l"/>
            <a:r>
              <a:rPr lang="en-US" dirty="0">
                <a:latin typeface="Times New Roman" charset="0"/>
                <a:ea typeface="MS PGothic" charset="0"/>
              </a:rPr>
              <a:t>Today’s </a:t>
            </a:r>
            <a:r>
              <a:rPr lang="en-US" dirty="0" smtClean="0">
                <a:latin typeface="Times New Roman" charset="0"/>
                <a:ea typeface="MS PGothic" charset="0"/>
              </a:rPr>
              <a:t>Lesson</a:t>
            </a:r>
            <a:endParaRPr lang="en-US" dirty="0">
              <a:latin typeface="Times New Roman" charset="0"/>
              <a:ea typeface="MS PGothic" charset="0"/>
            </a:endParaRPr>
          </a:p>
        </p:txBody>
      </p:sp>
      <p:sp>
        <p:nvSpPr>
          <p:cNvPr id="12291" name="Rectangle 3"/>
          <p:cNvSpPr>
            <a:spLocks noGrp="1" noChangeArrowheads="1"/>
          </p:cNvSpPr>
          <p:nvPr>
            <p:ph idx="1"/>
          </p:nvPr>
        </p:nvSpPr>
        <p:spPr>
          <a:xfrm>
            <a:off x="539552" y="1772816"/>
            <a:ext cx="7772400" cy="4189413"/>
          </a:xfrm>
        </p:spPr>
        <p:txBody>
          <a:bodyPr>
            <a:normAutofit lnSpcReduction="10000"/>
          </a:bodyPr>
          <a:lstStyle/>
          <a:p>
            <a:pPr marL="0" indent="0">
              <a:defRPr/>
            </a:pPr>
            <a:r>
              <a:rPr lang="en-IE" sz="2200" dirty="0" smtClean="0">
                <a:latin typeface="Times New Roman"/>
                <a:ea typeface="ＭＳ Ｐゴシック" pitchFamily="-110" charset="-128"/>
                <a:cs typeface="Times New Roman"/>
              </a:rPr>
              <a:t>This lesson will cover:</a:t>
            </a:r>
          </a:p>
          <a:p>
            <a:pPr lvl="1">
              <a:defRPr/>
            </a:pPr>
            <a:r>
              <a:rPr lang="en-IE" sz="2200" dirty="0">
                <a:latin typeface="Times New Roman"/>
                <a:ea typeface="ＭＳ Ｐゴシック" pitchFamily="-110" charset="-128"/>
                <a:cs typeface="Times New Roman"/>
              </a:rPr>
              <a:t>H</a:t>
            </a:r>
            <a:r>
              <a:rPr lang="en-IE" sz="2200" dirty="0" smtClean="0">
                <a:latin typeface="Times New Roman"/>
                <a:ea typeface="ＭＳ Ｐゴシック" pitchFamily="-110" charset="-128"/>
                <a:cs typeface="Times New Roman"/>
              </a:rPr>
              <a:t>uman visual system</a:t>
            </a:r>
          </a:p>
          <a:p>
            <a:pPr lvl="1">
              <a:defRPr/>
            </a:pPr>
            <a:r>
              <a:rPr lang="en-IE" sz="2200" dirty="0" smtClean="0">
                <a:latin typeface="Times New Roman"/>
                <a:ea typeface="ＭＳ Ｐゴシック" pitchFamily="-110" charset="-128"/>
                <a:cs typeface="Times New Roman"/>
              </a:rPr>
              <a:t>Light and the electromagnetic spectrum</a:t>
            </a:r>
          </a:p>
          <a:p>
            <a:pPr lvl="1">
              <a:defRPr/>
            </a:pPr>
            <a:r>
              <a:rPr lang="en-IE" sz="2200" dirty="0" smtClean="0">
                <a:latin typeface="Times New Roman"/>
                <a:ea typeface="ＭＳ Ｐゴシック" pitchFamily="-110" charset="-128"/>
                <a:cs typeface="Times New Roman"/>
              </a:rPr>
              <a:t>Image representation, image acquisition, image </a:t>
            </a:r>
            <a:r>
              <a:rPr lang="en-IE" sz="2200" dirty="0">
                <a:latin typeface="Times New Roman"/>
                <a:ea typeface="ＭＳ Ｐゴシック" pitchFamily="-110" charset="-128"/>
                <a:cs typeface="Times New Roman"/>
              </a:rPr>
              <a:t>sensing</a:t>
            </a:r>
            <a:endParaRPr lang="en-IE" sz="2200" dirty="0" smtClean="0">
              <a:latin typeface="Times New Roman"/>
              <a:ea typeface="ＭＳ Ｐゴシック" pitchFamily="-110" charset="-128"/>
              <a:cs typeface="Times New Roman"/>
            </a:endParaRPr>
          </a:p>
          <a:p>
            <a:pPr lvl="1">
              <a:defRPr/>
            </a:pPr>
            <a:r>
              <a:rPr lang="en-IE" sz="2200" dirty="0" smtClean="0">
                <a:latin typeface="Times New Roman"/>
                <a:ea typeface="ＭＳ Ｐゴシック" pitchFamily="-110" charset="-128"/>
                <a:cs typeface="Times New Roman"/>
              </a:rPr>
              <a:t>Sampling, quantisation and resolution</a:t>
            </a:r>
          </a:p>
          <a:p>
            <a:pPr lvl="1">
              <a:defRPr/>
            </a:pPr>
            <a:r>
              <a:rPr lang="en-IE" sz="2200" dirty="0" smtClean="0">
                <a:latin typeface="Times New Roman"/>
                <a:ea typeface="ＭＳ Ｐゴシック" pitchFamily="-110" charset="-128"/>
                <a:cs typeface="Times New Roman"/>
              </a:rPr>
              <a:t>Digital image and pixels</a:t>
            </a:r>
          </a:p>
          <a:p>
            <a:pPr lvl="1">
              <a:defRPr/>
            </a:pPr>
            <a:endParaRPr lang="en-IE" sz="2200" dirty="0" smtClean="0">
              <a:latin typeface="Times New Roman"/>
              <a:ea typeface="ＭＳ Ｐゴシック" pitchFamily="-110" charset="-128"/>
              <a:cs typeface="Times New Roman"/>
            </a:endParaRPr>
          </a:p>
          <a:p>
            <a:pPr>
              <a:defRPr/>
            </a:pPr>
            <a:r>
              <a:rPr lang="en-US" altLang="en-US" sz="2200" dirty="0">
                <a:solidFill>
                  <a:srgbClr val="000000"/>
                </a:solidFill>
                <a:latin typeface="Times New Roman"/>
                <a:ea typeface="+mn-ea"/>
                <a:cs typeface="Times New Roman"/>
              </a:rPr>
              <a:t>Learning Outcomes:</a:t>
            </a:r>
          </a:p>
          <a:p>
            <a:pPr lvl="1">
              <a:defRPr/>
            </a:pPr>
            <a:r>
              <a:rPr lang="en-US" altLang="en-US" sz="2200" dirty="0" smtClean="0">
                <a:solidFill>
                  <a:srgbClr val="000000"/>
                </a:solidFill>
                <a:latin typeface="Times New Roman"/>
                <a:ea typeface="ＭＳ Ｐゴシック" charset="0"/>
                <a:cs typeface="Times New Roman"/>
              </a:rPr>
              <a:t>To introduce fundamental of digital image processing.</a:t>
            </a:r>
          </a:p>
          <a:p>
            <a:pPr lvl="1">
              <a:defRPr/>
            </a:pPr>
            <a:r>
              <a:rPr lang="en-US" altLang="en-US" sz="2200" dirty="0" smtClean="0">
                <a:solidFill>
                  <a:srgbClr val="000000"/>
                </a:solidFill>
                <a:latin typeface="Times New Roman"/>
                <a:ea typeface="ＭＳ Ｐゴシック" charset="0"/>
                <a:cs typeface="Times New Roman"/>
              </a:rPr>
              <a:t>Expose image acquisition process</a:t>
            </a:r>
            <a:endParaRPr lang="en-US" altLang="en-US" sz="2200" dirty="0">
              <a:solidFill>
                <a:srgbClr val="000000"/>
              </a:solidFill>
              <a:latin typeface="Times New Roman"/>
              <a:ea typeface="ＭＳ Ｐゴシック" charset="0"/>
              <a:cs typeface="Times New Roman"/>
            </a:endParaRPr>
          </a:p>
          <a:p>
            <a:pPr lvl="1">
              <a:defRPr/>
            </a:pPr>
            <a:r>
              <a:rPr lang="en-US" altLang="en-US" sz="2200" dirty="0" smtClean="0">
                <a:solidFill>
                  <a:srgbClr val="000000"/>
                </a:solidFill>
                <a:latin typeface="Times New Roman"/>
                <a:ea typeface="ＭＳ Ｐゴシック" charset="0"/>
                <a:cs typeface="Times New Roman"/>
              </a:rPr>
              <a:t>Familiar with Digital image &amp; pixels</a:t>
            </a:r>
            <a:endParaRPr lang="en-US" altLang="en-US" sz="2200" dirty="0" smtClean="0">
              <a:latin typeface="Times New Roman"/>
              <a:ea typeface="ＭＳ Ｐゴシック" charset="0"/>
              <a:cs typeface="Times New Roman"/>
            </a:endParaRPr>
          </a:p>
          <a:p>
            <a:pPr marL="457200" lvl="1" indent="0">
              <a:buFontTx/>
              <a:buNone/>
              <a:defRPr/>
            </a:pPr>
            <a:endParaRPr lang="en-IE" sz="2200" dirty="0" smtClean="0">
              <a:latin typeface="Times New Roman"/>
              <a:ea typeface="ＭＳ Ｐゴシック" pitchFamily="-110" charset="-128"/>
              <a:cs typeface="Times New Roman"/>
            </a:endParaRPr>
          </a:p>
          <a:p>
            <a:pPr lvl="1">
              <a:defRPr/>
            </a:pPr>
            <a:endParaRPr lang="en-IE" sz="2200" dirty="0" smtClean="0">
              <a:latin typeface="Times New Roman"/>
              <a:ea typeface="ＭＳ Ｐゴシック" pitchFamily="-110" charset="-128"/>
              <a:cs typeface="Times New Roman"/>
            </a:endParaRPr>
          </a:p>
        </p:txBody>
      </p:sp>
    </p:spTree>
    <p:extLst>
      <p:ext uri="{BB962C8B-B14F-4D97-AF65-F5344CB8AC3E}">
        <p14:creationId xmlns:p14="http://schemas.microsoft.com/office/powerpoint/2010/main" val="64065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ChangeAspect="1" noChangeArrowheads="1"/>
          </p:cNvPicPr>
          <p:nvPr/>
        </p:nvPicPr>
        <p:blipFill>
          <a:blip r:embed="rId3">
            <a:extLst>
              <a:ext uri="{28A0092B-C50C-407E-A947-70E740481C1C}">
                <a14:useLocalDpi xmlns:a14="http://schemas.microsoft.com/office/drawing/2010/main" val="0"/>
              </a:ext>
            </a:extLst>
          </a:blip>
          <a:srcRect r="66553" b="60080"/>
          <a:stretch>
            <a:fillRect/>
          </a:stretch>
        </p:blipFill>
        <p:spPr bwMode="auto">
          <a:xfrm>
            <a:off x="395288" y="1521944"/>
            <a:ext cx="4461709"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4276576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p:cNvPicPr>
            <a:picLocks noChangeAspect="1" noChangeArrowheads="1"/>
          </p:cNvPicPr>
          <p:nvPr/>
        </p:nvPicPr>
        <p:blipFill>
          <a:blip r:embed="rId3">
            <a:extLst>
              <a:ext uri="{28A0092B-C50C-407E-A947-70E740481C1C}">
                <a14:useLocalDpi xmlns:a14="http://schemas.microsoft.com/office/drawing/2010/main" val="0"/>
              </a:ext>
            </a:extLst>
          </a:blip>
          <a:srcRect l="33623" r="33365" b="60080"/>
          <a:stretch>
            <a:fillRect/>
          </a:stretch>
        </p:blipFill>
        <p:spPr bwMode="auto">
          <a:xfrm>
            <a:off x="473872" y="1484784"/>
            <a:ext cx="4467237"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59"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2635512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3">
            <a:extLst>
              <a:ext uri="{28A0092B-C50C-407E-A947-70E740481C1C}">
                <a14:useLocalDpi xmlns:a14="http://schemas.microsoft.com/office/drawing/2010/main" val="0"/>
              </a:ext>
            </a:extLst>
          </a:blip>
          <a:srcRect l="66635" r="-177" b="60080"/>
          <a:stretch>
            <a:fillRect/>
          </a:stretch>
        </p:blipFill>
        <p:spPr bwMode="auto">
          <a:xfrm>
            <a:off x="395292" y="1455679"/>
            <a:ext cx="4513368"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07"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93915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p:cNvPicPr>
            <a:picLocks noChangeAspect="1" noChangeArrowheads="1"/>
          </p:cNvPicPr>
          <p:nvPr/>
        </p:nvPicPr>
        <p:blipFill>
          <a:blip r:embed="rId3">
            <a:extLst>
              <a:ext uri="{28A0092B-C50C-407E-A947-70E740481C1C}">
                <a14:useLocalDpi xmlns:a14="http://schemas.microsoft.com/office/drawing/2010/main" val="0"/>
              </a:ext>
            </a:extLst>
          </a:blip>
          <a:srcRect l="32" t="40305" r="66490" b="19405"/>
          <a:stretch>
            <a:fillRect/>
          </a:stretch>
        </p:blipFill>
        <p:spPr bwMode="auto">
          <a:xfrm>
            <a:off x="395288" y="1630680"/>
            <a:ext cx="4501995"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5"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4083356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noChangeArrowheads="1"/>
          </p:cNvPicPr>
          <p:nvPr/>
        </p:nvPicPr>
        <p:blipFill>
          <a:blip r:embed="rId3">
            <a:extLst>
              <a:ext uri="{28A0092B-C50C-407E-A947-70E740481C1C}">
                <a14:useLocalDpi xmlns:a14="http://schemas.microsoft.com/office/drawing/2010/main" val="0"/>
              </a:ext>
            </a:extLst>
          </a:blip>
          <a:srcRect l="33405" t="40305" r="33229" b="19405"/>
          <a:stretch>
            <a:fillRect/>
          </a:stretch>
        </p:blipFill>
        <p:spPr bwMode="auto">
          <a:xfrm>
            <a:off x="395293" y="1630680"/>
            <a:ext cx="4449794"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3"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55117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p:cNvPicPr>
            <a:picLocks noChangeAspect="1" noChangeArrowheads="1"/>
          </p:cNvPicPr>
          <p:nvPr/>
        </p:nvPicPr>
        <p:blipFill>
          <a:blip r:embed="rId3">
            <a:extLst>
              <a:ext uri="{28A0092B-C50C-407E-A947-70E740481C1C}">
                <a14:useLocalDpi xmlns:a14="http://schemas.microsoft.com/office/drawing/2010/main" val="0"/>
              </a:ext>
            </a:extLst>
          </a:blip>
          <a:srcRect l="66594" t="40305" r="-313" b="19405"/>
          <a:stretch>
            <a:fillRect/>
          </a:stretch>
        </p:blipFill>
        <p:spPr bwMode="auto">
          <a:xfrm>
            <a:off x="395293" y="1630680"/>
            <a:ext cx="4539777" cy="4206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1"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94542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04664"/>
            <a:ext cx="7772400" cy="746125"/>
          </a:xfrm>
        </p:spPr>
        <p:txBody>
          <a:bodyPr/>
          <a:lstStyle/>
          <a:p>
            <a:pPr algn="l"/>
            <a:r>
              <a:rPr lang="en-US" sz="4000" dirty="0">
                <a:latin typeface="Times New Roman" charset="0"/>
                <a:ea typeface="MS PGothic" charset="0"/>
              </a:rPr>
              <a:t>What we’ll discuss…</a:t>
            </a:r>
          </a:p>
        </p:txBody>
      </p:sp>
      <p:sp>
        <p:nvSpPr>
          <p:cNvPr id="55299" name="Rectangle 3"/>
          <p:cNvSpPr>
            <a:spLocks noGrp="1" noChangeArrowheads="1"/>
          </p:cNvSpPr>
          <p:nvPr>
            <p:ph idx="1"/>
          </p:nvPr>
        </p:nvSpPr>
        <p:spPr/>
        <p:txBody>
          <a:bodyPr/>
          <a:lstStyle/>
          <a:p>
            <a:r>
              <a:rPr lang="en-US" sz="2200">
                <a:latin typeface="Times New Roman" charset="0"/>
                <a:ea typeface="MS PGothic" charset="0"/>
                <a:cs typeface="Times New Roman" charset="0"/>
              </a:rPr>
              <a:t>Pixels:</a:t>
            </a:r>
          </a:p>
          <a:p>
            <a:pPr lvl="1"/>
            <a:r>
              <a:rPr lang="en-US" sz="2200">
                <a:latin typeface="Times New Roman" charset="0"/>
                <a:ea typeface="ＭＳ Ｐゴシック" charset="0"/>
                <a:cs typeface="Times New Roman" charset="0"/>
              </a:rPr>
              <a:t>Resolution </a:t>
            </a:r>
          </a:p>
          <a:p>
            <a:pPr lvl="1"/>
            <a:r>
              <a:rPr lang="en-US" sz="2200">
                <a:latin typeface="Times New Roman" charset="0"/>
                <a:ea typeface="ＭＳ Ｐゴシック" charset="0"/>
                <a:cs typeface="Times New Roman" charset="0"/>
              </a:rPr>
              <a:t>Color</a:t>
            </a:r>
          </a:p>
          <a:p>
            <a:pPr lvl="1"/>
            <a:endParaRPr lang="en-US" sz="2200">
              <a:latin typeface="Times New Roman" charset="0"/>
              <a:ea typeface="ＭＳ Ｐゴシック" charset="0"/>
              <a:cs typeface="Times New Roman" charset="0"/>
            </a:endParaRPr>
          </a:p>
          <a:p>
            <a:r>
              <a:rPr lang="en-US" sz="2200">
                <a:latin typeface="Times New Roman" charset="0"/>
                <a:ea typeface="MS PGothic" charset="0"/>
                <a:cs typeface="Times New Roman" charset="0"/>
              </a:rPr>
              <a:t>File formats</a:t>
            </a:r>
          </a:p>
          <a:p>
            <a:endParaRPr lang="en-US" sz="2200">
              <a:latin typeface="Times New Roman" charset="0"/>
              <a:ea typeface="MS PGothic" charset="0"/>
              <a:cs typeface="Times New Roman" charset="0"/>
            </a:endParaRPr>
          </a:p>
          <a:p>
            <a:r>
              <a:rPr lang="en-US" sz="2200">
                <a:latin typeface="Times New Roman" charset="0"/>
                <a:ea typeface="MS PGothic" charset="0"/>
                <a:cs typeface="Times New Roman" charset="0"/>
              </a:rPr>
              <a:t>Hardware &amp; Software</a:t>
            </a:r>
          </a:p>
        </p:txBody>
      </p:sp>
    </p:spTree>
    <p:extLst>
      <p:ext uri="{BB962C8B-B14F-4D97-AF65-F5344CB8AC3E}">
        <p14:creationId xmlns:p14="http://schemas.microsoft.com/office/powerpoint/2010/main" val="4200709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7544" y="404664"/>
            <a:ext cx="7772400" cy="746125"/>
          </a:xfrm>
        </p:spPr>
        <p:txBody>
          <a:bodyPr/>
          <a:lstStyle/>
          <a:p>
            <a:pPr algn="l"/>
            <a:r>
              <a:rPr lang="en-US" sz="4000" dirty="0">
                <a:latin typeface="Times New Roman" charset="0"/>
                <a:ea typeface="MS PGothic" charset="0"/>
              </a:rPr>
              <a:t>Digital Images and Pixels</a:t>
            </a:r>
          </a:p>
        </p:txBody>
      </p:sp>
      <p:sp>
        <p:nvSpPr>
          <p:cNvPr id="57347" name="Rectangle 3"/>
          <p:cNvSpPr>
            <a:spLocks noGrp="1" noChangeArrowheads="1"/>
          </p:cNvSpPr>
          <p:nvPr>
            <p:ph idx="1"/>
          </p:nvPr>
        </p:nvSpPr>
        <p:spPr>
          <a:xfrm>
            <a:off x="609600" y="1981200"/>
            <a:ext cx="7772400" cy="4114800"/>
          </a:xfrm>
        </p:spPr>
        <p:txBody>
          <a:bodyPr/>
          <a:lstStyle/>
          <a:p>
            <a:pPr>
              <a:buFontTx/>
              <a:buNone/>
            </a:pPr>
            <a:r>
              <a:rPr lang="en-US" sz="2200">
                <a:latin typeface="Times New Roman" charset="0"/>
                <a:ea typeface="MS PGothic" charset="0"/>
                <a:cs typeface="Times New Roman" charset="0"/>
              </a:rPr>
              <a:t>Digital Images are composed of digital elements called pixels.</a:t>
            </a:r>
          </a:p>
          <a:p>
            <a:r>
              <a:rPr lang="en-US" sz="2200">
                <a:latin typeface="Times New Roman" charset="0"/>
                <a:ea typeface="MS PGothic" charset="0"/>
                <a:cs typeface="Times New Roman" charset="0"/>
              </a:rPr>
              <a:t>Pixels are bundles of digital information about the color of a specific spot in the image. </a:t>
            </a:r>
          </a:p>
          <a:p>
            <a:r>
              <a:rPr lang="en-US" sz="2200">
                <a:latin typeface="Times New Roman" charset="0"/>
                <a:ea typeface="MS PGothic" charset="0"/>
                <a:cs typeface="Times New Roman" charset="0"/>
              </a:rPr>
              <a:t>They are organized into a grid to convey the image. </a:t>
            </a:r>
          </a:p>
          <a:p>
            <a:endParaRPr lang="en-US" sz="2200">
              <a:latin typeface="Times New Roman" charset="0"/>
              <a:ea typeface="MS PGothic" charset="0"/>
              <a:cs typeface="Times New Roman" charset="0"/>
            </a:endParaRPr>
          </a:p>
        </p:txBody>
      </p:sp>
    </p:spTree>
    <p:extLst>
      <p:ext uri="{BB962C8B-B14F-4D97-AF65-F5344CB8AC3E}">
        <p14:creationId xmlns:p14="http://schemas.microsoft.com/office/powerpoint/2010/main" val="24799068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seurat60"/>
          <p:cNvPicPr>
            <a:picLocks noChangeAspect="1" noChangeArrowheads="1"/>
          </p:cNvPicPr>
          <p:nvPr/>
        </p:nvPicPr>
        <p:blipFill>
          <a:blip r:embed="rId3">
            <a:extLst>
              <a:ext uri="{28A0092B-C50C-407E-A947-70E740481C1C}">
                <a14:useLocalDpi xmlns:a14="http://schemas.microsoft.com/office/drawing/2010/main" val="0"/>
              </a:ext>
            </a:extLst>
          </a:blip>
          <a:srcRect l="73404"/>
          <a:stretch>
            <a:fillRect/>
          </a:stretch>
        </p:blipFill>
        <p:spPr bwMode="auto">
          <a:xfrm>
            <a:off x="140433" y="2113734"/>
            <a:ext cx="1498561" cy="3717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5" name="Picture 7" descr="phoen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757" y="2000546"/>
            <a:ext cx="1382770" cy="3871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396" name="Picture 10" descr="hor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6027" y="3351366"/>
            <a:ext cx="1634476" cy="24800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7" name="Text Box 18"/>
          <p:cNvSpPr txBox="1">
            <a:spLocks noChangeArrowheads="1"/>
          </p:cNvSpPr>
          <p:nvPr/>
        </p:nvSpPr>
        <p:spPr bwMode="auto">
          <a:xfrm>
            <a:off x="7337957" y="3351367"/>
            <a:ext cx="1823497" cy="2446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spcBef>
                <a:spcPct val="50000"/>
              </a:spcBef>
            </a:pPr>
            <a:r>
              <a:rPr lang="en-US" sz="1800" dirty="0">
                <a:latin typeface="Times New Roman" charset="0"/>
                <a:cs typeface="Times New Roman" charset="0"/>
              </a:rPr>
              <a:t>Patterns of dots produce the effects of consistent color</a:t>
            </a:r>
          </a:p>
          <a:p>
            <a:pPr>
              <a:spcBef>
                <a:spcPct val="50000"/>
              </a:spcBef>
            </a:pPr>
            <a:r>
              <a:rPr lang="en-US" sz="1800" dirty="0">
                <a:latin typeface="Times New Roman" charset="0"/>
                <a:cs typeface="Times New Roman" charset="0"/>
              </a:rPr>
              <a:t>The size of each pixel is determined by print size.</a:t>
            </a:r>
          </a:p>
        </p:txBody>
      </p:sp>
      <p:grpSp>
        <p:nvGrpSpPr>
          <p:cNvPr id="2" name="Group 15"/>
          <p:cNvGrpSpPr>
            <a:grpSpLocks/>
          </p:cNvGrpSpPr>
          <p:nvPr/>
        </p:nvGrpSpPr>
        <p:grpSpPr bwMode="auto">
          <a:xfrm>
            <a:off x="717233" y="1772816"/>
            <a:ext cx="1865707" cy="2297860"/>
            <a:chOff x="609600" y="1650916"/>
            <a:chExt cx="2371723" cy="2921084"/>
          </a:xfrm>
        </p:grpSpPr>
        <p:sp>
          <p:nvSpPr>
            <p:cNvPr id="59407" name="Rectangle 6"/>
            <p:cNvSpPr>
              <a:spLocks noChangeArrowheads="1"/>
            </p:cNvSpPr>
            <p:nvPr/>
          </p:nvSpPr>
          <p:spPr bwMode="auto">
            <a:xfrm>
              <a:off x="609600" y="3657600"/>
              <a:ext cx="762000" cy="914400"/>
            </a:xfrm>
            <a:prstGeom prst="rect">
              <a:avLst/>
            </a:prstGeom>
            <a:noFill/>
            <a:ln w="9525">
              <a:solidFill>
                <a:srgbClr val="00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59408" name="Picture 5" descr="Seurat-La_Parade_det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9626" y="1650916"/>
              <a:ext cx="1201697" cy="1949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9" name="Line 19"/>
            <p:cNvSpPr>
              <a:spLocks noChangeShapeType="1"/>
            </p:cNvSpPr>
            <p:nvPr/>
          </p:nvSpPr>
          <p:spPr bwMode="auto">
            <a:xfrm flipV="1">
              <a:off x="1371600" y="3429000"/>
              <a:ext cx="381000" cy="38100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3" name="Group 16"/>
          <p:cNvGrpSpPr>
            <a:grpSpLocks/>
          </p:cNvGrpSpPr>
          <p:nvPr/>
        </p:nvGrpSpPr>
        <p:grpSpPr bwMode="auto">
          <a:xfrm>
            <a:off x="3622102" y="2065680"/>
            <a:ext cx="2046471" cy="3496920"/>
            <a:chOff x="2971800" y="1117247"/>
            <a:chExt cx="2601513" cy="4445353"/>
          </a:xfrm>
        </p:grpSpPr>
        <p:sp>
          <p:nvSpPr>
            <p:cNvPr id="59404" name="Rectangle 9"/>
            <p:cNvSpPr>
              <a:spLocks noChangeArrowheads="1"/>
            </p:cNvSpPr>
            <p:nvPr/>
          </p:nvSpPr>
          <p:spPr bwMode="auto">
            <a:xfrm>
              <a:off x="2971800" y="4800600"/>
              <a:ext cx="762000" cy="762000"/>
            </a:xfrm>
            <a:prstGeom prst="rect">
              <a:avLst/>
            </a:prstGeom>
            <a:noFill/>
            <a:ln w="9525">
              <a:solidFill>
                <a:srgbClr val="00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pic>
          <p:nvPicPr>
            <p:cNvPr id="59405" name="Picture 8" descr="phoenix_z"/>
            <p:cNvPicPr>
              <a:picLocks noChangeAspect="1" noChangeArrowheads="1"/>
            </p:cNvPicPr>
            <p:nvPr/>
          </p:nvPicPr>
          <p:blipFill>
            <a:blip r:embed="rId7">
              <a:extLst>
                <a:ext uri="{28A0092B-C50C-407E-A947-70E740481C1C}">
                  <a14:useLocalDpi xmlns:a14="http://schemas.microsoft.com/office/drawing/2010/main" val="0"/>
                </a:ext>
              </a:extLst>
            </a:blip>
            <a:srcRect l="24628" t="28166" r="25868" b="28578"/>
            <a:stretch>
              <a:fillRect/>
            </a:stretch>
          </p:blipFill>
          <p:spPr bwMode="auto">
            <a:xfrm>
              <a:off x="3744514" y="1117247"/>
              <a:ext cx="1828799" cy="21253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6" name="Line 20"/>
            <p:cNvSpPr>
              <a:spLocks noChangeShapeType="1"/>
            </p:cNvSpPr>
            <p:nvPr/>
          </p:nvSpPr>
          <p:spPr bwMode="auto">
            <a:xfrm flipV="1">
              <a:off x="3429000" y="3200400"/>
              <a:ext cx="1066800" cy="160020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4" name="Group 17"/>
          <p:cNvGrpSpPr>
            <a:grpSpLocks/>
          </p:cNvGrpSpPr>
          <p:nvPr/>
        </p:nvGrpSpPr>
        <p:grpSpPr bwMode="auto">
          <a:xfrm>
            <a:off x="5942238" y="1656304"/>
            <a:ext cx="2381669" cy="1925673"/>
            <a:chOff x="5257800" y="1285847"/>
            <a:chExt cx="3027623" cy="2447953"/>
          </a:xfrm>
        </p:grpSpPr>
        <p:pic>
          <p:nvPicPr>
            <p:cNvPr id="59401" name="Picture 16" descr="horse_cr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1285847"/>
              <a:ext cx="1808423" cy="1859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402" name="Rectangle 17"/>
            <p:cNvSpPr>
              <a:spLocks noChangeArrowheads="1"/>
            </p:cNvSpPr>
            <p:nvPr/>
          </p:nvSpPr>
          <p:spPr bwMode="auto">
            <a:xfrm>
              <a:off x="5257800" y="3505200"/>
              <a:ext cx="152400" cy="228600"/>
            </a:xfrm>
            <a:prstGeom prst="rect">
              <a:avLst/>
            </a:prstGeom>
            <a:noFill/>
            <a:ln w="9525">
              <a:solidFill>
                <a:srgbClr val="00FF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59403" name="Line 21"/>
            <p:cNvSpPr>
              <a:spLocks noChangeShapeType="1"/>
            </p:cNvSpPr>
            <p:nvPr/>
          </p:nvSpPr>
          <p:spPr bwMode="auto">
            <a:xfrm flipV="1">
              <a:off x="5410200" y="3200400"/>
              <a:ext cx="1066800" cy="381000"/>
            </a:xfrm>
            <a:prstGeom prst="line">
              <a:avLst/>
            </a:prstGeom>
            <a:noFill/>
            <a:ln w="9525">
              <a:solidFill>
                <a:srgbClr val="00FF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47891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67544" y="476672"/>
            <a:ext cx="7772400" cy="746125"/>
          </a:xfrm>
        </p:spPr>
        <p:txBody>
          <a:bodyPr/>
          <a:lstStyle/>
          <a:p>
            <a:pPr algn="l"/>
            <a:r>
              <a:rPr lang="en-US" sz="4000" dirty="0">
                <a:latin typeface="Times New Roman" charset="0"/>
                <a:ea typeface="MS PGothic" charset="0"/>
                <a:cs typeface="Times New Roman" charset="0"/>
              </a:rPr>
              <a:t>Digital Images and Pixels</a:t>
            </a:r>
          </a:p>
        </p:txBody>
      </p:sp>
      <p:sp>
        <p:nvSpPr>
          <p:cNvPr id="61443" name="Rectangle 3"/>
          <p:cNvSpPr>
            <a:spLocks noGrp="1" noChangeArrowheads="1"/>
          </p:cNvSpPr>
          <p:nvPr>
            <p:ph idx="1"/>
          </p:nvPr>
        </p:nvSpPr>
        <p:spPr>
          <a:xfrm>
            <a:off x="381000" y="1752600"/>
            <a:ext cx="7772400" cy="4114800"/>
          </a:xfrm>
        </p:spPr>
        <p:txBody>
          <a:bodyPr/>
          <a:lstStyle/>
          <a:p>
            <a:pPr>
              <a:lnSpc>
                <a:spcPct val="90000"/>
              </a:lnSpc>
              <a:buFontTx/>
              <a:buNone/>
            </a:pPr>
            <a:r>
              <a:rPr lang="en-US" sz="2200">
                <a:latin typeface="Times New Roman" charset="0"/>
                <a:ea typeface="MS PGothic" charset="0"/>
                <a:cs typeface="Times New Roman" charset="0"/>
              </a:rPr>
              <a:t>The RESOLUTION is the ratio of the number of PIXELS to the PRINT size.</a:t>
            </a:r>
          </a:p>
          <a:p>
            <a:pPr>
              <a:lnSpc>
                <a:spcPct val="90000"/>
              </a:lnSpc>
              <a:buFontTx/>
              <a:buNone/>
            </a:pPr>
            <a:endParaRPr lang="en-US" sz="2200">
              <a:latin typeface="Times New Roman" charset="0"/>
              <a:ea typeface="MS PGothic" charset="0"/>
              <a:cs typeface="Times New Roman" charset="0"/>
            </a:endParaRPr>
          </a:p>
          <a:p>
            <a:pPr algn="ctr">
              <a:lnSpc>
                <a:spcPct val="90000"/>
              </a:lnSpc>
              <a:buFontTx/>
              <a:buNone/>
            </a:pPr>
            <a:r>
              <a:rPr lang="en-US" sz="2200">
                <a:latin typeface="Times New Roman" charset="0"/>
                <a:ea typeface="MS PGothic" charset="0"/>
                <a:cs typeface="Times New Roman" charset="0"/>
              </a:rPr>
              <a:t>Resolution = </a:t>
            </a:r>
            <a:r>
              <a:rPr lang="en-US" sz="2200" u="sng">
                <a:latin typeface="Times New Roman" charset="0"/>
                <a:ea typeface="MS PGothic" charset="0"/>
                <a:cs typeface="Times New Roman" charset="0"/>
              </a:rPr>
              <a:t># of pixels on the longest side</a:t>
            </a:r>
          </a:p>
          <a:p>
            <a:pPr algn="ctr">
              <a:lnSpc>
                <a:spcPct val="90000"/>
              </a:lnSpc>
              <a:buFontTx/>
              <a:buNone/>
            </a:pPr>
            <a:r>
              <a:rPr lang="en-US" sz="2200">
                <a:latin typeface="Times New Roman" charset="0"/>
                <a:ea typeface="MS PGothic" charset="0"/>
                <a:cs typeface="Times New Roman" charset="0"/>
              </a:rPr>
              <a:t>                          print size</a:t>
            </a:r>
          </a:p>
          <a:p>
            <a:pPr algn="ctr">
              <a:lnSpc>
                <a:spcPct val="90000"/>
              </a:lnSpc>
              <a:buFontTx/>
              <a:buNone/>
            </a:pPr>
            <a:endParaRPr lang="en-US" sz="2200">
              <a:latin typeface="Times New Roman" charset="0"/>
              <a:ea typeface="MS PGothic" charset="0"/>
              <a:cs typeface="Times New Roman" charset="0"/>
            </a:endParaRPr>
          </a:p>
          <a:p>
            <a:pPr>
              <a:lnSpc>
                <a:spcPct val="90000"/>
              </a:lnSpc>
              <a:buFontTx/>
              <a:buNone/>
            </a:pPr>
            <a:endParaRPr lang="en-US" sz="2200">
              <a:latin typeface="Times New Roman" charset="0"/>
              <a:ea typeface="MS PGothic" charset="0"/>
              <a:cs typeface="Times New Roman" charset="0"/>
            </a:endParaRPr>
          </a:p>
          <a:p>
            <a:pPr>
              <a:lnSpc>
                <a:spcPct val="90000"/>
              </a:lnSpc>
              <a:buFontTx/>
              <a:buNone/>
            </a:pPr>
            <a:r>
              <a:rPr lang="en-US" sz="2200">
                <a:latin typeface="Times New Roman" charset="0"/>
                <a:ea typeface="MS PGothic" charset="0"/>
                <a:cs typeface="Times New Roman" charset="0"/>
              </a:rPr>
              <a:t>Resolution is </a:t>
            </a:r>
          </a:p>
          <a:p>
            <a:pPr>
              <a:lnSpc>
                <a:spcPct val="90000"/>
              </a:lnSpc>
            </a:pPr>
            <a:r>
              <a:rPr lang="en-US" sz="2200">
                <a:latin typeface="Times New Roman" charset="0"/>
                <a:ea typeface="MS PGothic" charset="0"/>
                <a:cs typeface="Times New Roman" charset="0"/>
              </a:rPr>
              <a:t>used to judge the quality of the image.</a:t>
            </a:r>
          </a:p>
          <a:p>
            <a:pPr>
              <a:lnSpc>
                <a:spcPct val="90000"/>
              </a:lnSpc>
            </a:pPr>
            <a:r>
              <a:rPr lang="en-US" sz="2200">
                <a:latin typeface="Times New Roman" charset="0"/>
                <a:ea typeface="MS PGothic" charset="0"/>
                <a:cs typeface="Times New Roman" charset="0"/>
              </a:rPr>
              <a:t>Most often measured in pixels (or dots) per inch or ‘</a:t>
            </a:r>
            <a:r>
              <a:rPr lang="en-US" altLang="ja-JP" sz="2200">
                <a:latin typeface="Times New Roman" charset="0"/>
                <a:ea typeface="MS PGothic" charset="0"/>
                <a:cs typeface="Times New Roman" charset="0"/>
              </a:rPr>
              <a:t>ppi</a:t>
            </a:r>
            <a:r>
              <a:rPr lang="en-US" sz="2200">
                <a:latin typeface="Times New Roman" charset="0"/>
                <a:ea typeface="MS PGothic" charset="0"/>
                <a:cs typeface="Times New Roman" charset="0"/>
              </a:rPr>
              <a:t>’</a:t>
            </a:r>
            <a:r>
              <a:rPr lang="en-US" altLang="ja-JP" sz="2200">
                <a:latin typeface="Times New Roman" charset="0"/>
                <a:ea typeface="MS PGothic" charset="0"/>
                <a:cs typeface="Times New Roman" charset="0"/>
              </a:rPr>
              <a:t>.</a:t>
            </a:r>
          </a:p>
          <a:p>
            <a:pPr>
              <a:lnSpc>
                <a:spcPct val="90000"/>
              </a:lnSpc>
            </a:pPr>
            <a:endParaRPr lang="en-US" sz="2200">
              <a:latin typeface="Times New Roman" charset="0"/>
              <a:ea typeface="MS PGothic" charset="0"/>
              <a:cs typeface="Times New Roman" charset="0"/>
            </a:endParaRPr>
          </a:p>
        </p:txBody>
      </p:sp>
    </p:spTree>
    <p:extLst>
      <p:ext uri="{BB962C8B-B14F-4D97-AF65-F5344CB8AC3E}">
        <p14:creationId xmlns:p14="http://schemas.microsoft.com/office/powerpoint/2010/main" val="92109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404664"/>
            <a:ext cx="7772400" cy="822325"/>
          </a:xfrm>
        </p:spPr>
        <p:txBody>
          <a:bodyPr/>
          <a:lstStyle/>
          <a:p>
            <a:pPr algn="l"/>
            <a:r>
              <a:rPr lang="en-IE" sz="4000" dirty="0">
                <a:latin typeface="Times New Roman" charset="0"/>
                <a:ea typeface="MS PGothic" charset="0"/>
              </a:rPr>
              <a:t>The Human Visual System (HVS)</a:t>
            </a:r>
            <a:endParaRPr lang="en-US" sz="4000" dirty="0">
              <a:latin typeface="Times New Roman" charset="0"/>
              <a:ea typeface="MS PGothic" charset="0"/>
            </a:endParaRPr>
          </a:p>
        </p:txBody>
      </p:sp>
      <p:sp>
        <p:nvSpPr>
          <p:cNvPr id="8195" name="Rectangle 3"/>
          <p:cNvSpPr>
            <a:spLocks noGrp="1" noChangeArrowheads="1"/>
          </p:cNvSpPr>
          <p:nvPr>
            <p:ph idx="1"/>
          </p:nvPr>
        </p:nvSpPr>
        <p:spPr/>
        <p:txBody>
          <a:bodyPr/>
          <a:lstStyle/>
          <a:p>
            <a:pPr marL="0" indent="0" algn="just">
              <a:lnSpc>
                <a:spcPct val="120000"/>
              </a:lnSpc>
            </a:pPr>
            <a:r>
              <a:rPr lang="en-IE" sz="2200" dirty="0">
                <a:latin typeface="Times New Roman" charset="0"/>
                <a:ea typeface="MS PGothic" charset="0"/>
              </a:rPr>
              <a:t>HVS is one of the most complex systems in existence. The visual system consists of an eye that transforms light into neural signals, and the related parts of the brain that process the neural signals and extract necessary information. </a:t>
            </a:r>
            <a:endParaRPr lang="en-IE" sz="2200" dirty="0" smtClean="0">
              <a:latin typeface="Times New Roman" charset="0"/>
              <a:ea typeface="MS PGothic" charset="0"/>
            </a:endParaRPr>
          </a:p>
          <a:p>
            <a:pPr marL="0" indent="0" algn="just">
              <a:lnSpc>
                <a:spcPct val="120000"/>
              </a:lnSpc>
            </a:pPr>
            <a:endParaRPr lang="en-IE" sz="2200" dirty="0">
              <a:latin typeface="Times New Roman" charset="0"/>
              <a:ea typeface="MS PGothic" charset="0"/>
            </a:endParaRPr>
          </a:p>
          <a:p>
            <a:pPr marL="0" indent="0" algn="just">
              <a:lnSpc>
                <a:spcPct val="120000"/>
              </a:lnSpc>
            </a:pPr>
            <a:r>
              <a:rPr lang="en-IE" sz="2200" dirty="0">
                <a:latin typeface="Times New Roman" charset="0"/>
                <a:ea typeface="MS PGothic" charset="0"/>
              </a:rPr>
              <a:t>Light enters the cornea, passes through the aqueous humor, then the lens into the vitreous humor and finally onto the photoreceptors located at the back of the retina.</a:t>
            </a:r>
          </a:p>
          <a:p>
            <a:pPr marL="0" indent="0" algn="just">
              <a:lnSpc>
                <a:spcPct val="120000"/>
              </a:lnSpc>
              <a:buFontTx/>
              <a:buNone/>
            </a:pPr>
            <a:endParaRPr lang="en-US" sz="2200" dirty="0">
              <a:latin typeface="Times New Roman" charset="0"/>
              <a:ea typeface="MS PGothic" charset="0"/>
            </a:endParaRPr>
          </a:p>
        </p:txBody>
      </p:sp>
    </p:spTree>
    <p:extLst>
      <p:ext uri="{BB962C8B-B14F-4D97-AF65-F5344CB8AC3E}">
        <p14:creationId xmlns:p14="http://schemas.microsoft.com/office/powerpoint/2010/main" val="15561202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7544" y="476672"/>
            <a:ext cx="7772400" cy="593725"/>
          </a:xfrm>
        </p:spPr>
        <p:txBody>
          <a:bodyPr>
            <a:noAutofit/>
          </a:bodyPr>
          <a:lstStyle/>
          <a:p>
            <a:pPr algn="l"/>
            <a:r>
              <a:rPr lang="en-US" sz="4000" dirty="0" smtClean="0">
                <a:latin typeface="Times New Roman" charset="0"/>
                <a:ea typeface="MS PGothic" charset="0"/>
              </a:rPr>
              <a:t>The Big Picture</a:t>
            </a:r>
            <a:endParaRPr lang="en-US" sz="4000" dirty="0">
              <a:latin typeface="Times New Roman" charset="0"/>
              <a:ea typeface="MS PGothic" charset="0"/>
            </a:endParaRPr>
          </a:p>
        </p:txBody>
      </p:sp>
      <p:pic>
        <p:nvPicPr>
          <p:cNvPr id="6" name="Picture 14" descr="beekerLowRes"/>
          <p:cNvPicPr>
            <a:picLocks noChangeAspect="1" noChangeArrowheads="1"/>
          </p:cNvPicPr>
          <p:nvPr/>
        </p:nvPicPr>
        <p:blipFill>
          <a:blip r:embed="rId3">
            <a:extLst>
              <a:ext uri="{28A0092B-C50C-407E-A947-70E740481C1C}">
                <a14:useLocalDpi xmlns:a14="http://schemas.microsoft.com/office/drawing/2010/main" val="0"/>
              </a:ext>
            </a:extLst>
          </a:blip>
          <a:srcRect b="22340"/>
          <a:stretch>
            <a:fillRect/>
          </a:stretch>
        </p:blipFill>
        <p:spPr bwMode="auto">
          <a:xfrm>
            <a:off x="4283968" y="1772816"/>
            <a:ext cx="3670995" cy="3167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3" descr="bee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590800"/>
            <a:ext cx="97313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828800" y="2743200"/>
            <a:ext cx="457200"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spcBef>
                <a:spcPct val="50000"/>
              </a:spcBef>
            </a:pPr>
            <a:r>
              <a:rPr lang="en-US" sz="6600" dirty="0">
                <a:latin typeface="Times New Roman" charset="0"/>
              </a:rPr>
              <a:t>=</a:t>
            </a:r>
          </a:p>
        </p:txBody>
      </p:sp>
      <p:sp>
        <p:nvSpPr>
          <p:cNvPr id="9" name="Text Box 6"/>
          <p:cNvSpPr txBox="1">
            <a:spLocks noChangeArrowheads="1"/>
          </p:cNvSpPr>
          <p:nvPr/>
        </p:nvSpPr>
        <p:spPr bwMode="auto">
          <a:xfrm>
            <a:off x="457200" y="4038600"/>
            <a:ext cx="25908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spcBef>
                <a:spcPct val="50000"/>
              </a:spcBef>
            </a:pPr>
            <a:r>
              <a:rPr lang="en-US" sz="2200" dirty="0">
                <a:latin typeface="Times New Roman" charset="0"/>
                <a:cs typeface="Times New Roman" charset="0"/>
              </a:rPr>
              <a:t>.5 x.75 @ 72dpi;</a:t>
            </a:r>
            <a:br>
              <a:rPr lang="en-US" sz="2200" dirty="0">
                <a:latin typeface="Times New Roman" charset="0"/>
                <a:cs typeface="Times New Roman" charset="0"/>
              </a:rPr>
            </a:br>
            <a:r>
              <a:rPr lang="en-US" sz="2200" dirty="0">
                <a:latin typeface="Times New Roman" charset="0"/>
                <a:cs typeface="Times New Roman" charset="0"/>
              </a:rPr>
              <a:t>6.5 kb</a:t>
            </a:r>
          </a:p>
        </p:txBody>
      </p:sp>
      <p:sp>
        <p:nvSpPr>
          <p:cNvPr id="10" name="Text Box 7"/>
          <p:cNvSpPr txBox="1">
            <a:spLocks noChangeArrowheads="1"/>
          </p:cNvSpPr>
          <p:nvPr/>
        </p:nvSpPr>
        <p:spPr bwMode="auto">
          <a:xfrm>
            <a:off x="3909665" y="4977183"/>
            <a:ext cx="44196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spcBef>
                <a:spcPct val="50000"/>
              </a:spcBef>
            </a:pPr>
            <a:r>
              <a:rPr lang="en-US" sz="2200" dirty="0">
                <a:latin typeface="Times New Roman" charset="0"/>
                <a:cs typeface="Times New Roman" charset="0"/>
              </a:rPr>
              <a:t>4 x 5 @ 10 dpi</a:t>
            </a:r>
            <a:br>
              <a:rPr lang="en-US" sz="2200" dirty="0">
                <a:latin typeface="Times New Roman" charset="0"/>
                <a:cs typeface="Times New Roman" charset="0"/>
              </a:rPr>
            </a:br>
            <a:r>
              <a:rPr lang="en-US" sz="2200" dirty="0">
                <a:latin typeface="Times New Roman" charset="0"/>
                <a:cs typeface="Times New Roman" charset="0"/>
              </a:rPr>
              <a:t>6.5 kb</a:t>
            </a:r>
          </a:p>
        </p:txBody>
      </p:sp>
    </p:spTree>
    <p:extLst>
      <p:ext uri="{BB962C8B-B14F-4D97-AF65-F5344CB8AC3E}">
        <p14:creationId xmlns:p14="http://schemas.microsoft.com/office/powerpoint/2010/main" val="3800916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7544" y="476672"/>
            <a:ext cx="7772400" cy="593725"/>
          </a:xfrm>
        </p:spPr>
        <p:txBody>
          <a:bodyPr>
            <a:noAutofit/>
          </a:bodyPr>
          <a:lstStyle/>
          <a:p>
            <a:pPr algn="l"/>
            <a:r>
              <a:rPr lang="en-US" sz="4000" dirty="0" smtClean="0">
                <a:latin typeface="Times New Roman" charset="0"/>
                <a:ea typeface="MS PGothic" charset="0"/>
              </a:rPr>
              <a:t>The Big Picture</a:t>
            </a:r>
            <a:endParaRPr lang="en-US" sz="4000" dirty="0">
              <a:latin typeface="Times New Roman" charset="0"/>
              <a:ea typeface="MS PGothic" charset="0"/>
            </a:endParaRPr>
          </a:p>
        </p:txBody>
      </p:sp>
      <p:pic>
        <p:nvPicPr>
          <p:cNvPr id="5" name="Picture 9" descr="bee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90800"/>
            <a:ext cx="973138"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0" descr="beekerResize"/>
          <p:cNvPicPr>
            <a:picLocks noChangeAspect="1" noChangeArrowheads="1"/>
          </p:cNvPicPr>
          <p:nvPr/>
        </p:nvPicPr>
        <p:blipFill>
          <a:blip r:embed="rId4">
            <a:extLst>
              <a:ext uri="{28A0092B-C50C-407E-A947-70E740481C1C}">
                <a14:useLocalDpi xmlns:a14="http://schemas.microsoft.com/office/drawing/2010/main" val="0"/>
              </a:ext>
            </a:extLst>
          </a:blip>
          <a:srcRect b="20454"/>
          <a:stretch>
            <a:fillRect/>
          </a:stretch>
        </p:blipFill>
        <p:spPr bwMode="auto">
          <a:xfrm>
            <a:off x="4283968" y="1714240"/>
            <a:ext cx="3302695" cy="3204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533400" y="3886200"/>
            <a:ext cx="24384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spcBef>
                <a:spcPct val="50000"/>
              </a:spcBef>
            </a:pPr>
            <a:r>
              <a:rPr lang="en-US" sz="2200" dirty="0">
                <a:latin typeface="Times New Roman" charset="0"/>
                <a:cs typeface="Times New Roman" charset="0"/>
              </a:rPr>
              <a:t>.5 x.75 @ 575dpi;</a:t>
            </a:r>
            <a:br>
              <a:rPr lang="en-US" sz="2200" dirty="0">
                <a:latin typeface="Times New Roman" charset="0"/>
                <a:cs typeface="Times New Roman" charset="0"/>
              </a:rPr>
            </a:br>
            <a:r>
              <a:rPr lang="en-US" sz="2200" dirty="0">
                <a:latin typeface="Times New Roman" charset="0"/>
                <a:cs typeface="Times New Roman" charset="0"/>
              </a:rPr>
              <a:t>113 kb</a:t>
            </a:r>
          </a:p>
        </p:txBody>
      </p:sp>
      <p:sp>
        <p:nvSpPr>
          <p:cNvPr id="8" name="Text Box 6"/>
          <p:cNvSpPr txBox="1">
            <a:spLocks noChangeArrowheads="1"/>
          </p:cNvSpPr>
          <p:nvPr/>
        </p:nvSpPr>
        <p:spPr bwMode="auto">
          <a:xfrm>
            <a:off x="3916015" y="4982078"/>
            <a:ext cx="40386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ctr">
              <a:spcBef>
                <a:spcPct val="50000"/>
              </a:spcBef>
            </a:pPr>
            <a:r>
              <a:rPr lang="en-US" sz="2200" dirty="0">
                <a:latin typeface="Times New Roman" charset="0"/>
                <a:cs typeface="Times New Roman" charset="0"/>
              </a:rPr>
              <a:t>4 x 5 @ 72 dpi</a:t>
            </a:r>
            <a:br>
              <a:rPr lang="en-US" sz="2200" dirty="0">
                <a:latin typeface="Times New Roman" charset="0"/>
                <a:cs typeface="Times New Roman" charset="0"/>
              </a:rPr>
            </a:br>
            <a:r>
              <a:rPr lang="en-US" sz="2200" dirty="0">
                <a:latin typeface="Times New Roman" charset="0"/>
                <a:cs typeface="Times New Roman" charset="0"/>
              </a:rPr>
              <a:t>113 kb</a:t>
            </a:r>
          </a:p>
        </p:txBody>
      </p:sp>
      <p:sp>
        <p:nvSpPr>
          <p:cNvPr id="11" name="Text Box 7"/>
          <p:cNvSpPr txBox="1">
            <a:spLocks noChangeArrowheads="1"/>
          </p:cNvSpPr>
          <p:nvPr/>
        </p:nvSpPr>
        <p:spPr bwMode="auto">
          <a:xfrm>
            <a:off x="2286000" y="2438400"/>
            <a:ext cx="381000"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spcBef>
                <a:spcPct val="50000"/>
              </a:spcBef>
            </a:pPr>
            <a:r>
              <a:rPr lang="en-US" sz="6600" dirty="0"/>
              <a:t>=</a:t>
            </a:r>
            <a:endParaRPr lang="en-US" sz="2400" dirty="0">
              <a:latin typeface="Times New Roman" charset="0"/>
            </a:endParaRPr>
          </a:p>
        </p:txBody>
      </p:sp>
    </p:spTree>
    <p:extLst>
      <p:ext uri="{BB962C8B-B14F-4D97-AF65-F5344CB8AC3E}">
        <p14:creationId xmlns:p14="http://schemas.microsoft.com/office/powerpoint/2010/main" val="3084165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7544" y="476672"/>
            <a:ext cx="7772400" cy="593725"/>
          </a:xfrm>
        </p:spPr>
        <p:txBody>
          <a:bodyPr>
            <a:noAutofit/>
          </a:bodyPr>
          <a:lstStyle/>
          <a:p>
            <a:pPr algn="l"/>
            <a:r>
              <a:rPr lang="en-US" sz="4000" dirty="0">
                <a:latin typeface="Times New Roman" charset="0"/>
                <a:ea typeface="MS PGothic" charset="0"/>
              </a:rPr>
              <a:t>Print Quality</a:t>
            </a:r>
          </a:p>
        </p:txBody>
      </p:sp>
      <p:pic>
        <p:nvPicPr>
          <p:cNvPr id="67587" name="Picture 3" descr="ma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88840"/>
            <a:ext cx="3923109" cy="3658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588" name="TextBox 4"/>
          <p:cNvSpPr txBox="1">
            <a:spLocks noChangeArrowheads="1"/>
          </p:cNvSpPr>
          <p:nvPr/>
        </p:nvSpPr>
        <p:spPr bwMode="auto">
          <a:xfrm>
            <a:off x="5257800" y="1828800"/>
            <a:ext cx="3581400" cy="4154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r>
              <a:rPr lang="en-US" sz="2200">
                <a:latin typeface="Times New Roman" charset="0"/>
              </a:rPr>
              <a:t>Good consumer printers can print up to about 275 ppi. Commercial printers are often much better.</a:t>
            </a:r>
          </a:p>
          <a:p>
            <a:endParaRPr lang="en-US" sz="2200">
              <a:latin typeface="Times New Roman" charset="0"/>
            </a:endParaRPr>
          </a:p>
          <a:p>
            <a:r>
              <a:rPr lang="en-US" sz="2200">
                <a:latin typeface="Times New Roman" charset="0"/>
              </a:rPr>
              <a:t>300 dpi is a print industry standard. </a:t>
            </a:r>
          </a:p>
          <a:p>
            <a:endParaRPr lang="en-US" sz="2200">
              <a:latin typeface="Times New Roman" charset="0"/>
            </a:endParaRPr>
          </a:p>
          <a:p>
            <a:r>
              <a:rPr lang="en-US" sz="2200">
                <a:latin typeface="Times New Roman" charset="0"/>
              </a:rPr>
              <a:t>The human eye usually can’t appreciate detail higher than 300 dpi from about 8 inches distance</a:t>
            </a:r>
          </a:p>
        </p:txBody>
      </p:sp>
    </p:spTree>
    <p:extLst>
      <p:ext uri="{BB962C8B-B14F-4D97-AF65-F5344CB8AC3E}">
        <p14:creationId xmlns:p14="http://schemas.microsoft.com/office/powerpoint/2010/main" val="3084165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04664"/>
            <a:ext cx="7772400" cy="746125"/>
          </a:xfrm>
        </p:spPr>
        <p:txBody>
          <a:bodyPr/>
          <a:lstStyle/>
          <a:p>
            <a:pPr algn="l"/>
            <a:r>
              <a:rPr lang="en-US" sz="4000" dirty="0">
                <a:latin typeface="Times New Roman" charset="0"/>
                <a:ea typeface="MS PGothic" charset="0"/>
              </a:rPr>
              <a:t>Monitor Quality</a:t>
            </a:r>
          </a:p>
        </p:txBody>
      </p:sp>
      <p:pic>
        <p:nvPicPr>
          <p:cNvPr id="69635" name="Picture 3" descr="monito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3856038" cy="3586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6" name="TextBox 4"/>
          <p:cNvSpPr txBox="1">
            <a:spLocks noChangeArrowheads="1"/>
          </p:cNvSpPr>
          <p:nvPr/>
        </p:nvSpPr>
        <p:spPr bwMode="auto">
          <a:xfrm>
            <a:off x="4343400" y="1412776"/>
            <a:ext cx="4191000" cy="51706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just"/>
            <a:r>
              <a:rPr lang="en-US" sz="2200" dirty="0">
                <a:latin typeface="Times New Roman" charset="0"/>
              </a:rPr>
              <a:t>Regardless of the print size you dictate, the monitor will always display 72 pixels in each inch (unless your browser program creates a temporary view).</a:t>
            </a:r>
          </a:p>
          <a:p>
            <a:pPr algn="just"/>
            <a:endParaRPr lang="en-US" sz="2200" dirty="0">
              <a:latin typeface="Times New Roman" charset="0"/>
            </a:endParaRPr>
          </a:p>
          <a:p>
            <a:pPr algn="just"/>
            <a:r>
              <a:rPr lang="en-US" sz="2200" dirty="0">
                <a:latin typeface="Times New Roman" charset="0"/>
              </a:rPr>
              <a:t>If you scan something at 300 </a:t>
            </a:r>
            <a:r>
              <a:rPr lang="en-US" sz="2200" dirty="0" err="1">
                <a:latin typeface="Times New Roman" charset="0"/>
              </a:rPr>
              <a:t>ppi</a:t>
            </a:r>
            <a:r>
              <a:rPr lang="en-US" sz="2200" dirty="0">
                <a:latin typeface="Times New Roman" charset="0"/>
              </a:rPr>
              <a:t> and show it on a monitor, it will be resized to 72 </a:t>
            </a:r>
            <a:r>
              <a:rPr lang="en-US" sz="2200" dirty="0" err="1">
                <a:latin typeface="Times New Roman" charset="0"/>
              </a:rPr>
              <a:t>ppi</a:t>
            </a:r>
            <a:r>
              <a:rPr lang="en-US" sz="2200" dirty="0">
                <a:latin typeface="Times New Roman" charset="0"/>
              </a:rPr>
              <a:t> meaning a 5 inch image would be 21 inches.</a:t>
            </a:r>
          </a:p>
          <a:p>
            <a:pPr algn="just"/>
            <a:r>
              <a:rPr lang="en-US" sz="2200" dirty="0" smtClean="0">
                <a:latin typeface="Times New Roman" charset="0"/>
              </a:rPr>
              <a:t>These </a:t>
            </a:r>
            <a:r>
              <a:rPr lang="en-US" sz="2200" dirty="0">
                <a:latin typeface="Times New Roman" charset="0"/>
              </a:rPr>
              <a:t>images look as good as print images to your eye because of optical illusion </a:t>
            </a:r>
          </a:p>
          <a:p>
            <a:pPr algn="just"/>
            <a:r>
              <a:rPr lang="en-US" sz="2200" dirty="0">
                <a:latin typeface="Times New Roman" charset="0"/>
              </a:rPr>
              <a:t> </a:t>
            </a:r>
          </a:p>
          <a:p>
            <a:pPr algn="just"/>
            <a:r>
              <a:rPr lang="en-US" sz="2200" dirty="0">
                <a:latin typeface="Times New Roman" charset="0"/>
              </a:rPr>
              <a:t> </a:t>
            </a:r>
          </a:p>
        </p:txBody>
      </p:sp>
    </p:spTree>
    <p:extLst>
      <p:ext uri="{BB962C8B-B14F-4D97-AF65-F5344CB8AC3E}">
        <p14:creationId xmlns:p14="http://schemas.microsoft.com/office/powerpoint/2010/main" val="3559940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a:bodyPr>
          <a:lstStyle/>
          <a:p>
            <a:pPr algn="l"/>
            <a:r>
              <a:rPr lang="en-US" sz="4000" dirty="0">
                <a:latin typeface="Times New Roman" charset="0"/>
                <a:ea typeface="MS PGothic" charset="0"/>
              </a:rPr>
              <a:t>References</a:t>
            </a:r>
          </a:p>
        </p:txBody>
      </p:sp>
      <p:sp>
        <p:nvSpPr>
          <p:cNvPr id="71683" name="Content Placeholder 2"/>
          <p:cNvSpPr>
            <a:spLocks noGrp="1"/>
          </p:cNvSpPr>
          <p:nvPr>
            <p:ph idx="1"/>
          </p:nvPr>
        </p:nvSpPr>
        <p:spPr/>
        <p:txBody>
          <a:bodyPr>
            <a:normAutofit/>
          </a:bodyPr>
          <a:lstStyle/>
          <a:p>
            <a:pPr algn="just"/>
            <a:r>
              <a:rPr lang="en-US" sz="2200" dirty="0">
                <a:latin typeface="Times New Roman"/>
                <a:ea typeface="MS PGothic" charset="0"/>
                <a:cs typeface="Times New Roman"/>
              </a:rPr>
              <a:t>R.C. Gonzalez and R.E. Woods, 2016. Digital Image Processing, Pearson Education India; Third edition.</a:t>
            </a:r>
          </a:p>
          <a:p>
            <a:pPr algn="just"/>
            <a:r>
              <a:rPr lang="en-US" sz="2200" dirty="0">
                <a:latin typeface="Times New Roman"/>
                <a:ea typeface="MS PGothic" charset="0"/>
                <a:cs typeface="Times New Roman"/>
              </a:rPr>
              <a:t>A.K. Jain, 2015. Fundamentals of Digital Image Processing, Pearson Education India; First edition.</a:t>
            </a:r>
          </a:p>
          <a:p>
            <a:pPr algn="just"/>
            <a:r>
              <a:rPr lang="en-US" sz="2200" dirty="0">
                <a:latin typeface="Times New Roman"/>
                <a:ea typeface="MS PGothic" charset="0"/>
                <a:cs typeface="Times New Roman"/>
              </a:rPr>
              <a:t>R.C. Gonzalez, R.E. Woods and S.L. </a:t>
            </a:r>
            <a:r>
              <a:rPr lang="en-US" sz="2200" dirty="0" err="1">
                <a:latin typeface="Times New Roman"/>
                <a:ea typeface="MS PGothic" charset="0"/>
                <a:cs typeface="Times New Roman"/>
              </a:rPr>
              <a:t>Eddins</a:t>
            </a:r>
            <a:r>
              <a:rPr lang="en-US" sz="2200" dirty="0">
                <a:latin typeface="Times New Roman"/>
                <a:ea typeface="MS PGothic" charset="0"/>
                <a:cs typeface="Times New Roman"/>
              </a:rPr>
              <a:t>, 2017. Digital Image Processing Using MATLAB. McGraw Hill Education; 2 edition.</a:t>
            </a:r>
          </a:p>
          <a:p>
            <a:pPr algn="just"/>
            <a:r>
              <a:rPr lang="en-US" sz="2200" dirty="0">
                <a:latin typeface="Times New Roman"/>
                <a:ea typeface="MS PGothic" charset="0"/>
                <a:cs typeface="Times New Roman"/>
              </a:rPr>
              <a:t>S. </a:t>
            </a:r>
            <a:r>
              <a:rPr lang="en-US" sz="2200" dirty="0" err="1">
                <a:latin typeface="Times New Roman"/>
                <a:ea typeface="MS PGothic" charset="0"/>
                <a:cs typeface="Times New Roman"/>
              </a:rPr>
              <a:t>Jayaraman</a:t>
            </a:r>
            <a:r>
              <a:rPr lang="en-US" sz="2200" dirty="0">
                <a:latin typeface="Times New Roman"/>
                <a:ea typeface="MS PGothic" charset="0"/>
                <a:cs typeface="Times New Roman"/>
              </a:rPr>
              <a:t>, T. </a:t>
            </a:r>
            <a:r>
              <a:rPr lang="en-US" sz="2200" dirty="0" err="1">
                <a:latin typeface="Times New Roman"/>
                <a:ea typeface="MS PGothic" charset="0"/>
                <a:cs typeface="Times New Roman"/>
              </a:rPr>
              <a:t>Veerakumar</a:t>
            </a:r>
            <a:r>
              <a:rPr lang="en-US" sz="2200" dirty="0">
                <a:latin typeface="Times New Roman"/>
                <a:ea typeface="MS PGothic" charset="0"/>
                <a:cs typeface="Times New Roman"/>
              </a:rPr>
              <a:t>, S. </a:t>
            </a:r>
            <a:r>
              <a:rPr lang="en-US" sz="2200" dirty="0" err="1">
                <a:latin typeface="Times New Roman"/>
                <a:ea typeface="MS PGothic" charset="0"/>
                <a:cs typeface="Times New Roman"/>
              </a:rPr>
              <a:t>Esakkirajan</a:t>
            </a:r>
            <a:r>
              <a:rPr lang="en-US" sz="2200" dirty="0">
                <a:latin typeface="Times New Roman"/>
                <a:ea typeface="MS PGothic" charset="0"/>
                <a:cs typeface="Times New Roman"/>
              </a:rPr>
              <a:t>, 2017.Digital Image Processing, McGraw Hill Education; 1 edition.</a:t>
            </a:r>
          </a:p>
        </p:txBody>
      </p:sp>
    </p:spTree>
    <p:extLst>
      <p:ext uri="{BB962C8B-B14F-4D97-AF65-F5344CB8AC3E}">
        <p14:creationId xmlns:p14="http://schemas.microsoft.com/office/powerpoint/2010/main" val="2295189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404664"/>
            <a:ext cx="7772400" cy="746125"/>
          </a:xfrm>
        </p:spPr>
        <p:txBody>
          <a:bodyPr/>
          <a:lstStyle/>
          <a:p>
            <a:pPr algn="l"/>
            <a:r>
              <a:rPr lang="en-IE" sz="4000" dirty="0">
                <a:latin typeface="Times New Roman" charset="0"/>
                <a:ea typeface="MS PGothic" charset="0"/>
              </a:rPr>
              <a:t>Structure Of The Human Eye</a:t>
            </a:r>
            <a:endParaRPr lang="en-US" sz="4000" dirty="0">
              <a:latin typeface="Times New Roman" charset="0"/>
              <a:ea typeface="MS PGothic" charset="0"/>
            </a:endParaRPr>
          </a:p>
        </p:txBody>
      </p:sp>
      <p:sp>
        <p:nvSpPr>
          <p:cNvPr id="10243" name="Rectangle 3"/>
          <p:cNvSpPr>
            <a:spLocks noGrp="1" noChangeArrowheads="1"/>
          </p:cNvSpPr>
          <p:nvPr>
            <p:ph idx="1"/>
          </p:nvPr>
        </p:nvSpPr>
        <p:spPr>
          <a:xfrm>
            <a:off x="685800" y="2147888"/>
            <a:ext cx="5146675" cy="4114800"/>
          </a:xfrm>
        </p:spPr>
        <p:txBody>
          <a:bodyPr/>
          <a:lstStyle/>
          <a:p>
            <a:pPr algn="just">
              <a:lnSpc>
                <a:spcPct val="90000"/>
              </a:lnSpc>
              <a:buFont typeface="Wingdings" charset="0"/>
              <a:buChar char="q"/>
            </a:pPr>
            <a:r>
              <a:rPr lang="en-IE" sz="2200" dirty="0">
                <a:latin typeface="Times New Roman" charset="0"/>
                <a:ea typeface="MS PGothic" charset="0"/>
              </a:rPr>
              <a:t>The cornea covers both the pupil and the iris. This is the first and most powerful lens of the optical system of the eye, together with the crystalline lens the production of a sharp image at the retinal photoreceptor level.</a:t>
            </a:r>
          </a:p>
          <a:p>
            <a:pPr algn="just">
              <a:lnSpc>
                <a:spcPct val="90000"/>
              </a:lnSpc>
              <a:buFont typeface="Wingdings" charset="0"/>
              <a:buChar char="q"/>
            </a:pPr>
            <a:r>
              <a:rPr lang="en-IE" sz="2200" dirty="0">
                <a:latin typeface="Times New Roman" charset="0"/>
                <a:ea typeface="MS PGothic" charset="0"/>
              </a:rPr>
              <a:t>The cornea and lens act together like a camera lens to focus an image on the retina at the back of the eye.</a:t>
            </a:r>
            <a:endParaRPr lang="en-US" sz="2200" dirty="0">
              <a:latin typeface="Times New Roman" charset="0"/>
              <a:ea typeface="MS PGothic" charset="0"/>
            </a:endParaRP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r="25061"/>
          <a:stretch>
            <a:fillRect/>
          </a:stretch>
        </p:blipFill>
        <p:spPr bwMode="auto">
          <a:xfrm>
            <a:off x="5832475" y="1905000"/>
            <a:ext cx="3060700" cy="3406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5" name="TextBox 1"/>
          <p:cNvSpPr txBox="1">
            <a:spLocks noChangeArrowheads="1"/>
          </p:cNvSpPr>
          <p:nvPr/>
        </p:nvSpPr>
        <p:spPr bwMode="auto">
          <a:xfrm>
            <a:off x="6267450" y="5232400"/>
            <a:ext cx="2360613" cy="70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MS PGothic" charset="0"/>
                <a:cs typeface="MS PGothic" charset="0"/>
              </a:defRPr>
            </a:lvl1pPr>
            <a:lvl2pPr marL="742950" indent="-285750">
              <a:defRPr sz="2400">
                <a:solidFill>
                  <a:schemeClr val="tx1"/>
                </a:solidFill>
                <a:latin typeface="Times New Roman" charset="0"/>
                <a:ea typeface="MS PGothic" charset="0"/>
                <a:cs typeface="MS PGothic" charset="0"/>
              </a:defRPr>
            </a:lvl2pPr>
            <a:lvl3pPr marL="1143000" indent="-228600">
              <a:defRPr sz="2400">
                <a:solidFill>
                  <a:schemeClr val="tx1"/>
                </a:solidFill>
                <a:latin typeface="Times New Roman" charset="0"/>
                <a:ea typeface="MS PGothic" charset="0"/>
                <a:cs typeface="MS PGothic" charset="0"/>
              </a:defRPr>
            </a:lvl3pPr>
            <a:lvl4pPr marL="1600200" indent="-228600">
              <a:defRPr sz="2400">
                <a:solidFill>
                  <a:schemeClr val="tx1"/>
                </a:solidFill>
                <a:latin typeface="Times New Roman" charset="0"/>
                <a:ea typeface="MS PGothic" charset="0"/>
                <a:cs typeface="MS PGothic" charset="0"/>
              </a:defRPr>
            </a:lvl4pPr>
            <a:lvl5pPr marL="2057400" indent="-22860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a:r>
              <a:rPr lang="en-US" sz="2000"/>
              <a:t>Horizontal section of the human eye</a:t>
            </a:r>
          </a:p>
        </p:txBody>
      </p:sp>
      <p:sp>
        <p:nvSpPr>
          <p:cNvPr id="10246"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3085435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31801" y="404664"/>
            <a:ext cx="8745537" cy="822325"/>
          </a:xfrm>
        </p:spPr>
        <p:txBody>
          <a:bodyPr/>
          <a:lstStyle/>
          <a:p>
            <a:pPr algn="l"/>
            <a:r>
              <a:rPr lang="en-IE" sz="4000" dirty="0" smtClean="0">
                <a:latin typeface="Times New Roman" charset="0"/>
                <a:ea typeface="MS PGothic" charset="0"/>
              </a:rPr>
              <a:t>Electromagnetic </a:t>
            </a:r>
            <a:r>
              <a:rPr lang="en-IE" sz="4000" dirty="0">
                <a:latin typeface="Times New Roman" charset="0"/>
                <a:ea typeface="MS PGothic" charset="0"/>
              </a:rPr>
              <a:t>Spectrum</a:t>
            </a:r>
            <a:endParaRPr lang="en-US" sz="4000" dirty="0">
              <a:latin typeface="Times New Roman" charset="0"/>
              <a:ea typeface="MS PGothic" charset="0"/>
            </a:endParaRP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b="22644"/>
          <a:stretch>
            <a:fillRect/>
          </a:stretch>
        </p:blipFill>
        <p:spPr bwMode="auto">
          <a:xfrm>
            <a:off x="395288" y="2484438"/>
            <a:ext cx="8782050" cy="249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Rectangle 24"/>
          <p:cNvSpPr>
            <a:spLocks noChangeArrowheads="1"/>
          </p:cNvSpPr>
          <p:nvPr/>
        </p:nvSpPr>
        <p:spPr bwMode="auto">
          <a:xfrm rot="-54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92956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8784" y="404664"/>
            <a:ext cx="8593137" cy="822325"/>
          </a:xfrm>
        </p:spPr>
        <p:txBody>
          <a:bodyPr/>
          <a:lstStyle/>
          <a:p>
            <a:pPr algn="l"/>
            <a:r>
              <a:rPr lang="en-IE" sz="4000" dirty="0">
                <a:latin typeface="Times New Roman" charset="0"/>
                <a:ea typeface="MS PGothic" charset="0"/>
              </a:rPr>
              <a:t>Brightness and Contrast</a:t>
            </a:r>
            <a:endParaRPr lang="en-US" sz="4000" dirty="0">
              <a:latin typeface="Times New Roman" charset="0"/>
              <a:ea typeface="MS PGothic" charset="0"/>
            </a:endParaRPr>
          </a:p>
        </p:txBody>
      </p:sp>
      <p:sp>
        <p:nvSpPr>
          <p:cNvPr id="14339" name="Rectangle 13"/>
          <p:cNvSpPr>
            <a:spLocks noGrp="1" noChangeArrowheads="1"/>
          </p:cNvSpPr>
          <p:nvPr>
            <p:ph idx="1"/>
          </p:nvPr>
        </p:nvSpPr>
        <p:spPr/>
        <p:txBody>
          <a:bodyPr/>
          <a:lstStyle/>
          <a:p>
            <a:pPr algn="just">
              <a:lnSpc>
                <a:spcPct val="90000"/>
              </a:lnSpc>
              <a:buFont typeface="Wingdings" charset="0"/>
              <a:buChar char="q"/>
            </a:pPr>
            <a:r>
              <a:rPr lang="en-IE" sz="2200" dirty="0">
                <a:latin typeface="Times New Roman" charset="0"/>
                <a:ea typeface="MS PGothic" charset="0"/>
              </a:rPr>
              <a:t>Brightness is the psychological concept or sensation associated with the amount of light stimulus (</a:t>
            </a:r>
            <a:r>
              <a:rPr lang="fi-FI" sz="2200" dirty="0" err="1">
                <a:latin typeface="Times New Roman" charset="0"/>
                <a:ea typeface="MS PGothic" charset="0"/>
              </a:rPr>
              <a:t>Jayaraman</a:t>
            </a:r>
            <a:r>
              <a:rPr lang="fi-FI" sz="2200" dirty="0">
                <a:latin typeface="Times New Roman" charset="0"/>
                <a:ea typeface="MS PGothic" charset="0"/>
              </a:rPr>
              <a:t>,  </a:t>
            </a:r>
            <a:r>
              <a:rPr lang="fi-FI" sz="2200" dirty="0" err="1">
                <a:latin typeface="Times New Roman" charset="0"/>
                <a:ea typeface="MS PGothic" charset="0"/>
              </a:rPr>
              <a:t>Veerakumar</a:t>
            </a:r>
            <a:r>
              <a:rPr lang="fi-FI" sz="2200" dirty="0">
                <a:latin typeface="Times New Roman" charset="0"/>
                <a:ea typeface="MS PGothic" charset="0"/>
              </a:rPr>
              <a:t>, </a:t>
            </a:r>
            <a:r>
              <a:rPr lang="fi-FI" sz="2200" dirty="0" err="1">
                <a:latin typeface="Times New Roman" charset="0"/>
                <a:ea typeface="MS PGothic" charset="0"/>
              </a:rPr>
              <a:t>Esakkirajan</a:t>
            </a:r>
            <a:r>
              <a:rPr lang="fi-FI" sz="2200" dirty="0">
                <a:latin typeface="Times New Roman" charset="0"/>
                <a:ea typeface="MS PGothic" charset="0"/>
              </a:rPr>
              <a:t>, 2017). </a:t>
            </a:r>
            <a:r>
              <a:rPr lang="fi-FI" sz="2200" dirty="0" err="1">
                <a:latin typeface="Times New Roman" charset="0"/>
                <a:ea typeface="MS PGothic" charset="0"/>
              </a:rPr>
              <a:t>Light</a:t>
            </a:r>
            <a:r>
              <a:rPr lang="fi-FI" sz="2200" dirty="0">
                <a:latin typeface="Times New Roman" charset="0"/>
                <a:ea typeface="MS PGothic" charset="0"/>
              </a:rPr>
              <a:t> </a:t>
            </a:r>
            <a:r>
              <a:rPr lang="fi-FI" sz="2200" dirty="0" err="1">
                <a:latin typeface="Times New Roman" charset="0"/>
                <a:ea typeface="MS PGothic" charset="0"/>
              </a:rPr>
              <a:t>source</a:t>
            </a:r>
            <a:r>
              <a:rPr lang="fi-FI" sz="2200" dirty="0">
                <a:latin typeface="Times New Roman" charset="0"/>
                <a:ea typeface="MS PGothic" charset="0"/>
              </a:rPr>
              <a:t> </a:t>
            </a:r>
            <a:r>
              <a:rPr lang="fi-FI" sz="2200" dirty="0" err="1">
                <a:latin typeface="Times New Roman" charset="0"/>
                <a:ea typeface="MS PGothic" charset="0"/>
              </a:rPr>
              <a:t>intensity</a:t>
            </a:r>
            <a:r>
              <a:rPr lang="fi-FI" sz="2200" dirty="0">
                <a:latin typeface="Times New Roman" charset="0"/>
                <a:ea typeface="MS PGothic" charset="0"/>
              </a:rPr>
              <a:t> </a:t>
            </a:r>
            <a:r>
              <a:rPr lang="fi-FI" sz="2200" dirty="0" err="1">
                <a:latin typeface="Times New Roman" charset="0"/>
                <a:ea typeface="MS PGothic" charset="0"/>
              </a:rPr>
              <a:t>depends</a:t>
            </a:r>
            <a:r>
              <a:rPr lang="fi-FI" sz="2200" dirty="0">
                <a:latin typeface="Times New Roman" charset="0"/>
                <a:ea typeface="MS PGothic" charset="0"/>
              </a:rPr>
              <a:t> </a:t>
            </a:r>
            <a:r>
              <a:rPr lang="fi-FI" sz="2200" dirty="0" err="1">
                <a:latin typeface="Times New Roman" charset="0"/>
                <a:ea typeface="MS PGothic" charset="0"/>
              </a:rPr>
              <a:t>upon</a:t>
            </a:r>
            <a:r>
              <a:rPr lang="fi-FI" sz="2200" dirty="0">
                <a:latin typeface="Times New Roman" charset="0"/>
                <a:ea typeface="MS PGothic" charset="0"/>
              </a:rPr>
              <a:t> the </a:t>
            </a:r>
            <a:r>
              <a:rPr lang="fi-FI" sz="2200" dirty="0" err="1">
                <a:latin typeface="Times New Roman" charset="0"/>
                <a:ea typeface="MS PGothic" charset="0"/>
              </a:rPr>
              <a:t>total</a:t>
            </a:r>
            <a:r>
              <a:rPr lang="fi-FI" sz="2200" dirty="0">
                <a:latin typeface="Times New Roman" charset="0"/>
                <a:ea typeface="MS PGothic" charset="0"/>
              </a:rPr>
              <a:t> </a:t>
            </a:r>
            <a:r>
              <a:rPr lang="fi-FI" sz="2200" dirty="0" err="1">
                <a:latin typeface="Times New Roman" charset="0"/>
                <a:ea typeface="MS PGothic" charset="0"/>
              </a:rPr>
              <a:t>light</a:t>
            </a:r>
            <a:r>
              <a:rPr lang="fi-FI" sz="2200" dirty="0">
                <a:latin typeface="Times New Roman" charset="0"/>
                <a:ea typeface="MS PGothic" charset="0"/>
              </a:rPr>
              <a:t> </a:t>
            </a:r>
            <a:r>
              <a:rPr lang="fi-FI" sz="2200" dirty="0" err="1">
                <a:latin typeface="Times New Roman" charset="0"/>
                <a:ea typeface="MS PGothic" charset="0"/>
              </a:rPr>
              <a:t>emitted</a:t>
            </a:r>
            <a:r>
              <a:rPr lang="fi-FI" sz="2200" dirty="0">
                <a:latin typeface="Times New Roman" charset="0"/>
                <a:ea typeface="MS PGothic" charset="0"/>
              </a:rPr>
              <a:t> and the </a:t>
            </a:r>
            <a:r>
              <a:rPr lang="fi-FI" sz="2200" dirty="0" err="1">
                <a:latin typeface="Times New Roman" charset="0"/>
                <a:ea typeface="MS PGothic" charset="0"/>
              </a:rPr>
              <a:t>size</a:t>
            </a:r>
            <a:r>
              <a:rPr lang="fi-FI" sz="2200" dirty="0">
                <a:latin typeface="Times New Roman" charset="0"/>
                <a:ea typeface="MS PGothic" charset="0"/>
              </a:rPr>
              <a:t> of the </a:t>
            </a:r>
            <a:r>
              <a:rPr lang="fi-FI" sz="2200" dirty="0" err="1">
                <a:latin typeface="Times New Roman" charset="0"/>
                <a:ea typeface="MS PGothic" charset="0"/>
              </a:rPr>
              <a:t>solid</a:t>
            </a:r>
            <a:r>
              <a:rPr lang="fi-FI" sz="2200" dirty="0">
                <a:latin typeface="Times New Roman" charset="0"/>
                <a:ea typeface="MS PGothic" charset="0"/>
              </a:rPr>
              <a:t> </a:t>
            </a:r>
            <a:r>
              <a:rPr lang="fi-FI" sz="2200" dirty="0" err="1">
                <a:latin typeface="Times New Roman" charset="0"/>
                <a:ea typeface="MS PGothic" charset="0"/>
              </a:rPr>
              <a:t>angle</a:t>
            </a:r>
            <a:r>
              <a:rPr lang="fi-FI" sz="2200" dirty="0">
                <a:latin typeface="Times New Roman" charset="0"/>
                <a:ea typeface="MS PGothic" charset="0"/>
              </a:rPr>
              <a:t> </a:t>
            </a:r>
            <a:r>
              <a:rPr lang="fi-FI" sz="2200" dirty="0" err="1">
                <a:latin typeface="Times New Roman" charset="0"/>
                <a:ea typeface="MS PGothic" charset="0"/>
              </a:rPr>
              <a:t>from</a:t>
            </a:r>
            <a:r>
              <a:rPr lang="fi-FI" sz="2200" dirty="0">
                <a:latin typeface="Times New Roman" charset="0"/>
                <a:ea typeface="MS PGothic" charset="0"/>
              </a:rPr>
              <a:t> </a:t>
            </a:r>
            <a:r>
              <a:rPr lang="fi-FI" sz="2200" dirty="0" err="1">
                <a:latin typeface="Times New Roman" charset="0"/>
                <a:ea typeface="MS PGothic" charset="0"/>
              </a:rPr>
              <a:t>which</a:t>
            </a:r>
            <a:r>
              <a:rPr lang="fi-FI" sz="2200" dirty="0">
                <a:latin typeface="Times New Roman" charset="0"/>
                <a:ea typeface="MS PGothic" charset="0"/>
              </a:rPr>
              <a:t> </a:t>
            </a:r>
            <a:r>
              <a:rPr lang="fi-FI" sz="2200" dirty="0" err="1">
                <a:latin typeface="Times New Roman" charset="0"/>
                <a:ea typeface="MS PGothic" charset="0"/>
              </a:rPr>
              <a:t>it</a:t>
            </a:r>
            <a:r>
              <a:rPr lang="fi-FI" sz="2200" dirty="0">
                <a:latin typeface="Times New Roman" charset="0"/>
                <a:ea typeface="MS PGothic" charset="0"/>
              </a:rPr>
              <a:t> is </a:t>
            </a:r>
            <a:r>
              <a:rPr lang="fi-FI" sz="2200" dirty="0" err="1">
                <a:latin typeface="Times New Roman" charset="0"/>
                <a:ea typeface="MS PGothic" charset="0"/>
              </a:rPr>
              <a:t>emitted</a:t>
            </a:r>
            <a:r>
              <a:rPr lang="fi-FI" sz="2200" dirty="0" smtClean="0">
                <a:latin typeface="Times New Roman" charset="0"/>
                <a:ea typeface="MS PGothic" charset="0"/>
              </a:rPr>
              <a:t>.</a:t>
            </a:r>
          </a:p>
          <a:p>
            <a:pPr algn="just">
              <a:lnSpc>
                <a:spcPct val="90000"/>
              </a:lnSpc>
              <a:buFont typeface="Wingdings" charset="0"/>
              <a:buChar char="q"/>
            </a:pPr>
            <a:endParaRPr lang="en-IE" sz="2200" dirty="0">
              <a:latin typeface="Times New Roman" charset="0"/>
              <a:ea typeface="MS PGothic" charset="0"/>
            </a:endParaRPr>
          </a:p>
          <a:p>
            <a:pPr algn="just">
              <a:lnSpc>
                <a:spcPct val="90000"/>
              </a:lnSpc>
              <a:buFont typeface="Wingdings" charset="0"/>
              <a:buChar char="q"/>
            </a:pPr>
            <a:r>
              <a:rPr lang="en-IE" sz="2200" dirty="0">
                <a:latin typeface="Times New Roman" charset="0"/>
                <a:ea typeface="MS PGothic" charset="0"/>
              </a:rPr>
              <a:t>Contrast is used to emphasise the difference in luminance of object (</a:t>
            </a:r>
            <a:r>
              <a:rPr lang="fi-FI" sz="2200" dirty="0" err="1">
                <a:latin typeface="Times New Roman" charset="0"/>
                <a:ea typeface="MS PGothic" charset="0"/>
              </a:rPr>
              <a:t>Jayaraman</a:t>
            </a:r>
            <a:r>
              <a:rPr lang="fi-FI" sz="2200" dirty="0">
                <a:latin typeface="Times New Roman" charset="0"/>
                <a:ea typeface="MS PGothic" charset="0"/>
              </a:rPr>
              <a:t>,  </a:t>
            </a:r>
            <a:r>
              <a:rPr lang="fi-FI" sz="2200" dirty="0" err="1">
                <a:latin typeface="Times New Roman" charset="0"/>
                <a:ea typeface="MS PGothic" charset="0"/>
              </a:rPr>
              <a:t>Veerakumar</a:t>
            </a:r>
            <a:r>
              <a:rPr lang="fi-FI" sz="2200" dirty="0">
                <a:latin typeface="Times New Roman" charset="0"/>
                <a:ea typeface="MS PGothic" charset="0"/>
              </a:rPr>
              <a:t>, </a:t>
            </a:r>
            <a:r>
              <a:rPr lang="fi-FI" sz="2200" dirty="0" err="1">
                <a:latin typeface="Times New Roman" charset="0"/>
                <a:ea typeface="MS PGothic" charset="0"/>
              </a:rPr>
              <a:t>Esakkirajan</a:t>
            </a:r>
            <a:r>
              <a:rPr lang="fi-FI" sz="2200" dirty="0">
                <a:latin typeface="Times New Roman" charset="0"/>
                <a:ea typeface="MS PGothic" charset="0"/>
              </a:rPr>
              <a:t>, 2017).</a:t>
            </a:r>
            <a:endParaRPr lang="en-IE" sz="2200" dirty="0">
              <a:latin typeface="Times New Roman" charset="0"/>
              <a:ea typeface="MS PGothic" charset="0"/>
            </a:endParaRPr>
          </a:p>
        </p:txBody>
      </p:sp>
    </p:spTree>
    <p:extLst>
      <p:ext uri="{BB962C8B-B14F-4D97-AF65-F5344CB8AC3E}">
        <p14:creationId xmlns:p14="http://schemas.microsoft.com/office/powerpoint/2010/main" val="1231577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8784" y="404664"/>
            <a:ext cx="8593137" cy="822325"/>
          </a:xfrm>
        </p:spPr>
        <p:txBody>
          <a:bodyPr/>
          <a:lstStyle/>
          <a:p>
            <a:pPr algn="l"/>
            <a:r>
              <a:rPr lang="en-IE" sz="4000" dirty="0">
                <a:latin typeface="Times New Roman" charset="0"/>
                <a:ea typeface="MS PGothic" charset="0"/>
              </a:rPr>
              <a:t>Brightness Adaptation</a:t>
            </a:r>
            <a:endParaRPr lang="en-US" sz="4000" dirty="0">
              <a:latin typeface="Times New Roman" charset="0"/>
              <a:ea typeface="MS PGothic" charset="0"/>
            </a:endParaRPr>
          </a:p>
        </p:txBody>
      </p:sp>
      <p:grpSp>
        <p:nvGrpSpPr>
          <p:cNvPr id="4" name="Group 30"/>
          <p:cNvGrpSpPr>
            <a:grpSpLocks/>
          </p:cNvGrpSpPr>
          <p:nvPr/>
        </p:nvGrpSpPr>
        <p:grpSpPr bwMode="auto">
          <a:xfrm>
            <a:off x="914400" y="2093913"/>
            <a:ext cx="5486400" cy="3368675"/>
            <a:chOff x="658" y="920"/>
            <a:chExt cx="2037" cy="1744"/>
          </a:xfrm>
        </p:grpSpPr>
        <p:pic>
          <p:nvPicPr>
            <p:cNvPr id="5" name="Picture 24"/>
            <p:cNvPicPr>
              <a:picLocks noChangeAspect="1" noChangeArrowheads="1"/>
            </p:cNvPicPr>
            <p:nvPr/>
          </p:nvPicPr>
          <p:blipFill>
            <a:blip r:embed="rId3">
              <a:extLst>
                <a:ext uri="{28A0092B-C50C-407E-A947-70E740481C1C}">
                  <a14:useLocalDpi xmlns:a14="http://schemas.microsoft.com/office/drawing/2010/main" val="0"/>
                </a:ext>
              </a:extLst>
            </a:blip>
            <a:srcRect r="43799" b="55061"/>
            <a:stretch>
              <a:fillRect/>
            </a:stretch>
          </p:blipFill>
          <p:spPr bwMode="auto">
            <a:xfrm>
              <a:off x="680" y="963"/>
              <a:ext cx="1953" cy="1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5"/>
            <p:cNvSpPr>
              <a:spLocks noChangeArrowheads="1"/>
            </p:cNvSpPr>
            <p:nvPr/>
          </p:nvSpPr>
          <p:spPr bwMode="auto">
            <a:xfrm>
              <a:off x="658" y="920"/>
              <a:ext cx="2037" cy="146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IE"/>
            </a:p>
          </p:txBody>
        </p:sp>
        <p:sp>
          <p:nvSpPr>
            <p:cNvPr id="7" name="Rectangle 26"/>
            <p:cNvSpPr>
              <a:spLocks noChangeArrowheads="1"/>
            </p:cNvSpPr>
            <p:nvPr/>
          </p:nvSpPr>
          <p:spPr bwMode="auto">
            <a:xfrm>
              <a:off x="658" y="2388"/>
              <a:ext cx="2037" cy="27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IE"/>
                <a:t>Mach bands</a:t>
              </a:r>
              <a:endParaRPr lang="en-US"/>
            </a:p>
          </p:txBody>
        </p:sp>
      </p:grpSp>
      <p:sp>
        <p:nvSpPr>
          <p:cNvPr id="8" name="Rectangle 24"/>
          <p:cNvSpPr>
            <a:spLocks noChangeArrowheads="1"/>
          </p:cNvSpPr>
          <p:nvPr/>
        </p:nvSpPr>
        <p:spPr bwMode="auto">
          <a:xfrm rot="16200000">
            <a:off x="-1478756" y="3536156"/>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05417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8784" y="404664"/>
            <a:ext cx="8593137" cy="822325"/>
          </a:xfrm>
        </p:spPr>
        <p:txBody>
          <a:bodyPr/>
          <a:lstStyle/>
          <a:p>
            <a:pPr algn="l"/>
            <a:r>
              <a:rPr lang="en-IE" sz="4000" dirty="0">
                <a:latin typeface="Times New Roman" charset="0"/>
                <a:ea typeface="MS PGothic" charset="0"/>
              </a:rPr>
              <a:t>Brightness Adaptation</a:t>
            </a:r>
            <a:endParaRPr lang="en-US" sz="4000" dirty="0">
              <a:latin typeface="Times New Roman" charset="0"/>
              <a:ea typeface="MS PGothic"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4681538"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Rectangle 24"/>
          <p:cNvSpPr>
            <a:spLocks noChangeArrowheads="1"/>
          </p:cNvSpPr>
          <p:nvPr/>
        </p:nvSpPr>
        <p:spPr bwMode="auto">
          <a:xfrm rot="16200000">
            <a:off x="-1478756" y="3539604"/>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spTree>
    <p:extLst>
      <p:ext uri="{BB962C8B-B14F-4D97-AF65-F5344CB8AC3E}">
        <p14:creationId xmlns:p14="http://schemas.microsoft.com/office/powerpoint/2010/main" val="180744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a:xfrm>
            <a:off x="458784" y="404664"/>
            <a:ext cx="8593137" cy="822325"/>
          </a:xfrm>
        </p:spPr>
        <p:txBody>
          <a:bodyPr/>
          <a:lstStyle/>
          <a:p>
            <a:pPr algn="l"/>
            <a:r>
              <a:rPr lang="en-IE" sz="4000" dirty="0" smtClean="0">
                <a:latin typeface="Times New Roman" charset="0"/>
                <a:ea typeface="MS PGothic" charset="0"/>
              </a:rPr>
              <a:t>Simultaneous Contrast</a:t>
            </a:r>
            <a:endParaRPr lang="en-US" sz="4000" dirty="0">
              <a:latin typeface="Times New Roman" charset="0"/>
              <a:ea typeface="MS PGothic" charset="0"/>
            </a:endParaRPr>
          </a:p>
        </p:txBody>
      </p:sp>
      <p:sp>
        <p:nvSpPr>
          <p:cNvPr id="10" name="Rectangle 24"/>
          <p:cNvSpPr>
            <a:spLocks noChangeArrowheads="1"/>
          </p:cNvSpPr>
          <p:nvPr/>
        </p:nvSpPr>
        <p:spPr bwMode="auto">
          <a:xfrm rot="16200000">
            <a:off x="-1478756" y="3539604"/>
            <a:ext cx="3352800" cy="395288"/>
          </a:xfrm>
          <a:prstGeom prst="rect">
            <a:avLst/>
          </a:prstGeom>
          <a:solidFill>
            <a:schemeClr val="accent2"/>
          </a:solidFill>
          <a:ln w="12700">
            <a:solidFill>
              <a:schemeClr val="tx1"/>
            </a:solidFill>
            <a:miter lim="800000"/>
            <a:headEnd/>
            <a:tailEnd/>
          </a:ln>
        </p:spPr>
        <p:txBody>
          <a:bodyPr wrap="none" anchor="ctr"/>
          <a:lstStyle/>
          <a:p>
            <a:pPr algn="r" eaLnBrk="1" hangingPunct="1"/>
            <a:r>
              <a:rPr lang="en-IE" sz="1200">
                <a:solidFill>
                  <a:srgbClr val="000000"/>
                </a:solidFill>
                <a:latin typeface="Arial" charset="0"/>
              </a:rPr>
              <a:t>Images taken from Gonzalez and Woods, 2016</a:t>
            </a:r>
            <a:endParaRPr lang="en-US" sz="1200">
              <a:solidFill>
                <a:srgbClr val="000000"/>
              </a:solidFill>
              <a:latin typeface="Arial" charset="0"/>
            </a:endParaRPr>
          </a:p>
        </p:txBody>
      </p:sp>
      <p:grpSp>
        <p:nvGrpSpPr>
          <p:cNvPr id="5" name="Group 11"/>
          <p:cNvGrpSpPr>
            <a:grpSpLocks/>
          </p:cNvGrpSpPr>
          <p:nvPr/>
        </p:nvGrpSpPr>
        <p:grpSpPr bwMode="auto">
          <a:xfrm>
            <a:off x="919092" y="1628800"/>
            <a:ext cx="7316195" cy="1974134"/>
            <a:chOff x="1215" y="1340"/>
            <a:chExt cx="3302" cy="1405"/>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b="32021"/>
            <a:stretch>
              <a:fillRect/>
            </a:stretch>
          </p:blipFill>
          <p:spPr bwMode="auto">
            <a:xfrm>
              <a:off x="1250" y="1370"/>
              <a:ext cx="3259" cy="1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1215" y="1340"/>
              <a:ext cx="3302" cy="1129"/>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IE"/>
            </a:p>
          </p:txBody>
        </p:sp>
        <p:sp>
          <p:nvSpPr>
            <p:cNvPr id="8" name="Rectangle 6"/>
            <p:cNvSpPr>
              <a:spLocks noChangeArrowheads="1"/>
            </p:cNvSpPr>
            <p:nvPr/>
          </p:nvSpPr>
          <p:spPr bwMode="auto">
            <a:xfrm>
              <a:off x="1215" y="2469"/>
              <a:ext cx="3302" cy="276"/>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a:r>
                <a:rPr lang="en-IE"/>
                <a:t>Illustration of </a:t>
              </a:r>
              <a:r>
                <a:rPr lang="en-IE" i="1"/>
                <a:t>simultaneous contrast</a:t>
              </a:r>
              <a:endParaRPr lang="en-US" i="1"/>
            </a:p>
          </p:txBody>
        </p:sp>
      </p:grpSp>
      <p:sp>
        <p:nvSpPr>
          <p:cNvPr id="11" name="TextBox 3"/>
          <p:cNvSpPr txBox="1">
            <a:spLocks noChangeArrowheads="1"/>
          </p:cNvSpPr>
          <p:nvPr/>
        </p:nvSpPr>
        <p:spPr bwMode="auto">
          <a:xfrm>
            <a:off x="683568" y="3602934"/>
            <a:ext cx="7904807"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ahoma" charset="0"/>
                <a:ea typeface="MS PGothic" charset="0"/>
                <a:cs typeface="MS PGothic" charset="0"/>
              </a:defRPr>
            </a:lvl1pPr>
            <a:lvl2pPr>
              <a:defRPr sz="2800">
                <a:solidFill>
                  <a:schemeClr val="tx1"/>
                </a:solidFill>
                <a:latin typeface="Tahoma" charset="0"/>
                <a:ea typeface="MS PGothic" charset="0"/>
                <a:cs typeface="MS PGothic" charset="0"/>
              </a:defRPr>
            </a:lvl2pPr>
            <a:lvl3pPr>
              <a:defRPr sz="2400">
                <a:solidFill>
                  <a:schemeClr val="tx1"/>
                </a:solidFill>
                <a:latin typeface="Tahoma" charset="0"/>
                <a:ea typeface="MS PGothic" charset="0"/>
                <a:cs typeface="MS PGothic" charset="0"/>
              </a:defRPr>
            </a:lvl3pPr>
            <a:lvl4pPr>
              <a:defRPr sz="2000">
                <a:solidFill>
                  <a:schemeClr val="tx1"/>
                </a:solidFill>
                <a:latin typeface="Tahoma" charset="0"/>
                <a:ea typeface="MS PGothic" charset="0"/>
                <a:cs typeface="MS PGothic" charset="0"/>
              </a:defRPr>
            </a:lvl4pPr>
            <a:lvl5pPr>
              <a:defRPr sz="2000">
                <a:solidFill>
                  <a:schemeClr val="tx1"/>
                </a:solidFill>
                <a:latin typeface="Tahoma" charset="0"/>
                <a:ea typeface="MS PGothic" charset="0"/>
                <a:cs typeface="MS PGothic" charset="0"/>
              </a:defRPr>
            </a:lvl5pPr>
            <a:lvl6pPr eaLnBrk="0" hangingPunct="0">
              <a:defRPr sz="2000">
                <a:solidFill>
                  <a:schemeClr val="tx1"/>
                </a:solidFill>
                <a:latin typeface="Tahoma" charset="0"/>
                <a:ea typeface="MS PGothic" charset="0"/>
                <a:cs typeface="MS PGothic" charset="0"/>
              </a:defRPr>
            </a:lvl6pPr>
            <a:lvl7pPr eaLnBrk="0" hangingPunct="0">
              <a:defRPr sz="2000">
                <a:solidFill>
                  <a:schemeClr val="tx1"/>
                </a:solidFill>
                <a:latin typeface="Tahoma" charset="0"/>
                <a:ea typeface="MS PGothic" charset="0"/>
                <a:cs typeface="MS PGothic" charset="0"/>
              </a:defRPr>
            </a:lvl7pPr>
            <a:lvl8pPr eaLnBrk="0" hangingPunct="0">
              <a:defRPr sz="2000">
                <a:solidFill>
                  <a:schemeClr val="tx1"/>
                </a:solidFill>
                <a:latin typeface="Tahoma" charset="0"/>
                <a:ea typeface="MS PGothic" charset="0"/>
                <a:cs typeface="MS PGothic" charset="0"/>
              </a:defRPr>
            </a:lvl8pPr>
            <a:lvl9pPr eaLnBrk="0" hangingPunct="0">
              <a:defRPr sz="2000">
                <a:solidFill>
                  <a:schemeClr val="tx1"/>
                </a:solidFill>
                <a:latin typeface="Tahoma" charset="0"/>
                <a:ea typeface="MS PGothic" charset="0"/>
                <a:cs typeface="MS PGothic" charset="0"/>
              </a:defRPr>
            </a:lvl9pPr>
          </a:lstStyle>
          <a:p>
            <a:pPr algn="just"/>
            <a:r>
              <a:rPr lang="en-US" sz="2200" dirty="0">
                <a:latin typeface="Times New Roman" charset="0"/>
              </a:rPr>
              <a:t>The perceived brightness of a surface depends upon the local background which illustrated in Figure above. The small square on the left-hand side appears brighter when compared to the brightness of the square on the right-hand side, even though the gray level of both the squares are the same. </a:t>
            </a:r>
            <a:r>
              <a:rPr lang="en-US" sz="2200" dirty="0" smtClean="0">
                <a:latin typeface="Times New Roman" charset="0"/>
              </a:rPr>
              <a:t>Simultaneous </a:t>
            </a:r>
            <a:r>
              <a:rPr lang="en-US" sz="2200" dirty="0">
                <a:latin typeface="Times New Roman" charset="0"/>
              </a:rPr>
              <a:t>contrast can make the same colors look different.</a:t>
            </a:r>
          </a:p>
        </p:txBody>
      </p:sp>
    </p:spTree>
    <p:extLst>
      <p:ext uri="{BB962C8B-B14F-4D97-AF65-F5344CB8AC3E}">
        <p14:creationId xmlns:p14="http://schemas.microsoft.com/office/powerpoint/2010/main" val="29525035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TotalTime>
  <Words>2753</Words>
  <Application>Microsoft Office PowerPoint</Application>
  <PresentationFormat>On-screen Show (4:3)</PresentationFormat>
  <Paragraphs>251</Paragraphs>
  <Slides>34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ＭＳ Ｐゴシック</vt:lpstr>
      <vt:lpstr>ＭＳ Ｐゴシック</vt:lpstr>
      <vt:lpstr>Arial</vt:lpstr>
      <vt:lpstr>Calibri</vt:lpstr>
      <vt:lpstr>Helvetica</vt:lpstr>
      <vt:lpstr>PMingLiU</vt:lpstr>
      <vt:lpstr>Tahoma</vt:lpstr>
      <vt:lpstr>Times New Roman</vt:lpstr>
      <vt:lpstr>Wingdings</vt:lpstr>
      <vt:lpstr>Office Theme</vt:lpstr>
      <vt:lpstr>IMAGE PROCESSING  DIGITAL IMAGE FUNDAMENTALS</vt:lpstr>
      <vt:lpstr>Today’s Lesson</vt:lpstr>
      <vt:lpstr>The Human Visual System (HVS)</vt:lpstr>
      <vt:lpstr>Structure Of The Human Eye</vt:lpstr>
      <vt:lpstr>Electromagnetic Spectrum</vt:lpstr>
      <vt:lpstr>Brightness and Contrast</vt:lpstr>
      <vt:lpstr>Brightness Adaptation</vt:lpstr>
      <vt:lpstr>Brightness Adaptation</vt:lpstr>
      <vt:lpstr>Simultaneous Contrast</vt:lpstr>
      <vt:lpstr>Optical Illusions</vt:lpstr>
      <vt:lpstr>Image Representation</vt:lpstr>
      <vt:lpstr>Image Acquisition</vt:lpstr>
      <vt:lpstr>Image Acquisition</vt:lpstr>
      <vt:lpstr>Image Sampling</vt:lpstr>
      <vt:lpstr>Image Sampling</vt:lpstr>
      <vt:lpstr>Quantization in Image Acquisition</vt:lpstr>
      <vt:lpstr>Digital Image</vt:lpstr>
      <vt:lpstr>Spatial Resolution</vt:lpstr>
      <vt:lpstr>Resolution</vt:lpstr>
      <vt:lpstr>PowerPoint Presentation</vt:lpstr>
      <vt:lpstr>PowerPoint Presentation</vt:lpstr>
      <vt:lpstr>PowerPoint Presentation</vt:lpstr>
      <vt:lpstr>PowerPoint Presentation</vt:lpstr>
      <vt:lpstr>PowerPoint Presentation</vt:lpstr>
      <vt:lpstr>PowerPoint Presentation</vt:lpstr>
      <vt:lpstr>What we’ll discuss…</vt:lpstr>
      <vt:lpstr>Digital Images and Pixels</vt:lpstr>
      <vt:lpstr>PowerPoint Presentation</vt:lpstr>
      <vt:lpstr>Digital Images and Pixels</vt:lpstr>
      <vt:lpstr>The Big Picture</vt:lpstr>
      <vt:lpstr>The Big Picture</vt:lpstr>
      <vt:lpstr>Print Quality</vt:lpstr>
      <vt:lpstr>Monitor Quality</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cuba</cp:lastModifiedBy>
  <cp:revision>204</cp:revision>
  <cp:lastPrinted>2017-07-24T03:54:17Z</cp:lastPrinted>
  <dcterms:created xsi:type="dcterms:W3CDTF">2016-03-03T08:04:10Z</dcterms:created>
  <dcterms:modified xsi:type="dcterms:W3CDTF">2017-09-16T15:45:02Z</dcterms:modified>
</cp:coreProperties>
</file>