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2.bin" ContentType="application/vnd.openxmlformats-officedocument.oleObject"/>
  <Override PartName="/ppt/notesSlides/notesSlide20.xml" ContentType="application/vnd.openxmlformats-officedocument.presentationml.notesSlide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59" r:id="rId2"/>
    <p:sldId id="393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32" r:id="rId12"/>
    <p:sldId id="433" r:id="rId13"/>
    <p:sldId id="404" r:id="rId14"/>
    <p:sldId id="405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34" r:id="rId24"/>
    <p:sldId id="416" r:id="rId25"/>
    <p:sldId id="435" r:id="rId26"/>
    <p:sldId id="436" r:id="rId27"/>
    <p:sldId id="419" r:id="rId28"/>
    <p:sldId id="420" r:id="rId29"/>
    <p:sldId id="422" r:id="rId30"/>
    <p:sldId id="423" r:id="rId31"/>
    <p:sldId id="437" r:id="rId32"/>
    <p:sldId id="425" r:id="rId33"/>
    <p:sldId id="439" r:id="rId34"/>
    <p:sldId id="427" r:id="rId35"/>
    <p:sldId id="442" r:id="rId36"/>
    <p:sldId id="440" r:id="rId37"/>
    <p:sldId id="441" r:id="rId38"/>
    <p:sldId id="431" r:id="rId39"/>
  </p:sldIdLst>
  <p:sldSz cx="9144000" cy="6858000" type="screen4x3"/>
  <p:notesSz cx="6797675" cy="9926638"/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1" autoAdjust="0"/>
    <p:restoredTop sz="97431"/>
  </p:normalViewPr>
  <p:slideViewPr>
    <p:cSldViewPr snapToObjects="1">
      <p:cViewPr varScale="1">
        <p:scale>
          <a:sx n="126" d="100"/>
          <a:sy n="126" d="100"/>
        </p:scale>
        <p:origin x="-1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tags" Target="tags/tag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8/21/17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8/21/17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1C717D1B-4B5C-5540-A216-280A9E344109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27172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70C4FE21-A3AA-484C-8ADA-33088E2EE724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174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B3B03D90-FF0D-5542-BF0E-CA333291F970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71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2542A667-68E4-C749-B916-466ED6AAA072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63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A3301139-C493-0047-8075-8F16E8032AB7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29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A3301139-C493-0047-8075-8F16E8032AB7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29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A3301139-C493-0047-8075-8F16E8032AB7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29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24918659-118A-B34E-8658-D4FB9BCD1936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52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EA9F649A-AE74-EE4B-AE44-8CA5480CB8E9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892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7E365F4A-EDE0-A148-B3E3-AB7F6E3AD471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28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9F446DD1-FE3C-5F46-B652-FFF831349338}" type="slidenum">
              <a:rPr lang="en-US" sz="1200">
                <a:latin typeface="Arial" charset="0"/>
              </a:rPr>
              <a:pPr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41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9A726651-7F02-C748-9FCD-BDE3B7C86BDF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22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C61D0E1B-4B8B-1841-8FD5-FB837B9394C7}" type="slidenum">
              <a:rPr lang="en-US" sz="1200">
                <a:latin typeface="Arial" charset="0"/>
              </a:rPr>
              <a:pPr/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83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6FB7AD05-8184-5F4A-8D71-B9956735C168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12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23CBD4CC-E23B-7C49-B2C4-2EDA59C85491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70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FEA7393D-ADE5-9D4A-AE99-4F0BF3397868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70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D50D6911-F248-834C-BE34-881F5EF63945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>
                <a:latin typeface="Arial" charset="0"/>
                <a:ea typeface="MS PGothic" charset="0"/>
              </a:rPr>
              <a:t>Spectrum is insensitive to translation</a:t>
            </a:r>
          </a:p>
        </p:txBody>
      </p:sp>
    </p:spTree>
    <p:extLst>
      <p:ext uri="{BB962C8B-B14F-4D97-AF65-F5344CB8AC3E}">
        <p14:creationId xmlns:p14="http://schemas.microsoft.com/office/powerpoint/2010/main" val="2024171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D50D6911-F248-834C-BE34-881F5EF63945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>
                <a:latin typeface="Arial" charset="0"/>
                <a:ea typeface="MS PGothic" charset="0"/>
              </a:rPr>
              <a:t>Spectrum is insensitive to translation</a:t>
            </a:r>
          </a:p>
        </p:txBody>
      </p:sp>
    </p:spTree>
    <p:extLst>
      <p:ext uri="{BB962C8B-B14F-4D97-AF65-F5344CB8AC3E}">
        <p14:creationId xmlns:p14="http://schemas.microsoft.com/office/powerpoint/2010/main" val="541859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D50D6911-F248-834C-BE34-881F5EF63945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>
                <a:latin typeface="Arial" charset="0"/>
                <a:ea typeface="MS PGothic" charset="0"/>
              </a:rPr>
              <a:t>Spectrum is insensitive to translation</a:t>
            </a:r>
          </a:p>
        </p:txBody>
      </p:sp>
    </p:spTree>
    <p:extLst>
      <p:ext uri="{BB962C8B-B14F-4D97-AF65-F5344CB8AC3E}">
        <p14:creationId xmlns:p14="http://schemas.microsoft.com/office/powerpoint/2010/main" val="417070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E4625883-62E2-5443-BCE4-E09707DF76DA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>
                <a:latin typeface="Arial" charset="0"/>
                <a:ea typeface="MS PGothic" charset="0"/>
              </a:rPr>
              <a:t>Zero padding is used to produce smoother spectrum without further interpolation.</a:t>
            </a:r>
          </a:p>
          <a:p>
            <a:pPr eaLnBrk="1" hangingPunct="1"/>
            <a:r>
              <a:rPr lang="en-GB">
                <a:latin typeface="Arial" charset="0"/>
                <a:ea typeface="MS PGothic" charset="0"/>
              </a:rPr>
              <a:t>Zero padding before FFT is computationally efficient method of interpolating (parabolic) a large number of points..</a:t>
            </a:r>
          </a:p>
        </p:txBody>
      </p:sp>
    </p:spTree>
    <p:extLst>
      <p:ext uri="{BB962C8B-B14F-4D97-AF65-F5344CB8AC3E}">
        <p14:creationId xmlns:p14="http://schemas.microsoft.com/office/powerpoint/2010/main" val="202446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" y="5897676"/>
            <a:ext cx="1161678" cy="4065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239286" y="5897676"/>
            <a:ext cx="779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OER Digital </a:t>
            </a:r>
            <a:r>
              <a:rPr lang="en-US" sz="1200" dirty="0">
                <a:latin typeface="Times New Roman"/>
                <a:ea typeface="MS PGothic" charset="0"/>
                <a:cs typeface="Times New Roman"/>
              </a:rPr>
              <a:t>Image 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Processing by Ferda Ernawan (editor) work is under licensed Creative Commons Attribution-NonCommercial-NoDerivatives</a:t>
            </a:r>
            <a:r>
              <a:rPr lang="en-US" sz="1200" baseline="0" dirty="0" smtClean="0">
                <a:latin typeface="Times New Roman"/>
                <a:ea typeface="MS PGothic" charset="0"/>
                <a:cs typeface="Times New Roman"/>
              </a:rPr>
              <a:t> 4.0 International License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" y="5897676"/>
            <a:ext cx="1161678" cy="4065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239286" y="5897676"/>
            <a:ext cx="779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OER Digital </a:t>
            </a:r>
            <a:r>
              <a:rPr lang="en-US" sz="1200" dirty="0">
                <a:latin typeface="Times New Roman"/>
                <a:ea typeface="MS PGothic" charset="0"/>
                <a:cs typeface="Times New Roman"/>
              </a:rPr>
              <a:t>Image 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Processing by Ferda Ernawan (editor) work is under licensed Creative Commons Attribution-NonCommercial-NoDerivatives</a:t>
            </a:r>
            <a:r>
              <a:rPr lang="en-US" sz="1200" baseline="0" dirty="0" smtClean="0">
                <a:latin typeface="Times New Roman"/>
                <a:ea typeface="MS PGothic" charset="0"/>
                <a:cs typeface="Times New Roman"/>
              </a:rPr>
              <a:t> 4.0 International License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1.wmf"/><Relationship Id="rId6" Type="http://schemas.openxmlformats.org/officeDocument/2006/relationships/image" Target="../media/image3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0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2.wmf"/><Relationship Id="rId6" Type="http://schemas.openxmlformats.org/officeDocument/2006/relationships/image" Target="../media/image3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4.wmf"/><Relationship Id="rId6" Type="http://schemas.openxmlformats.org/officeDocument/2006/relationships/image" Target="../media/image3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Relationship Id="rId3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352928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PROCESSING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DOMAIN PROCESSING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28792" cy="1752600"/>
          </a:xfrm>
        </p:spPr>
        <p:txBody>
          <a:bodyPr>
            <a:normAutofit fontScale="70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Editor by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FERDA ERNAWAN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Computer Systems &amp; Software Engineering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ferda@ump.edu.my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55646"/>
            <a:ext cx="7772400" cy="593725"/>
          </a:xfrm>
        </p:spPr>
        <p:txBody>
          <a:bodyPr>
            <a:noAutofit/>
          </a:bodyPr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Fourier Transform Spectrum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7"/>
            <a:ext cx="4735513" cy="44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5652120" y="1468345"/>
            <a:ext cx="309634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 algn="just">
              <a:spcBef>
                <a:spcPct val="0"/>
              </a:spcBef>
              <a:buFontTx/>
              <a:buAutoNum type="alphaLcParenBoth"/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+mn-cs"/>
              </a:rPr>
              <a:t>Vertical rectangle image </a:t>
            </a:r>
          </a:p>
          <a:p>
            <a:pPr marL="457200" indent="-457200" algn="just">
              <a:spcBef>
                <a:spcPct val="0"/>
              </a:spcBef>
              <a:buFontTx/>
              <a:buAutoNum type="alphaLcParenBoth"/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+mn-cs"/>
              </a:rPr>
              <a:t>The corresponding spectrum of vertical rectangle image </a:t>
            </a:r>
          </a:p>
          <a:p>
            <a:pPr marL="457200" indent="-457200" algn="just">
              <a:spcBef>
                <a:spcPct val="0"/>
              </a:spcBef>
              <a:buFontTx/>
              <a:buAutoNum type="alphaLcParenBoth"/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+mn-cs"/>
              </a:rPr>
              <a:t>Diagonal rectangle image </a:t>
            </a:r>
          </a:p>
          <a:p>
            <a:pPr marL="457200" indent="-457200" algn="just">
              <a:spcBef>
                <a:spcPct val="0"/>
              </a:spcBef>
              <a:buFontTx/>
              <a:buAutoNum type="alphaLcParenBoth"/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+mn-cs"/>
              </a:rPr>
              <a:t>The corresponding spectrum of diagonal rectangle image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n-US" altLang="en-US" sz="2000" dirty="0" smtClean="0"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8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772400" cy="593725"/>
          </a:xfrm>
        </p:spPr>
        <p:txBody>
          <a:bodyPr>
            <a:noAutofit/>
          </a:bodyPr>
          <a:lstStyle/>
          <a:p>
            <a:pPr algn="l" eaLnBrk="1" hangingPunct="1"/>
            <a:r>
              <a:rPr lang="en-IE" sz="4000" i="1" dirty="0" smtClean="0">
                <a:latin typeface="Times New Roman" charset="0"/>
                <a:ea typeface="MS PGothic" charset="0"/>
              </a:rPr>
              <a:t>Filter Function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18436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14" b="50064"/>
          <a:stretch>
            <a:fillRect/>
          </a:stretch>
        </p:blipFill>
        <p:spPr bwMode="auto">
          <a:xfrm>
            <a:off x="436563" y="2787650"/>
            <a:ext cx="3275012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0"/>
          <a:stretch>
            <a:fillRect/>
          </a:stretch>
        </p:blipFill>
        <p:spPr bwMode="auto">
          <a:xfrm>
            <a:off x="3865563" y="2025650"/>
            <a:ext cx="489902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481763" y="1797050"/>
            <a:ext cx="212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400" dirty="0">
                <a:latin typeface="Times New Roman" charset="0"/>
              </a:rPr>
              <a:t>Low Pass Filter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553200" y="5575490"/>
            <a:ext cx="2003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</a:rPr>
              <a:t>High Pass Filter</a:t>
            </a:r>
            <a:endParaRPr lang="en-US" sz="2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6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772400" cy="593725"/>
          </a:xfrm>
        </p:spPr>
        <p:txBody>
          <a:bodyPr>
            <a:noAutofit/>
          </a:bodyPr>
          <a:lstStyle/>
          <a:p>
            <a:pPr algn="l" eaLnBrk="1" hangingPunct="1"/>
            <a:r>
              <a:rPr lang="en-IE" sz="4000" i="1" dirty="0" smtClean="0">
                <a:latin typeface="Times New Roman" charset="0"/>
                <a:ea typeface="MS PGothic" charset="0"/>
              </a:rPr>
              <a:t>The Basic of Filtering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484784"/>
            <a:ext cx="777240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en-US" sz="2200" kern="0" dirty="0" smtClean="0">
                <a:latin typeface="Times New Roman"/>
                <a:cs typeface="Times New Roman"/>
              </a:rPr>
              <a:t>3. </a:t>
            </a:r>
            <a:r>
              <a:rPr lang="en-US" sz="2200" dirty="0">
                <a:latin typeface="Times New Roman"/>
                <a:cs typeface="Times New Roman"/>
              </a:rPr>
              <a:t>Steps for </a:t>
            </a:r>
            <a:r>
              <a:rPr lang="en-US" sz="2200" dirty="0" smtClean="0">
                <a:latin typeface="Times New Roman"/>
                <a:cs typeface="Times New Roman"/>
              </a:rPr>
              <a:t>Filtering: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0731" y="1980084"/>
            <a:ext cx="8229600" cy="3657600"/>
          </a:xfrm>
          <a:prstGeom prst="rect">
            <a:avLst/>
          </a:prstGeom>
          <a:blipFill rotWithShape="0">
            <a:blip r:embed="rId5"/>
            <a:stretch>
              <a:fillRect l="-815" t="-1120" r="-1037" b="-4160"/>
            </a:stretch>
          </a:blipFill>
        </p:spPr>
        <p:txBody>
          <a:bodyPr wrap="square" rtlCol="0">
            <a:spAutoFit/>
          </a:bodyPr>
          <a:lstStyle/>
          <a:p>
            <a:endParaRPr lang="en-US" dirty="0">
              <a:noFill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82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45130" y="404664"/>
            <a:ext cx="7772400" cy="746125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The </a:t>
            </a:r>
            <a:r>
              <a:rPr lang="en-IE" sz="4000" i="1" dirty="0" smtClean="0">
                <a:latin typeface="Times New Roman" charset="0"/>
                <a:ea typeface="MS PGothic" charset="0"/>
              </a:rPr>
              <a:t>Importance </a:t>
            </a:r>
            <a:r>
              <a:rPr lang="en-IE" sz="4000" i="1" dirty="0">
                <a:latin typeface="Times New Roman" charset="0"/>
                <a:ea typeface="MS PGothic" charset="0"/>
              </a:rPr>
              <a:t>of </a:t>
            </a:r>
            <a:r>
              <a:rPr lang="en-IE" sz="4000" i="1" dirty="0" smtClean="0">
                <a:latin typeface="Times New Roman" charset="0"/>
                <a:ea typeface="MS PGothic" charset="0"/>
              </a:rPr>
              <a:t>Zero </a:t>
            </a:r>
            <a:r>
              <a:rPr lang="en-IE" sz="4000" i="1" dirty="0">
                <a:latin typeface="Times New Roman" charset="0"/>
                <a:ea typeface="MS PGothic" charset="0"/>
              </a:rPr>
              <a:t>P</a:t>
            </a:r>
            <a:r>
              <a:rPr lang="en-IE" sz="4000" i="1" dirty="0" smtClean="0">
                <a:latin typeface="Times New Roman" charset="0"/>
                <a:ea typeface="MS PGothic" charset="0"/>
              </a:rPr>
              <a:t>adding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676400"/>
            <a:ext cx="4895850" cy="410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IE" sz="1200" i="1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26087" y="1687086"/>
            <a:ext cx="3593864" cy="4093428"/>
          </a:xfrm>
          <a:prstGeom prst="rect">
            <a:avLst/>
          </a:prstGeom>
          <a:blipFill rotWithShape="0">
            <a:blip r:embed="rId4"/>
            <a:stretch>
              <a:fillRect l="-1868" t="-894" b="-1788"/>
            </a:stretch>
          </a:blipFill>
        </p:spPr>
        <p:txBody>
          <a:bodyPr/>
          <a:lstStyle/>
          <a:p>
            <a:pPr>
              <a:defRPr/>
            </a:pPr>
            <a:r>
              <a:rPr lang="en-US" i="1">
                <a:noFill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2816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98463" y="404664"/>
            <a:ext cx="8745537" cy="746125"/>
          </a:xfrm>
        </p:spPr>
        <p:txBody>
          <a:bodyPr/>
          <a:lstStyle/>
          <a:p>
            <a:pPr algn="l"/>
            <a:r>
              <a:rPr lang="en-IE" sz="4000" i="1" dirty="0">
                <a:latin typeface="Times New Roman" charset="0"/>
                <a:ea typeface="MS PGothic" charset="0"/>
              </a:rPr>
              <a:t>The </a:t>
            </a:r>
            <a:r>
              <a:rPr lang="en-IE" sz="4000" i="1" dirty="0" smtClean="0">
                <a:latin typeface="Times New Roman" charset="0"/>
                <a:ea typeface="MS PGothic" charset="0"/>
              </a:rPr>
              <a:t>Importance </a:t>
            </a:r>
            <a:r>
              <a:rPr lang="en-IE" sz="4000" i="1" dirty="0">
                <a:latin typeface="Times New Roman" charset="0"/>
                <a:ea typeface="MS PGothic" charset="0"/>
              </a:rPr>
              <a:t>of </a:t>
            </a:r>
            <a:r>
              <a:rPr lang="en-IE" sz="4000" i="1" dirty="0" smtClean="0">
                <a:latin typeface="Times New Roman" charset="0"/>
                <a:ea typeface="MS PGothic" charset="0"/>
              </a:rPr>
              <a:t>Zero </a:t>
            </a:r>
            <a:r>
              <a:rPr lang="en-IE" sz="4000" i="1" dirty="0">
                <a:latin typeface="Times New Roman" charset="0"/>
                <a:ea typeface="MS PGothic" charset="0"/>
              </a:rPr>
              <a:t>P</a:t>
            </a:r>
            <a:r>
              <a:rPr lang="en-IE" sz="4000" i="1" dirty="0" smtClean="0">
                <a:latin typeface="Times New Roman" charset="0"/>
                <a:ea typeface="MS PGothic" charset="0"/>
              </a:rPr>
              <a:t>adding 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2560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9" b="20941"/>
          <a:stretch>
            <a:fillRect/>
          </a:stretch>
        </p:blipFill>
        <p:spPr>
          <a:xfrm>
            <a:off x="609600" y="1676400"/>
            <a:ext cx="8001000" cy="2590800"/>
          </a:xfrm>
        </p:spPr>
      </p:pic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625280" y="4365104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(a) An image, (b) Result of blurring without padding (c) Result of blurring with padding </a:t>
            </a:r>
          </a:p>
        </p:txBody>
      </p:sp>
    </p:spTree>
    <p:extLst>
      <p:ext uri="{BB962C8B-B14F-4D97-AF65-F5344CB8AC3E}">
        <p14:creationId xmlns:p14="http://schemas.microsoft.com/office/powerpoint/2010/main" val="356977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7772400" cy="746125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Smoothing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43071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IE" altLang="en-US" sz="2200" dirty="0" smtClean="0">
                <a:latin typeface="Times New Roman" panose="02020603050405020304" pitchFamily="18" charset="0"/>
                <a:cs typeface="+mn-cs"/>
              </a:rPr>
              <a:t>Smoothing can be done by reducing high frequency values. An image filtering can be given as:</a:t>
            </a:r>
          </a:p>
          <a:p>
            <a:pPr marL="273050" indent="-273050" eaLnBrk="1" hangingPunct="1">
              <a:buFontTx/>
              <a:buNone/>
              <a:defRPr/>
            </a:pPr>
            <a:endParaRPr lang="en-IE" altLang="en-US" sz="2200" i="1" dirty="0" smtClean="0">
              <a:latin typeface="Times New Roman" panose="02020603050405020304" pitchFamily="18" charset="0"/>
              <a:cs typeface="+mn-cs"/>
            </a:endParaRPr>
          </a:p>
          <a:p>
            <a:pPr marL="273050" indent="-273050" eaLnBrk="1" hangingPunct="1">
              <a:buFontTx/>
              <a:buNone/>
              <a:defRPr/>
            </a:pPr>
            <a:r>
              <a:rPr lang="en-IE" altLang="en-US" sz="2200" i="1" dirty="0" smtClean="0">
                <a:latin typeface="Times New Roman" panose="02020603050405020304" pitchFamily="18" charset="0"/>
                <a:cs typeface="+mn-cs"/>
              </a:rPr>
              <a:t>			G</a:t>
            </a:r>
            <a:r>
              <a:rPr lang="en-IE" altLang="en-US" sz="2200" dirty="0" smtClean="0">
                <a:latin typeface="Times New Roman" panose="02020603050405020304" pitchFamily="18" charset="0"/>
                <a:cs typeface="+mn-cs"/>
              </a:rPr>
              <a:t>(</a:t>
            </a:r>
            <a:r>
              <a:rPr lang="en-IE" altLang="en-US" sz="2200" i="1" dirty="0" err="1" smtClean="0">
                <a:latin typeface="Times New Roman" panose="02020603050405020304" pitchFamily="18" charset="0"/>
                <a:cs typeface="+mn-cs"/>
              </a:rPr>
              <a:t>u,v</a:t>
            </a:r>
            <a:r>
              <a:rPr lang="en-IE" altLang="en-US" sz="2200" dirty="0" smtClean="0">
                <a:latin typeface="Times New Roman" panose="02020603050405020304" pitchFamily="18" charset="0"/>
                <a:cs typeface="+mn-cs"/>
              </a:rPr>
              <a:t>)</a:t>
            </a:r>
            <a:r>
              <a:rPr lang="en-IE" altLang="en-US" sz="2200" i="1" dirty="0" smtClean="0">
                <a:latin typeface="Times New Roman" panose="02020603050405020304" pitchFamily="18" charset="0"/>
                <a:cs typeface="+mn-cs"/>
              </a:rPr>
              <a:t> = H</a:t>
            </a:r>
            <a:r>
              <a:rPr lang="en-IE" altLang="en-US" sz="2200" dirty="0" smtClean="0">
                <a:latin typeface="Times New Roman" panose="02020603050405020304" pitchFamily="18" charset="0"/>
                <a:cs typeface="+mn-cs"/>
              </a:rPr>
              <a:t>(</a:t>
            </a:r>
            <a:r>
              <a:rPr lang="en-IE" altLang="en-US" sz="2200" i="1" dirty="0" err="1" smtClean="0">
                <a:latin typeface="Times New Roman" panose="02020603050405020304" pitchFamily="18" charset="0"/>
                <a:cs typeface="+mn-cs"/>
              </a:rPr>
              <a:t>u,v</a:t>
            </a:r>
            <a:r>
              <a:rPr lang="en-IE" altLang="en-US" sz="2200" dirty="0" smtClean="0">
                <a:latin typeface="Times New Roman" panose="02020603050405020304" pitchFamily="18" charset="0"/>
                <a:cs typeface="+mn-cs"/>
              </a:rPr>
              <a:t>)</a:t>
            </a:r>
            <a:r>
              <a:rPr lang="en-IE" altLang="en-US" sz="2200" i="1" dirty="0" smtClean="0">
                <a:latin typeface="Times New Roman" panose="02020603050405020304" pitchFamily="18" charset="0"/>
                <a:cs typeface="+mn-cs"/>
              </a:rPr>
              <a:t>F</a:t>
            </a:r>
            <a:r>
              <a:rPr lang="en-IE" altLang="en-US" sz="2200" dirty="0" smtClean="0">
                <a:latin typeface="Times New Roman" panose="02020603050405020304" pitchFamily="18" charset="0"/>
                <a:cs typeface="+mn-cs"/>
              </a:rPr>
              <a:t>(</a:t>
            </a:r>
            <a:r>
              <a:rPr lang="en-IE" altLang="en-US" sz="2200" i="1" dirty="0" err="1" smtClean="0">
                <a:latin typeface="Times New Roman" panose="02020603050405020304" pitchFamily="18" charset="0"/>
                <a:cs typeface="+mn-cs"/>
              </a:rPr>
              <a:t>u,v</a:t>
            </a:r>
            <a:r>
              <a:rPr lang="en-IE" altLang="en-US" sz="2200" dirty="0" smtClean="0">
                <a:latin typeface="Times New Roman" panose="02020603050405020304" pitchFamily="18" charset="0"/>
                <a:cs typeface="+mn-cs"/>
              </a:rPr>
              <a:t>)</a:t>
            </a:r>
          </a:p>
          <a:p>
            <a:pPr marL="273050" indent="-273050" eaLnBrk="1" hangingPunct="1">
              <a:buFontTx/>
              <a:buNone/>
              <a:defRPr/>
            </a:pPr>
            <a:endParaRPr lang="en-IE" altLang="en-US" sz="2200" dirty="0" smtClean="0">
              <a:latin typeface="Times New Roman" panose="02020603050405020304" pitchFamily="18" charset="0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IE" altLang="en-US" sz="2200" dirty="0" smtClean="0">
                <a:latin typeface="Times New Roman" panose="02020603050405020304" pitchFamily="18" charset="0"/>
                <a:cs typeface="+mn-cs"/>
              </a:rPr>
              <a:t>where </a:t>
            </a:r>
            <a:r>
              <a:rPr lang="en-IE" altLang="en-US" sz="2200" i="1" dirty="0" smtClean="0">
                <a:latin typeface="Times New Roman" panose="02020603050405020304" pitchFamily="18" charset="0"/>
                <a:cs typeface="+mn-cs"/>
              </a:rPr>
              <a:t>F</a:t>
            </a:r>
            <a:r>
              <a:rPr lang="en-IE" altLang="en-US" sz="2200" dirty="0" smtClean="0">
                <a:latin typeface="Times New Roman" panose="02020603050405020304" pitchFamily="18" charset="0"/>
                <a:cs typeface="+mn-cs"/>
              </a:rPr>
              <a:t>(</a:t>
            </a:r>
            <a:r>
              <a:rPr lang="en-IE" altLang="en-US" sz="2200" i="1" dirty="0" err="1" smtClean="0">
                <a:latin typeface="Times New Roman" panose="02020603050405020304" pitchFamily="18" charset="0"/>
                <a:cs typeface="+mn-cs"/>
              </a:rPr>
              <a:t>u,v</a:t>
            </a:r>
            <a:r>
              <a:rPr lang="en-IE" altLang="en-US" sz="2200" dirty="0" smtClean="0">
                <a:latin typeface="Times New Roman" panose="02020603050405020304" pitchFamily="18" charset="0"/>
                <a:cs typeface="+mn-cs"/>
              </a:rPr>
              <a:t>) denotes as DFT function and </a:t>
            </a:r>
            <a:r>
              <a:rPr lang="en-IE" altLang="en-US" sz="2200" i="1" dirty="0" smtClean="0">
                <a:latin typeface="Times New Roman" panose="02020603050405020304" pitchFamily="18" charset="0"/>
                <a:cs typeface="+mn-cs"/>
              </a:rPr>
              <a:t>H</a:t>
            </a:r>
            <a:r>
              <a:rPr lang="en-IE" altLang="en-US" sz="2200" dirty="0" smtClean="0">
                <a:latin typeface="Times New Roman" panose="02020603050405020304" pitchFamily="18" charset="0"/>
                <a:cs typeface="+mn-cs"/>
              </a:rPr>
              <a:t>(</a:t>
            </a:r>
            <a:r>
              <a:rPr lang="en-IE" altLang="en-US" sz="2200" i="1" dirty="0" err="1" smtClean="0">
                <a:latin typeface="Times New Roman" panose="02020603050405020304" pitchFamily="18" charset="0"/>
                <a:cs typeface="+mn-cs"/>
              </a:rPr>
              <a:t>u,v</a:t>
            </a:r>
            <a:r>
              <a:rPr lang="en-IE" altLang="en-US" sz="2200" dirty="0" smtClean="0">
                <a:latin typeface="Times New Roman" panose="02020603050405020304" pitchFamily="18" charset="0"/>
                <a:cs typeface="+mn-cs"/>
              </a:rPr>
              <a:t>) represents filter function.</a:t>
            </a:r>
          </a:p>
        </p:txBody>
      </p:sp>
    </p:spTree>
    <p:extLst>
      <p:ext uri="{BB962C8B-B14F-4D97-AF65-F5344CB8AC3E}">
        <p14:creationId xmlns:p14="http://schemas.microsoft.com/office/powerpoint/2010/main" val="225547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72400" cy="8223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ILF</a:t>
            </a:r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457200" y="1689329"/>
            <a:ext cx="7848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just"/>
            <a:r>
              <a:rPr lang="en-US" sz="2200" dirty="0">
                <a:latin typeface="Times New Roman" charset="0"/>
              </a:rPr>
              <a:t>Ideal </a:t>
            </a:r>
            <a:r>
              <a:rPr lang="en-US" sz="2200" dirty="0" err="1">
                <a:latin typeface="Times New Roman" charset="0"/>
              </a:rPr>
              <a:t>lowpass</a:t>
            </a:r>
            <a:r>
              <a:rPr lang="en-US" sz="2200" dirty="0">
                <a:latin typeface="Times New Roman" charset="0"/>
              </a:rPr>
              <a:t> filter (ILF) is defined by:</a:t>
            </a:r>
          </a:p>
        </p:txBody>
      </p:sp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611560" y="3068960"/>
            <a:ext cx="7800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>
                <a:latin typeface="Times New Roman" charset="0"/>
              </a:rPr>
              <a:t>where </a:t>
            </a:r>
            <a:r>
              <a:rPr lang="en-US" sz="2400" i="1" dirty="0">
                <a:latin typeface="Times New Roman" charset="0"/>
              </a:rPr>
              <a:t>D</a:t>
            </a:r>
            <a:r>
              <a:rPr lang="en-US" sz="1400" dirty="0">
                <a:latin typeface="Times New Roman" charset="0"/>
              </a:rPr>
              <a:t>0 </a:t>
            </a:r>
            <a:r>
              <a:rPr lang="en-US" sz="2200" dirty="0">
                <a:latin typeface="Times New Roman" charset="0"/>
              </a:rPr>
              <a:t>&gt;0 and </a:t>
            </a:r>
            <a:r>
              <a:rPr lang="en-US" sz="2200" i="1" dirty="0">
                <a:latin typeface="Times New Roman" charset="0"/>
              </a:rPr>
              <a:t>D</a:t>
            </a:r>
            <a:r>
              <a:rPr lang="en-US" sz="2200" dirty="0">
                <a:latin typeface="Times New Roman" charset="0"/>
              </a:rPr>
              <a:t>(</a:t>
            </a:r>
            <a:r>
              <a:rPr lang="en-US" sz="2200" i="1" dirty="0" err="1">
                <a:latin typeface="Times New Roman" charset="0"/>
              </a:rPr>
              <a:t>u</a:t>
            </a:r>
            <a:r>
              <a:rPr lang="en-US" sz="2200" dirty="0" err="1">
                <a:latin typeface="Times New Roman" charset="0"/>
              </a:rPr>
              <a:t>,</a:t>
            </a:r>
            <a:r>
              <a:rPr lang="en-US" sz="2200" i="1" dirty="0" err="1">
                <a:latin typeface="Times New Roman" charset="0"/>
              </a:rPr>
              <a:t>v</a:t>
            </a:r>
            <a:r>
              <a:rPr lang="en-US" sz="2200" dirty="0">
                <a:latin typeface="Times New Roman" charset="0"/>
              </a:rPr>
              <a:t>) denotes the distance between a point (</a:t>
            </a:r>
            <a:r>
              <a:rPr lang="en-US" sz="2200" i="1" dirty="0" err="1">
                <a:latin typeface="Times New Roman" charset="0"/>
              </a:rPr>
              <a:t>u</a:t>
            </a:r>
            <a:r>
              <a:rPr lang="en-US" sz="2200" dirty="0" err="1">
                <a:latin typeface="Times New Roman" charset="0"/>
              </a:rPr>
              <a:t>,</a:t>
            </a:r>
            <a:r>
              <a:rPr lang="en-US" sz="2200" i="1" dirty="0" err="1">
                <a:latin typeface="Times New Roman" charset="0"/>
              </a:rPr>
              <a:t>v</a:t>
            </a:r>
            <a:r>
              <a:rPr lang="en-US" sz="2200" dirty="0">
                <a:latin typeface="Times New Roman" charset="0"/>
              </a:rPr>
              <a:t>) and the frequency center.  </a:t>
            </a:r>
            <a:r>
              <a:rPr lang="en-US" sz="2200" i="1" dirty="0">
                <a:latin typeface="Times New Roman" charset="0"/>
              </a:rPr>
              <a:t>D</a:t>
            </a:r>
            <a:r>
              <a:rPr lang="en-US" sz="2200" dirty="0">
                <a:latin typeface="Times New Roman" charset="0"/>
              </a:rPr>
              <a:t>(</a:t>
            </a:r>
            <a:r>
              <a:rPr lang="en-US" sz="2200" i="1" dirty="0" err="1">
                <a:latin typeface="Times New Roman" charset="0"/>
              </a:rPr>
              <a:t>u</a:t>
            </a:r>
            <a:r>
              <a:rPr lang="en-US" sz="2200" dirty="0" err="1">
                <a:latin typeface="Times New Roman" charset="0"/>
              </a:rPr>
              <a:t>,</a:t>
            </a:r>
            <a:r>
              <a:rPr lang="en-US" sz="2200" i="1" dirty="0" err="1">
                <a:latin typeface="Times New Roman" charset="0"/>
              </a:rPr>
              <a:t>v</a:t>
            </a:r>
            <a:r>
              <a:rPr lang="en-US" sz="2200" dirty="0">
                <a:latin typeface="Times New Roman" charset="0"/>
              </a:rPr>
              <a:t>) can be defined as:</a:t>
            </a:r>
            <a:r>
              <a:rPr lang="en-US" sz="2400" dirty="0">
                <a:latin typeface="Times New Roman" charset="0"/>
              </a:rPr>
              <a:t> </a:t>
            </a:r>
          </a:p>
        </p:txBody>
      </p:sp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20216"/>
            <a:ext cx="3613249" cy="948744"/>
          </a:xfrm>
          <a:prstGeom prst="rect">
            <a:avLst/>
          </a:prstGeom>
        </p:spPr>
      </p:pic>
      <p:pic>
        <p:nvPicPr>
          <p:cNvPr id="3" name="Picture 2" descr="Untitle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922722"/>
            <a:ext cx="6175248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72400" cy="8223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ILF</a:t>
            </a:r>
          </a:p>
        </p:txBody>
      </p:sp>
      <p:pic>
        <p:nvPicPr>
          <p:cNvPr id="307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t="27153" r="14578" b="14667"/>
          <a:stretch>
            <a:fillRect/>
          </a:stretch>
        </p:blipFill>
        <p:spPr>
          <a:xfrm>
            <a:off x="457200" y="1600200"/>
            <a:ext cx="8226425" cy="3124200"/>
          </a:xfrm>
        </p:spPr>
      </p:pic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1066800" y="4876800"/>
            <a:ext cx="60052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200" dirty="0">
                <a:latin typeface="Times New Roman" charset="0"/>
              </a:rPr>
              <a:t>(a) an ideal low-pass filter (b) Filter (c) Filter radial</a:t>
            </a:r>
          </a:p>
        </p:txBody>
      </p:sp>
      <p:sp>
        <p:nvSpPr>
          <p:cNvPr id="30725" name="TextBox 2"/>
          <p:cNvSpPr txBox="1">
            <a:spLocks noChangeArrowheads="1"/>
          </p:cNvSpPr>
          <p:nvPr/>
        </p:nvSpPr>
        <p:spPr bwMode="auto">
          <a:xfrm>
            <a:off x="315913" y="2438400"/>
            <a:ext cx="1308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i="1">
                <a:latin typeface="Times New Roman" charset="0"/>
              </a:rPr>
              <a:t>H</a:t>
            </a:r>
            <a:r>
              <a:rPr lang="en-US" sz="2400">
                <a:latin typeface="Times New Roman" charset="0"/>
              </a:rPr>
              <a:t>(</a:t>
            </a:r>
            <a:r>
              <a:rPr lang="en-US" sz="2400" i="1">
                <a:latin typeface="Times New Roman" charset="0"/>
              </a:rPr>
              <a:t>u</a:t>
            </a:r>
            <a:r>
              <a:rPr lang="en-US" sz="2400">
                <a:latin typeface="Times New Roman" charset="0"/>
              </a:rPr>
              <a:t>,</a:t>
            </a:r>
            <a:r>
              <a:rPr lang="en-US" sz="2400" i="1">
                <a:latin typeface="Times New Roman" charset="0"/>
              </a:rPr>
              <a:t>v</a:t>
            </a:r>
            <a:r>
              <a:rPr lang="en-US" sz="2400">
                <a:latin typeface="Times New Roman" charset="0"/>
              </a:rPr>
              <a:t>)=1</a:t>
            </a:r>
          </a:p>
        </p:txBody>
      </p:sp>
    </p:spTree>
    <p:extLst>
      <p:ext uri="{BB962C8B-B14F-4D97-AF65-F5344CB8AC3E}">
        <p14:creationId xmlns:p14="http://schemas.microsoft.com/office/powerpoint/2010/main" val="374919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69843" y="344052"/>
            <a:ext cx="7772400" cy="8985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ILF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69842" y="1828800"/>
            <a:ext cx="7583557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Example:</a:t>
            </a:r>
          </a:p>
          <a:p>
            <a:pPr marL="0" indent="0">
              <a:buFontTx/>
              <a:buNone/>
            </a:pPr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0"/>
          <a:stretch>
            <a:fillRect/>
          </a:stretch>
        </p:blipFill>
        <p:spPr bwMode="auto">
          <a:xfrm>
            <a:off x="409575" y="2286000"/>
            <a:ext cx="42005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0" name="TextBox 1"/>
          <p:cNvSpPr txBox="1">
            <a:spLocks noChangeArrowheads="1"/>
          </p:cNvSpPr>
          <p:nvPr/>
        </p:nvSpPr>
        <p:spPr bwMode="auto">
          <a:xfrm>
            <a:off x="600075" y="4376738"/>
            <a:ext cx="172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Times New Roman" charset="0"/>
              </a:rPr>
              <a:t>Sample Image </a:t>
            </a:r>
          </a:p>
        </p:txBody>
      </p:sp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2605088" y="4370388"/>
            <a:ext cx="2005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Times New Roman" charset="0"/>
              </a:rPr>
              <a:t>Fourier spectrum </a:t>
            </a:r>
          </a:p>
        </p:txBody>
      </p:sp>
      <p:pic>
        <p:nvPicPr>
          <p:cNvPr id="3175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1412777"/>
            <a:ext cx="3790950" cy="453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76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404664"/>
            <a:ext cx="7772400" cy="7461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ILF</a:t>
            </a:r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1" r="19090"/>
          <a:stretch>
            <a:fillRect/>
          </a:stretch>
        </p:blipFill>
        <p:spPr>
          <a:xfrm>
            <a:off x="685800" y="1628800"/>
            <a:ext cx="6553200" cy="2703513"/>
          </a:xfrm>
        </p:spPr>
      </p:pic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685800" y="4764088"/>
            <a:ext cx="7115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(a) Representation of an ideal </a:t>
            </a:r>
            <a:r>
              <a:rPr lang="en-US" sz="2000" dirty="0" err="1">
                <a:latin typeface="Times New Roman" charset="0"/>
              </a:rPr>
              <a:t>lowpass</a:t>
            </a:r>
            <a:r>
              <a:rPr lang="en-US" sz="2000" dirty="0">
                <a:latin typeface="Times New Roman" charset="0"/>
              </a:rPr>
              <a:t>, radius 5 (b) Intensity profile</a:t>
            </a:r>
          </a:p>
        </p:txBody>
      </p:sp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3510756" y="43323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(a)</a:t>
            </a:r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5918200" y="3501008"/>
            <a:ext cx="48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145783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546E1D27-476D-6E44-9477-E1452A09FDDB}" type="slidenum">
              <a:rPr lang="en-US" sz="1400">
                <a:latin typeface="Garamond" charset="0"/>
              </a:rPr>
              <a:pPr/>
              <a:t>2</a:t>
            </a:fld>
            <a:endParaRPr lang="en-US" sz="1400">
              <a:latin typeface="Garamond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7772400" cy="593725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Today’s </a:t>
            </a:r>
            <a:r>
              <a:rPr lang="en-US" sz="4000" i="1" dirty="0" smtClean="0">
                <a:latin typeface="Times New Roman" charset="0"/>
                <a:ea typeface="MS PGothic" charset="0"/>
              </a:rPr>
              <a:t>Lesson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385" y="1412776"/>
            <a:ext cx="8229600" cy="4073525"/>
          </a:xfrm>
        </p:spPr>
        <p:txBody>
          <a:bodyPr>
            <a:noAutofit/>
          </a:bodyPr>
          <a:lstStyle/>
          <a:p>
            <a:pPr eaLnBrk="1" hangingPunct="1"/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Frequency Domain Processing</a:t>
            </a:r>
          </a:p>
          <a:p>
            <a:pPr lvl="1" eaLnBrk="1" hangingPunct="1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Basic steps in frequency domain</a:t>
            </a:r>
          </a:p>
          <a:p>
            <a:pPr lvl="1" eaLnBrk="1" hangingPunct="1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Low pass Filter (smoothing filters)</a:t>
            </a:r>
          </a:p>
          <a:p>
            <a:pPr lvl="2" eaLnBrk="1" hangingPunct="1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Ideal </a:t>
            </a:r>
            <a:r>
              <a:rPr lang="en-US" sz="2200" dirty="0" err="1" smtClean="0">
                <a:latin typeface="Times New Roman" charset="0"/>
                <a:ea typeface="ＭＳ Ｐゴシック" charset="0"/>
                <a:cs typeface="Times New Roman" charset="0"/>
              </a:rPr>
              <a:t>lowpass</a:t>
            </a:r>
            <a:r>
              <a:rPr lang="en-US" sz="2200" dirty="0" smtClean="0">
                <a:latin typeface="Times New Roman" charset="0"/>
                <a:ea typeface="ＭＳ Ｐゴシック" charset="0"/>
                <a:cs typeface="Times New Roman" charset="0"/>
              </a:rPr>
              <a:t>, Butterworth </a:t>
            </a:r>
            <a:r>
              <a:rPr lang="en-US" sz="2200" dirty="0" err="1" smtClean="0">
                <a:latin typeface="Times New Roman" charset="0"/>
                <a:ea typeface="ＭＳ Ｐゴシック" charset="0"/>
                <a:cs typeface="Times New Roman" charset="0"/>
              </a:rPr>
              <a:t>lowpass</a:t>
            </a:r>
            <a:r>
              <a:rPr lang="en-US" sz="2200" dirty="0" smtClean="0">
                <a:latin typeface="Times New Roman" charset="0"/>
                <a:ea typeface="ＭＳ Ｐゴシック" charset="0"/>
                <a:cs typeface="Times New Roman" charset="0"/>
              </a:rPr>
              <a:t>, Gaussian </a:t>
            </a:r>
            <a:r>
              <a:rPr lang="en-US" sz="2200" dirty="0" err="1">
                <a:latin typeface="Times New Roman" charset="0"/>
                <a:ea typeface="ＭＳ Ｐゴシック" charset="0"/>
                <a:cs typeface="Times New Roman" charset="0"/>
              </a:rPr>
              <a:t>lowpass</a:t>
            </a:r>
            <a:endParaRPr lang="en-US" sz="22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lvl="1" eaLnBrk="1" hangingPunct="1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High pass Filter (sharpening filters)</a:t>
            </a:r>
          </a:p>
          <a:p>
            <a:pPr lvl="2" eaLnBrk="1" hangingPunct="1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Ideal </a:t>
            </a:r>
            <a:r>
              <a:rPr lang="en-US" sz="2200" dirty="0" err="1" smtClean="0">
                <a:latin typeface="Times New Roman" charset="0"/>
                <a:ea typeface="ＭＳ Ｐゴシック" charset="0"/>
                <a:cs typeface="Times New Roman" charset="0"/>
              </a:rPr>
              <a:t>highpass</a:t>
            </a:r>
            <a:r>
              <a:rPr lang="en-US" sz="2200" dirty="0" smtClean="0">
                <a:latin typeface="Times New Roman" charset="0"/>
                <a:ea typeface="ＭＳ Ｐゴシック" charset="0"/>
                <a:cs typeface="Times New Roman" charset="0"/>
              </a:rPr>
              <a:t>, Butterworth </a:t>
            </a:r>
            <a:r>
              <a:rPr lang="en-US" sz="2200" dirty="0" err="1">
                <a:latin typeface="Times New Roman" charset="0"/>
                <a:ea typeface="ＭＳ Ｐゴシック" charset="0"/>
                <a:cs typeface="Times New Roman" charset="0"/>
              </a:rPr>
              <a:t>highpass</a:t>
            </a:r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sz="2200" dirty="0" smtClean="0">
                <a:latin typeface="Times New Roman" charset="0"/>
                <a:ea typeface="ＭＳ Ｐゴシック" charset="0"/>
                <a:cs typeface="Times New Roman" charset="0"/>
              </a:rPr>
              <a:t>, Gaussian </a:t>
            </a:r>
            <a:r>
              <a:rPr lang="en-US" sz="2200" dirty="0" err="1">
                <a:latin typeface="Times New Roman" charset="0"/>
                <a:ea typeface="ＭＳ Ｐゴシック" charset="0"/>
                <a:cs typeface="Times New Roman" charset="0"/>
              </a:rPr>
              <a:t>highpass</a:t>
            </a:r>
            <a:endParaRPr lang="en-US" sz="22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Learning Outcomes:</a:t>
            </a:r>
          </a:p>
          <a:p>
            <a:pPr lvl="1" eaLnBrk="1" hangingPunct="1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To understand frequency filter operation.</a:t>
            </a:r>
          </a:p>
        </p:txBody>
      </p:sp>
    </p:spTree>
    <p:extLst>
      <p:ext uri="{BB962C8B-B14F-4D97-AF65-F5344CB8AC3E}">
        <p14:creationId xmlns:p14="http://schemas.microsoft.com/office/powerpoint/2010/main" val="2783279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7772400" cy="746125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BLF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01813"/>
            <a:ext cx="8139112" cy="19446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IE" sz="2200">
                <a:latin typeface="Times New Roman" charset="0"/>
                <a:ea typeface="MS PGothic" charset="0"/>
              </a:rPr>
              <a:t>Butterworth lowpass filter (BLF) of order </a:t>
            </a:r>
            <a:r>
              <a:rPr lang="en-IE" sz="2200" i="1">
                <a:latin typeface="Times New Roman" charset="0"/>
                <a:ea typeface="MS PGothic" charset="0"/>
              </a:rPr>
              <a:t>n </a:t>
            </a:r>
            <a:r>
              <a:rPr lang="en-IE" sz="2200">
                <a:latin typeface="Times New Roman" charset="0"/>
                <a:ea typeface="MS PGothic" charset="0"/>
              </a:rPr>
              <a:t>with cut-off frequency at distance </a:t>
            </a:r>
            <a:r>
              <a:rPr lang="en-IE" sz="2200" i="1">
                <a:latin typeface="Times New Roman" charset="0"/>
                <a:ea typeface="MS PGothic" charset="0"/>
              </a:rPr>
              <a:t>D</a:t>
            </a:r>
            <a:r>
              <a:rPr lang="en-IE" sz="2200" i="1" baseline="-25000">
                <a:latin typeface="Times New Roman" charset="0"/>
                <a:ea typeface="MS PGothic" charset="0"/>
              </a:rPr>
              <a:t>0</a:t>
            </a:r>
            <a:r>
              <a:rPr lang="en-IE" sz="2200">
                <a:latin typeface="Times New Roman" charset="0"/>
                <a:ea typeface="MS PGothic" charset="0"/>
              </a:rPr>
              <a:t> is defined as:</a:t>
            </a:r>
            <a:endParaRPr lang="en-US" sz="2200">
              <a:latin typeface="Times New Roman" charset="0"/>
              <a:ea typeface="MS PGothic" charset="0"/>
            </a:endParaRPr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 bwMode="auto">
          <a:xfrm>
            <a:off x="876631" y="3128083"/>
            <a:ext cx="7148513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395288" y="5313363"/>
            <a:ext cx="806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(a)Perspective plot of a BLF (b) Filter (c) Filter radial of order 1 through 4</a:t>
            </a:r>
          </a:p>
        </p:txBody>
      </p:sp>
      <p:pic>
        <p:nvPicPr>
          <p:cNvPr id="3379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86050"/>
            <a:ext cx="32067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49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8633" y="404664"/>
            <a:ext cx="7772400" cy="6699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BLF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03"/>
          <a:stretch>
            <a:fillRect/>
          </a:stretch>
        </p:blipFill>
        <p:spPr bwMode="auto">
          <a:xfrm>
            <a:off x="398633" y="1484784"/>
            <a:ext cx="8186737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5" name="TextBox 1"/>
          <p:cNvSpPr txBox="1">
            <a:spLocks noChangeArrowheads="1"/>
          </p:cNvSpPr>
          <p:nvPr/>
        </p:nvSpPr>
        <p:spPr bwMode="auto">
          <a:xfrm>
            <a:off x="433388" y="5041900"/>
            <a:ext cx="8148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just"/>
            <a:r>
              <a:rPr lang="en-US" sz="2000" dirty="0">
                <a:latin typeface="Times New Roman" charset="0"/>
              </a:rPr>
              <a:t>Spatial representation of Butterworth </a:t>
            </a:r>
            <a:r>
              <a:rPr lang="en-US" sz="2000" dirty="0" err="1">
                <a:latin typeface="Times New Roman" charset="0"/>
              </a:rPr>
              <a:t>lowpass</a:t>
            </a:r>
            <a:r>
              <a:rPr lang="en-US" sz="2000" dirty="0">
                <a:latin typeface="Times New Roman" charset="0"/>
              </a:rPr>
              <a:t> filter of order 1, 2, 5, and 20 and the corresponding intensity</a:t>
            </a:r>
          </a:p>
        </p:txBody>
      </p:sp>
    </p:spTree>
    <p:extLst>
      <p:ext uri="{BB962C8B-B14F-4D97-AF65-F5344CB8AC3E}">
        <p14:creationId xmlns:p14="http://schemas.microsoft.com/office/powerpoint/2010/main" val="348016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67544" y="407566"/>
            <a:ext cx="8364537" cy="593725"/>
          </a:xfrm>
        </p:spPr>
        <p:txBody>
          <a:bodyPr>
            <a:normAutofit fontScale="90000"/>
          </a:bodyPr>
          <a:lstStyle/>
          <a:p>
            <a:pPr algn="l"/>
            <a:r>
              <a:rPr lang="en-IE" sz="4000" i="1" dirty="0">
                <a:latin typeface="Times New Roman" charset="0"/>
                <a:ea typeface="MS PGothic" charset="0"/>
              </a:rPr>
              <a:t>BLF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77724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200" dirty="0" smtClean="0">
                <a:latin typeface="Times New Roman"/>
                <a:ea typeface="ＭＳ Ｐゴシック" charset="0"/>
                <a:cs typeface="Times New Roman"/>
              </a:rPr>
              <a:t>Example:</a:t>
            </a:r>
            <a:endParaRPr lang="en-US" sz="2200" dirty="0">
              <a:latin typeface="Times New Roman"/>
              <a:ea typeface="ＭＳ Ｐゴシック" charset="0"/>
              <a:cs typeface="Times New Roman"/>
            </a:endParaRPr>
          </a:p>
          <a:p>
            <a:pPr>
              <a:defRPr/>
            </a:pPr>
            <a:endParaRPr lang="en-US" sz="2200" dirty="0"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378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354263"/>
            <a:ext cx="4611688" cy="345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1485900"/>
            <a:ext cx="3760787" cy="417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9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67544" y="407566"/>
            <a:ext cx="8364537" cy="593725"/>
          </a:xfrm>
        </p:spPr>
        <p:txBody>
          <a:bodyPr>
            <a:normAutofit fontScale="90000"/>
          </a:bodyPr>
          <a:lstStyle/>
          <a:p>
            <a:pPr algn="l"/>
            <a:r>
              <a:rPr lang="en-IE" sz="4000" i="1" dirty="0">
                <a:latin typeface="Times New Roman" charset="0"/>
                <a:ea typeface="MS PGothic" charset="0"/>
              </a:rPr>
              <a:t>BLF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b="6694"/>
          <a:stretch>
            <a:fillRect/>
          </a:stretch>
        </p:blipFill>
        <p:spPr bwMode="auto">
          <a:xfrm>
            <a:off x="2915816" y="1412776"/>
            <a:ext cx="347821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43608" y="1842293"/>
            <a:ext cx="25066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</a:rPr>
              <a:t>Original image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62000" y="3356992"/>
            <a:ext cx="25812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</a:rPr>
              <a:t>BLPF </a:t>
            </a:r>
            <a:r>
              <a:rPr lang="en-IE" sz="2200" i="1" dirty="0">
                <a:latin typeface="Times New Roman" charset="0"/>
              </a:rPr>
              <a:t>n</a:t>
            </a:r>
            <a:r>
              <a:rPr lang="en-IE" sz="2200" dirty="0">
                <a:latin typeface="Times New Roman" charset="0"/>
              </a:rPr>
              <a:t>=2, </a:t>
            </a:r>
            <a:r>
              <a:rPr lang="en-IE" sz="2200" i="1" dirty="0">
                <a:latin typeface="Times New Roman" charset="0"/>
              </a:rPr>
              <a:t>D</a:t>
            </a:r>
            <a:r>
              <a:rPr lang="en-IE" sz="2200" baseline="-25000" dirty="0">
                <a:latin typeface="Times New Roman" charset="0"/>
              </a:rPr>
              <a:t>0</a:t>
            </a:r>
            <a:r>
              <a:rPr lang="en-IE" sz="2200" dirty="0">
                <a:latin typeface="Times New Roman" charset="0"/>
              </a:rPr>
              <a:t>=15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11175" y="4536280"/>
            <a:ext cx="26130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</a:rPr>
              <a:t>BLPF </a:t>
            </a:r>
            <a:r>
              <a:rPr lang="en-IE" sz="2200" i="1" dirty="0">
                <a:latin typeface="Times New Roman" charset="0"/>
              </a:rPr>
              <a:t>n</a:t>
            </a:r>
            <a:r>
              <a:rPr lang="en-IE" sz="2200" dirty="0">
                <a:latin typeface="Times New Roman" charset="0"/>
              </a:rPr>
              <a:t>=2, </a:t>
            </a:r>
            <a:r>
              <a:rPr lang="en-IE" sz="2200" i="1" dirty="0">
                <a:latin typeface="Times New Roman" charset="0"/>
              </a:rPr>
              <a:t>D</a:t>
            </a:r>
            <a:r>
              <a:rPr lang="en-IE" sz="2200" baseline="-25000" dirty="0">
                <a:latin typeface="Times New Roman" charset="0"/>
              </a:rPr>
              <a:t>0</a:t>
            </a:r>
            <a:r>
              <a:rPr lang="en-IE" sz="2200" dirty="0">
                <a:latin typeface="Times New Roman" charset="0"/>
              </a:rPr>
              <a:t>=80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07504" y="4966493"/>
            <a:ext cx="2808312" cy="82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en-IE" sz="2200" dirty="0">
                <a:latin typeface="Times New Roman" charset="0"/>
              </a:rPr>
              <a:t>Less ringing than ILPF due to smoother transition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415906" y="1842293"/>
            <a:ext cx="2465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</a:rPr>
              <a:t>BLPF </a:t>
            </a:r>
            <a:r>
              <a:rPr lang="en-IE" sz="2200" i="1" dirty="0">
                <a:latin typeface="Times New Roman" charset="0"/>
              </a:rPr>
              <a:t>n</a:t>
            </a:r>
            <a:r>
              <a:rPr lang="en-IE" sz="2200" dirty="0">
                <a:latin typeface="Times New Roman" charset="0"/>
              </a:rPr>
              <a:t>=2, </a:t>
            </a:r>
            <a:r>
              <a:rPr lang="en-IE" sz="2200" i="1" dirty="0">
                <a:latin typeface="Times New Roman" charset="0"/>
              </a:rPr>
              <a:t>D</a:t>
            </a:r>
            <a:r>
              <a:rPr lang="en-IE" sz="2200" baseline="-25000" dirty="0">
                <a:latin typeface="Times New Roman" charset="0"/>
              </a:rPr>
              <a:t>0</a:t>
            </a:r>
            <a:r>
              <a:rPr lang="en-IE" sz="2200" dirty="0">
                <a:latin typeface="Times New Roman" charset="0"/>
              </a:rPr>
              <a:t>=5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415906" y="3356992"/>
            <a:ext cx="2416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</a:rPr>
              <a:t>BLPF </a:t>
            </a:r>
            <a:r>
              <a:rPr lang="en-IE" sz="2200" i="1" dirty="0">
                <a:latin typeface="Times New Roman" charset="0"/>
              </a:rPr>
              <a:t>n</a:t>
            </a:r>
            <a:r>
              <a:rPr lang="en-IE" sz="2200" dirty="0">
                <a:latin typeface="Times New Roman" charset="0"/>
              </a:rPr>
              <a:t>=2, </a:t>
            </a:r>
            <a:r>
              <a:rPr lang="en-IE" sz="2200" i="1" dirty="0">
                <a:latin typeface="Times New Roman" charset="0"/>
              </a:rPr>
              <a:t>D</a:t>
            </a:r>
            <a:r>
              <a:rPr lang="en-IE" sz="2200" baseline="-25000" dirty="0">
                <a:latin typeface="Times New Roman" charset="0"/>
              </a:rPr>
              <a:t>0</a:t>
            </a:r>
            <a:r>
              <a:rPr lang="en-IE" sz="2200" dirty="0">
                <a:latin typeface="Times New Roman" charset="0"/>
              </a:rPr>
              <a:t>=30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451114" y="4966493"/>
            <a:ext cx="24495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</a:rPr>
              <a:t>BLPF </a:t>
            </a:r>
            <a:r>
              <a:rPr lang="en-IE" sz="2200" i="1" dirty="0">
                <a:latin typeface="Times New Roman" charset="0"/>
              </a:rPr>
              <a:t>n</a:t>
            </a:r>
            <a:r>
              <a:rPr lang="en-IE" sz="2200" dirty="0">
                <a:latin typeface="Times New Roman" charset="0"/>
              </a:rPr>
              <a:t>=2, </a:t>
            </a:r>
            <a:r>
              <a:rPr lang="en-IE" sz="2200" i="1" dirty="0">
                <a:latin typeface="Times New Roman" charset="0"/>
              </a:rPr>
              <a:t>D</a:t>
            </a:r>
            <a:r>
              <a:rPr lang="en-IE" sz="2200" baseline="-25000" dirty="0">
                <a:latin typeface="Times New Roman" charset="0"/>
              </a:rPr>
              <a:t>0</a:t>
            </a:r>
            <a:r>
              <a:rPr lang="en-IE" sz="2200" dirty="0">
                <a:latin typeface="Times New Roman" charset="0"/>
              </a:rPr>
              <a:t>=230</a:t>
            </a:r>
            <a:endParaRPr lang="en-US" sz="2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139" y="404664"/>
            <a:ext cx="7772400" cy="746125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GLF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556792"/>
            <a:ext cx="8070850" cy="4114800"/>
          </a:xfrm>
        </p:spPr>
        <p:txBody>
          <a:bodyPr/>
          <a:lstStyle/>
          <a:p>
            <a:pPr marL="273050" indent="-273050" algn="just" eaLnBrk="1" hangingPunct="1"/>
            <a:r>
              <a:rPr lang="en-IE" sz="2200" dirty="0">
                <a:latin typeface="Times New Roman" charset="0"/>
                <a:ea typeface="MS PGothic" charset="0"/>
              </a:rPr>
              <a:t>Gaussian lowpass filter (GLPF) can be defined as:</a:t>
            </a:r>
            <a:endParaRPr lang="en-US" sz="2200" dirty="0">
              <a:latin typeface="Times New Roman" charset="0"/>
              <a:ea typeface="MS PGothic" charset="0"/>
            </a:endParaRPr>
          </a:p>
        </p:txBody>
      </p:sp>
      <p:graphicFrame>
        <p:nvGraphicFramePr>
          <p:cNvPr id="4096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254400"/>
              </p:ext>
            </p:extLst>
          </p:nvPr>
        </p:nvGraphicFramePr>
        <p:xfrm>
          <a:off x="2843808" y="1966912"/>
          <a:ext cx="3196952" cy="525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Equation" r:id="rId4" imgW="1333500" imgH="254000" progId="Equation.3">
                  <p:embed/>
                </p:oleObj>
              </mc:Choice>
              <mc:Fallback>
                <p:oleObj name="Equation" r:id="rId4" imgW="1333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966912"/>
                        <a:ext cx="3196952" cy="525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5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80"/>
          <a:stretch>
            <a:fillRect/>
          </a:stretch>
        </p:blipFill>
        <p:spPr bwMode="auto">
          <a:xfrm>
            <a:off x="165100" y="2698750"/>
            <a:ext cx="839946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1"/>
          <p:cNvSpPr txBox="1">
            <a:spLocks noChangeArrowheads="1"/>
          </p:cNvSpPr>
          <p:nvPr/>
        </p:nvSpPr>
        <p:spPr bwMode="auto">
          <a:xfrm>
            <a:off x="1158875" y="5167187"/>
            <a:ext cx="559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(a) GLPF function (b) filter function (c) Filter radial </a:t>
            </a:r>
          </a:p>
        </p:txBody>
      </p:sp>
    </p:spTree>
    <p:extLst>
      <p:ext uri="{BB962C8B-B14F-4D97-AF65-F5344CB8AC3E}">
        <p14:creationId xmlns:p14="http://schemas.microsoft.com/office/powerpoint/2010/main" val="265086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139" y="404664"/>
            <a:ext cx="7772400" cy="746125"/>
          </a:xfrm>
        </p:spPr>
        <p:txBody>
          <a:bodyPr/>
          <a:lstStyle/>
          <a:p>
            <a:pPr algn="l"/>
            <a:r>
              <a:rPr lang="en-IE" sz="4000" i="1" dirty="0" smtClean="0">
                <a:latin typeface="Times New Roman" charset="0"/>
                <a:ea typeface="MS PGothic" charset="0"/>
              </a:rPr>
              <a:t>GLF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1" b="7130"/>
          <a:stretch>
            <a:fillRect/>
          </a:stretch>
        </p:blipFill>
        <p:spPr bwMode="auto">
          <a:xfrm>
            <a:off x="3036889" y="1412776"/>
            <a:ext cx="311928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90551" y="2068513"/>
            <a:ext cx="2446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400" dirty="0">
                <a:latin typeface="Times New Roman" charset="0"/>
              </a:rPr>
              <a:t>Original image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90551" y="3455987"/>
            <a:ext cx="24463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</a:rPr>
              <a:t>Gaussian </a:t>
            </a:r>
            <a:r>
              <a:rPr lang="en-IE" sz="2200" i="1" dirty="0">
                <a:latin typeface="Times New Roman" charset="0"/>
              </a:rPr>
              <a:t>D</a:t>
            </a:r>
            <a:r>
              <a:rPr lang="en-IE" sz="2200" baseline="-25000" dirty="0">
                <a:latin typeface="Times New Roman" charset="0"/>
              </a:rPr>
              <a:t>0</a:t>
            </a:r>
            <a:r>
              <a:rPr lang="en-IE" sz="2200" dirty="0">
                <a:latin typeface="Times New Roman" charset="0"/>
              </a:rPr>
              <a:t>=15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42951" y="4509120"/>
            <a:ext cx="22939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</a:rPr>
              <a:t>Gaussian </a:t>
            </a:r>
            <a:r>
              <a:rPr lang="en-IE" sz="2200" i="1" dirty="0">
                <a:latin typeface="Times New Roman" charset="0"/>
              </a:rPr>
              <a:t>D</a:t>
            </a:r>
            <a:r>
              <a:rPr lang="en-IE" sz="2200" baseline="-25000" dirty="0">
                <a:latin typeface="Times New Roman" charset="0"/>
              </a:rPr>
              <a:t>0</a:t>
            </a:r>
            <a:r>
              <a:rPr lang="en-IE" sz="2200" dirty="0">
                <a:latin typeface="Times New Roman" charset="0"/>
              </a:rPr>
              <a:t>=85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-1" y="4841468"/>
            <a:ext cx="30368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just" eaLnBrk="1" hangingPunct="1"/>
            <a:r>
              <a:rPr lang="en-IE" sz="2200" dirty="0">
                <a:solidFill>
                  <a:srgbClr val="000000"/>
                </a:solidFill>
                <a:latin typeface="Times New Roman" charset="0"/>
              </a:rPr>
              <a:t>Less ringing than BLPF but also less smoothing</a:t>
            </a:r>
            <a:endParaRPr lang="en-US" sz="22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58916" y="1853407"/>
            <a:ext cx="19796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</a:rPr>
              <a:t>Gaussian </a:t>
            </a:r>
            <a:r>
              <a:rPr lang="en-IE" sz="2200" i="1" dirty="0">
                <a:latin typeface="Times New Roman" charset="0"/>
              </a:rPr>
              <a:t>D</a:t>
            </a:r>
            <a:r>
              <a:rPr lang="en-IE" sz="2200" baseline="-25000" dirty="0">
                <a:latin typeface="Times New Roman" charset="0"/>
              </a:rPr>
              <a:t>0</a:t>
            </a:r>
            <a:r>
              <a:rPr lang="en-IE" sz="2200" dirty="0">
                <a:latin typeface="Times New Roman" charset="0"/>
              </a:rPr>
              <a:t>=5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158916" y="3455987"/>
            <a:ext cx="2108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</a:rPr>
              <a:t>Gaussian </a:t>
            </a:r>
            <a:r>
              <a:rPr lang="en-IE" sz="2200" i="1" dirty="0">
                <a:latin typeface="Times New Roman" charset="0"/>
              </a:rPr>
              <a:t>D</a:t>
            </a:r>
            <a:r>
              <a:rPr lang="en-IE" sz="2200" baseline="-25000" dirty="0">
                <a:latin typeface="Times New Roman" charset="0"/>
              </a:rPr>
              <a:t>0</a:t>
            </a:r>
            <a:r>
              <a:rPr lang="en-IE" sz="2200" dirty="0">
                <a:latin typeface="Times New Roman" charset="0"/>
              </a:rPr>
              <a:t>=30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158916" y="4939333"/>
            <a:ext cx="24336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</a:rPr>
              <a:t>Gaussian </a:t>
            </a:r>
            <a:r>
              <a:rPr lang="en-IE" sz="2200" i="1" dirty="0">
                <a:latin typeface="Times New Roman" charset="0"/>
              </a:rPr>
              <a:t>D</a:t>
            </a:r>
            <a:r>
              <a:rPr lang="en-IE" sz="2200" baseline="-25000" dirty="0">
                <a:latin typeface="Times New Roman" charset="0"/>
              </a:rPr>
              <a:t>0</a:t>
            </a:r>
            <a:r>
              <a:rPr lang="en-IE" sz="2200" dirty="0">
                <a:latin typeface="Times New Roman" charset="0"/>
              </a:rPr>
              <a:t>=230</a:t>
            </a:r>
            <a:endParaRPr lang="en-US" sz="2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5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139" y="404664"/>
            <a:ext cx="7772400" cy="746125"/>
          </a:xfrm>
        </p:spPr>
        <p:txBody>
          <a:bodyPr/>
          <a:lstStyle/>
          <a:p>
            <a:pPr algn="l"/>
            <a:r>
              <a:rPr lang="en-IE" sz="4000" i="1" dirty="0">
                <a:latin typeface="Times New Roman" charset="0"/>
                <a:ea typeface="MS PGothic" charset="0"/>
              </a:rPr>
              <a:t>Lowpass Filters Comparison 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6" r="50087" b="33429"/>
          <a:stretch>
            <a:fillRect/>
          </a:stretch>
        </p:blipFill>
        <p:spPr bwMode="auto">
          <a:xfrm>
            <a:off x="2267744" y="1500187"/>
            <a:ext cx="2245519" cy="201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t="30746" r="45503" b="38268"/>
          <a:stretch>
            <a:fillRect/>
          </a:stretch>
        </p:blipFill>
        <p:spPr bwMode="auto">
          <a:xfrm>
            <a:off x="4427984" y="1498599"/>
            <a:ext cx="2304256" cy="201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6" r="54242" b="38368"/>
          <a:stretch>
            <a:fillRect/>
          </a:stretch>
        </p:blipFill>
        <p:spPr bwMode="auto">
          <a:xfrm>
            <a:off x="3491879" y="3513138"/>
            <a:ext cx="2240583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3839" y="2132856"/>
            <a:ext cx="1576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</a:rPr>
              <a:t>ILPF </a:t>
            </a:r>
            <a:r>
              <a:rPr lang="en-IE" sz="2200" i="1" dirty="0">
                <a:latin typeface="Times New Roman" charset="0"/>
              </a:rPr>
              <a:t>D</a:t>
            </a:r>
            <a:r>
              <a:rPr lang="en-IE" sz="2200" baseline="-25000" dirty="0">
                <a:latin typeface="Times New Roman" charset="0"/>
              </a:rPr>
              <a:t>0</a:t>
            </a:r>
            <a:r>
              <a:rPr lang="en-IE" sz="2200" dirty="0">
                <a:latin typeface="Times New Roman" charset="0"/>
              </a:rPr>
              <a:t>=15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403647" y="4293096"/>
            <a:ext cx="216981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</a:rPr>
              <a:t>Gaussian </a:t>
            </a:r>
            <a:r>
              <a:rPr lang="en-IE" sz="2200" i="1" dirty="0">
                <a:latin typeface="Times New Roman" charset="0"/>
              </a:rPr>
              <a:t>D</a:t>
            </a:r>
            <a:r>
              <a:rPr lang="en-IE" sz="2200" baseline="-25000" dirty="0">
                <a:latin typeface="Times New Roman" charset="0"/>
              </a:rPr>
              <a:t>0</a:t>
            </a:r>
            <a:r>
              <a:rPr lang="en-IE" sz="2200" dirty="0">
                <a:latin typeface="Times New Roman" charset="0"/>
              </a:rPr>
              <a:t>=15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815137" y="1994933"/>
            <a:ext cx="23288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</a:rPr>
              <a:t>BLPF </a:t>
            </a:r>
            <a:r>
              <a:rPr lang="en-IE" sz="2200" i="1" dirty="0">
                <a:latin typeface="Times New Roman" charset="0"/>
              </a:rPr>
              <a:t>n</a:t>
            </a:r>
            <a:r>
              <a:rPr lang="en-IE" sz="2200" dirty="0">
                <a:latin typeface="Times New Roman" charset="0"/>
              </a:rPr>
              <a:t>=2, </a:t>
            </a:r>
          </a:p>
          <a:p>
            <a:pPr eaLnBrk="1" hangingPunct="1"/>
            <a:r>
              <a:rPr lang="en-IE" sz="2200" i="1" dirty="0">
                <a:latin typeface="Times New Roman" charset="0"/>
              </a:rPr>
              <a:t>D</a:t>
            </a:r>
            <a:r>
              <a:rPr lang="en-IE" sz="2200" baseline="-25000" dirty="0">
                <a:latin typeface="Times New Roman" charset="0"/>
              </a:rPr>
              <a:t>0</a:t>
            </a:r>
            <a:r>
              <a:rPr lang="en-IE" sz="2200" dirty="0">
                <a:latin typeface="Times New Roman" charset="0"/>
              </a:rPr>
              <a:t>=15</a:t>
            </a:r>
            <a:endParaRPr lang="en-US" sz="2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04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3908" y="476672"/>
            <a:ext cx="7772400" cy="669925"/>
          </a:xfrm>
        </p:spPr>
        <p:txBody>
          <a:bodyPr>
            <a:noAutofit/>
          </a:bodyPr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Lowpass Filtering Examples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908" y="1556792"/>
            <a:ext cx="8001000" cy="42814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IE" sz="2200" dirty="0">
                <a:latin typeface="Times New Roman" charset="0"/>
                <a:ea typeface="MS PGothic" charset="0"/>
              </a:rPr>
              <a:t>Gaussian lowpass filter can be used to connect broken text from scanning image. </a:t>
            </a:r>
            <a:endParaRPr lang="en-US" sz="2200" dirty="0">
              <a:latin typeface="Times New Roman" charset="0"/>
              <a:ea typeface="MS PGothic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/>
          <a:stretch>
            <a:fillRect/>
          </a:stretch>
        </p:blipFill>
        <p:spPr bwMode="auto">
          <a:xfrm>
            <a:off x="1500188" y="2348880"/>
            <a:ext cx="651192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3"/>
          <p:cNvSpPr txBox="1">
            <a:spLocks noChangeArrowheads="1"/>
          </p:cNvSpPr>
          <p:nvPr/>
        </p:nvSpPr>
        <p:spPr bwMode="auto">
          <a:xfrm>
            <a:off x="463908" y="5301208"/>
            <a:ext cx="51450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200" dirty="0">
                <a:latin typeface="Times New Roman" charset="0"/>
              </a:rPr>
              <a:t>Blurring can help reading broken characters</a:t>
            </a:r>
          </a:p>
        </p:txBody>
      </p:sp>
    </p:spTree>
    <p:extLst>
      <p:ext uri="{BB962C8B-B14F-4D97-AF65-F5344CB8AC3E}">
        <p14:creationId xmlns:p14="http://schemas.microsoft.com/office/powerpoint/2010/main" val="154021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05" y="332656"/>
            <a:ext cx="8669337" cy="746125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Lowpass Filtering Examples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56233"/>
            <a:ext cx="8229600" cy="1065213"/>
          </a:xfrm>
        </p:spPr>
        <p:txBody>
          <a:bodyPr/>
          <a:lstStyle/>
          <a:p>
            <a:pPr marL="273050" indent="-273050" eaLnBrk="1" hangingPunct="1"/>
            <a:r>
              <a:rPr lang="en-US" sz="2200" dirty="0" err="1">
                <a:latin typeface="Times New Roman" charset="0"/>
                <a:ea typeface="MS PGothic" charset="0"/>
                <a:cs typeface="Times New Roman" charset="0"/>
              </a:rPr>
              <a:t>Lowpass</a:t>
            </a: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 filtering can be used for publishing industry and printing. and. “cosmetic” processing</a:t>
            </a:r>
            <a:endParaRPr lang="en-US" sz="2200" dirty="0">
              <a:latin typeface="Times New Roman" charset="0"/>
              <a:ea typeface="MS PGothic" charset="0"/>
            </a:endParaRPr>
          </a:p>
        </p:txBody>
      </p:sp>
      <p:pic>
        <p:nvPicPr>
          <p:cNvPr id="4915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22"/>
          <a:stretch>
            <a:fillRect/>
          </a:stretch>
        </p:blipFill>
        <p:spPr bwMode="auto">
          <a:xfrm>
            <a:off x="842400" y="2261101"/>
            <a:ext cx="6618288" cy="30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2"/>
          <p:cNvSpPr txBox="1">
            <a:spLocks noChangeArrowheads="1"/>
          </p:cNvSpPr>
          <p:nvPr/>
        </p:nvSpPr>
        <p:spPr bwMode="auto">
          <a:xfrm>
            <a:off x="5292080" y="5261769"/>
            <a:ext cx="1447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200" dirty="0">
                <a:latin typeface="Times New Roman" charset="0"/>
              </a:rPr>
              <a:t>GLPF with</a:t>
            </a:r>
          </a:p>
          <a:p>
            <a:pPr algn="ctr"/>
            <a:r>
              <a:rPr lang="en-US" sz="2200" dirty="0">
                <a:latin typeface="Times New Roman" charset="0"/>
              </a:rPr>
              <a:t>Do=80</a:t>
            </a:r>
          </a:p>
        </p:txBody>
      </p:sp>
      <p:sp>
        <p:nvSpPr>
          <p:cNvPr id="49158" name="TextBox 3"/>
          <p:cNvSpPr txBox="1">
            <a:spLocks noChangeArrowheads="1"/>
          </p:cNvSpPr>
          <p:nvPr/>
        </p:nvSpPr>
        <p:spPr bwMode="auto">
          <a:xfrm>
            <a:off x="3048000" y="4876800"/>
            <a:ext cx="1752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200" dirty="0">
                <a:latin typeface="Times New Roman" charset="0"/>
              </a:rPr>
              <a:t>GLPF with Do=100</a:t>
            </a:r>
          </a:p>
        </p:txBody>
      </p:sp>
      <p:sp>
        <p:nvSpPr>
          <p:cNvPr id="49159" name="TextBox 4"/>
          <p:cNvSpPr txBox="1">
            <a:spLocks noChangeArrowheads="1"/>
          </p:cNvSpPr>
          <p:nvPr/>
        </p:nvSpPr>
        <p:spPr bwMode="auto">
          <a:xfrm>
            <a:off x="914400" y="4433093"/>
            <a:ext cx="1981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200" dirty="0">
                <a:latin typeface="Times New Roman" charset="0"/>
              </a:rPr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109765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4000" i="1" dirty="0">
                <a:latin typeface="Times New Roman" charset="0"/>
                <a:ea typeface="MS PGothic" charset="0"/>
              </a:rPr>
              <a:t>Sharpening (Highpass filter)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522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19357" r="967"/>
          <a:stretch>
            <a:fillRect/>
          </a:stretch>
        </p:blipFill>
        <p:spPr>
          <a:xfrm>
            <a:off x="79702" y="3356992"/>
            <a:ext cx="8991600" cy="1355725"/>
          </a:xfrm>
        </p:spPr>
      </p:pic>
      <p:sp>
        <p:nvSpPr>
          <p:cNvPr id="52228" name="TextBox 1"/>
          <p:cNvSpPr txBox="1">
            <a:spLocks noChangeArrowheads="1"/>
          </p:cNvSpPr>
          <p:nvPr/>
        </p:nvSpPr>
        <p:spPr bwMode="auto">
          <a:xfrm>
            <a:off x="457201" y="5013176"/>
            <a:ext cx="822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just"/>
            <a:r>
              <a:rPr lang="en-US" sz="2200" i="1" dirty="0">
                <a:latin typeface="Times New Roman" charset="0"/>
              </a:rPr>
              <a:t>D</a:t>
            </a:r>
            <a:r>
              <a:rPr lang="en-US" sz="1400" dirty="0">
                <a:latin typeface="Times New Roman" charset="0"/>
              </a:rPr>
              <a:t>0</a:t>
            </a:r>
            <a:r>
              <a:rPr lang="en-US" sz="2200" dirty="0">
                <a:latin typeface="Times New Roman" charset="0"/>
              </a:rPr>
              <a:t> represents a cut-off frequency and </a:t>
            </a:r>
            <a:r>
              <a:rPr lang="en-US" sz="2200" i="1" dirty="0">
                <a:latin typeface="Times New Roman" charset="0"/>
              </a:rPr>
              <a:t>n</a:t>
            </a:r>
            <a:r>
              <a:rPr lang="en-US" sz="2200" dirty="0">
                <a:latin typeface="Times New Roman" charset="0"/>
              </a:rPr>
              <a:t> denotes the order of Butterworth filter.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700808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IE" sz="2200" dirty="0">
                <a:latin typeface="Times New Roman" charset="0"/>
              </a:rPr>
              <a:t>High frequency coefficients contribute significantly in edges and fine detail of images. Highpass filter is a reverse of lowpass filter:</a:t>
            </a:r>
          </a:p>
          <a:p>
            <a:pPr eaLnBrk="1" hangingPunct="1">
              <a:spcBef>
                <a:spcPct val="20000"/>
              </a:spcBef>
            </a:pPr>
            <a:endParaRPr lang="en-IE" sz="2200" dirty="0">
              <a:latin typeface="Times New Roman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IE" sz="2200" i="1" dirty="0">
                <a:latin typeface="Times New Roman" charset="0"/>
              </a:rPr>
              <a:t>	                              HPF</a:t>
            </a:r>
            <a:r>
              <a:rPr lang="en-IE" sz="2200" dirty="0">
                <a:latin typeface="Times New Roman" charset="0"/>
              </a:rPr>
              <a:t>(</a:t>
            </a:r>
            <a:r>
              <a:rPr lang="en-IE" sz="2200" i="1" dirty="0">
                <a:latin typeface="Times New Roman" charset="0"/>
              </a:rPr>
              <a:t>u, v</a:t>
            </a:r>
            <a:r>
              <a:rPr lang="en-IE" sz="2200" dirty="0">
                <a:latin typeface="Times New Roman" charset="0"/>
              </a:rPr>
              <a:t>)</a:t>
            </a:r>
            <a:r>
              <a:rPr lang="en-IE" sz="2200" i="1" dirty="0">
                <a:latin typeface="Times New Roman" charset="0"/>
              </a:rPr>
              <a:t> = 1 – LPF</a:t>
            </a:r>
            <a:r>
              <a:rPr lang="en-IE" sz="2200" dirty="0">
                <a:latin typeface="Times New Roman" charset="0"/>
              </a:rPr>
              <a:t>(</a:t>
            </a:r>
            <a:r>
              <a:rPr lang="en-IE" sz="2200" i="1" dirty="0">
                <a:latin typeface="Times New Roman" charset="0"/>
              </a:rPr>
              <a:t>u, v</a:t>
            </a:r>
            <a:r>
              <a:rPr lang="en-IE" sz="2200" dirty="0">
                <a:latin typeface="Times New Roman" charset="0"/>
              </a:rPr>
              <a:t>)</a:t>
            </a:r>
            <a:endParaRPr lang="en-US" sz="2200" dirty="0">
              <a:latin typeface="Times New Roman" charset="0"/>
            </a:endParaRPr>
          </a:p>
          <a:p>
            <a:pPr eaLnBrk="1" hangingPunct="1">
              <a:spcBef>
                <a:spcPct val="20000"/>
              </a:spcBef>
            </a:pPr>
            <a:endParaRPr lang="en-US" sz="2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5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179" y="404664"/>
            <a:ext cx="9355138" cy="700088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Basic steps for filtering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3" b="9756"/>
          <a:stretch>
            <a:fillRect/>
          </a:stretch>
        </p:blipFill>
        <p:spPr bwMode="auto">
          <a:xfrm>
            <a:off x="290513" y="1905000"/>
            <a:ext cx="87725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2979738" y="5410200"/>
            <a:ext cx="298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Times New Roman" charset="0"/>
              </a:rPr>
              <a:t>Frequency domain filtering</a:t>
            </a:r>
          </a:p>
        </p:txBody>
      </p:sp>
    </p:spTree>
    <p:extLst>
      <p:ext uri="{BB962C8B-B14F-4D97-AF65-F5344CB8AC3E}">
        <p14:creationId xmlns:p14="http://schemas.microsoft.com/office/powerpoint/2010/main" val="277768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7772400" cy="746125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Ideal Highpass Filters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4663"/>
            <a:ext cx="8229600" cy="2597150"/>
          </a:xfrm>
        </p:spPr>
        <p:txBody>
          <a:bodyPr/>
          <a:lstStyle/>
          <a:p>
            <a:pPr marL="273050" indent="-273050" eaLnBrk="1" hangingPunct="1"/>
            <a:r>
              <a:rPr lang="en-IE" sz="2200">
                <a:latin typeface="Times New Roman" charset="0"/>
                <a:ea typeface="MS PGothic" charset="0"/>
              </a:rPr>
              <a:t>An ideal highpass filter is defined by:</a:t>
            </a:r>
          </a:p>
          <a:p>
            <a:pPr marL="273050" indent="-273050" eaLnBrk="1" hangingPunct="1">
              <a:buFontTx/>
              <a:buNone/>
            </a:pPr>
            <a:endParaRPr lang="en-IE" sz="2200">
              <a:latin typeface="Times New Roman" charset="0"/>
              <a:ea typeface="MS PGothic" charset="0"/>
            </a:endParaRPr>
          </a:p>
          <a:p>
            <a:pPr marL="273050" indent="-273050" eaLnBrk="1" hangingPunct="1">
              <a:buFontTx/>
              <a:buNone/>
            </a:pPr>
            <a:endParaRPr lang="en-IE" sz="2200">
              <a:latin typeface="Times New Roman" charset="0"/>
              <a:ea typeface="MS PGothic" charset="0"/>
            </a:endParaRPr>
          </a:p>
          <a:p>
            <a:pPr marL="273050" indent="-273050" eaLnBrk="1" hangingPunct="1">
              <a:buFontTx/>
              <a:buNone/>
            </a:pPr>
            <a:endParaRPr lang="en-IE" sz="2200">
              <a:latin typeface="Times New Roman" charset="0"/>
              <a:ea typeface="MS PGothic" charset="0"/>
            </a:endParaRPr>
          </a:p>
          <a:p>
            <a:pPr marL="273050" indent="-273050" eaLnBrk="1" hangingPunct="1"/>
            <a:r>
              <a:rPr lang="en-IE" sz="2200" i="1">
                <a:latin typeface="Times New Roman" charset="0"/>
                <a:ea typeface="MS PGothic" charset="0"/>
              </a:rPr>
              <a:t>D</a:t>
            </a:r>
            <a:r>
              <a:rPr lang="en-IE" sz="2200" baseline="-25000">
                <a:latin typeface="Times New Roman" charset="0"/>
                <a:ea typeface="MS PGothic" charset="0"/>
              </a:rPr>
              <a:t>0</a:t>
            </a:r>
            <a:r>
              <a:rPr lang="en-IE" sz="2200">
                <a:latin typeface="Times New Roman" charset="0"/>
                <a:ea typeface="MS PGothic" charset="0"/>
              </a:rPr>
              <a:t> denotes a cut off distance.</a:t>
            </a:r>
            <a:endParaRPr lang="en-US" sz="2200">
              <a:latin typeface="Times New Roman" charset="0"/>
              <a:ea typeface="MS PGothic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47"/>
          <a:stretch>
            <a:fillRect/>
          </a:stretch>
        </p:blipFill>
        <p:spPr bwMode="auto">
          <a:xfrm>
            <a:off x="685800" y="3789040"/>
            <a:ext cx="7119938" cy="211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33893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67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>
                <a:latin typeface="Times New Roman" charset="0"/>
                <a:ea typeface="MS PGothic" charset="0"/>
              </a:rPr>
              <a:t>Image Sharpening</a:t>
            </a:r>
            <a:br>
              <a:rPr lang="en-US" sz="4000">
                <a:latin typeface="Times New Roman" charset="0"/>
                <a:ea typeface="MS PGothic" charset="0"/>
              </a:rPr>
            </a:br>
            <a:r>
              <a:rPr lang="en-US" sz="4000">
                <a:latin typeface="Times New Roman" charset="0"/>
                <a:ea typeface="MS PGothic" charset="0"/>
              </a:rPr>
              <a:t>(Highpass filter)</a:t>
            </a:r>
          </a:p>
        </p:txBody>
      </p:sp>
      <p:sp>
        <p:nvSpPr>
          <p:cNvPr id="2" name="Rectangle 1"/>
          <p:cNvSpPr/>
          <p:nvPr/>
        </p:nvSpPr>
        <p:spPr>
          <a:xfrm>
            <a:off x="523660" y="404664"/>
            <a:ext cx="4931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4000" i="1" dirty="0">
                <a:solidFill>
                  <a:schemeClr val="bg1"/>
                </a:solidFill>
                <a:latin typeface="Times New Roman" charset="0"/>
                <a:ea typeface="MS PGothic" charset="0"/>
              </a:rPr>
              <a:t>Ideal Highpass Filters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1" b="24301"/>
          <a:stretch>
            <a:fillRect/>
          </a:stretch>
        </p:blipFill>
        <p:spPr bwMode="auto">
          <a:xfrm>
            <a:off x="3482488" y="1412776"/>
            <a:ext cx="2057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3"/>
          <a:stretch>
            <a:fillRect/>
          </a:stretch>
        </p:blipFill>
        <p:spPr bwMode="auto">
          <a:xfrm>
            <a:off x="1371600" y="3280568"/>
            <a:ext cx="630872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453557" y="5406231"/>
            <a:ext cx="20478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Arial" charset="0"/>
              </a:rPr>
              <a:t>IHPF </a:t>
            </a:r>
            <a:r>
              <a:rPr lang="en-IE" sz="2200" i="1" dirty="0">
                <a:latin typeface="Times New Roman" charset="0"/>
              </a:rPr>
              <a:t>D</a:t>
            </a:r>
            <a:r>
              <a:rPr lang="en-IE" sz="2200" i="1" baseline="-25000" dirty="0">
                <a:latin typeface="Times New Roman" charset="0"/>
              </a:rPr>
              <a:t>0</a:t>
            </a:r>
            <a:r>
              <a:rPr lang="en-IE" sz="2200" dirty="0">
                <a:latin typeface="Arial" charset="0"/>
              </a:rPr>
              <a:t> = 15</a:t>
            </a:r>
            <a:endParaRPr lang="en-US" sz="2200" dirty="0">
              <a:latin typeface="Arial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492013" y="5341695"/>
            <a:ext cx="20478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Arial" charset="0"/>
              </a:rPr>
              <a:t>IHPF </a:t>
            </a:r>
            <a:r>
              <a:rPr lang="en-IE" sz="2200" i="1" dirty="0">
                <a:latin typeface="Times New Roman" charset="0"/>
              </a:rPr>
              <a:t>D</a:t>
            </a:r>
            <a:r>
              <a:rPr lang="en-IE" sz="2200" i="1" baseline="-25000" dirty="0">
                <a:latin typeface="Times New Roman" charset="0"/>
              </a:rPr>
              <a:t>0</a:t>
            </a:r>
            <a:r>
              <a:rPr lang="en-IE" sz="2200" dirty="0">
                <a:latin typeface="Arial" charset="0"/>
              </a:rPr>
              <a:t> = 30</a:t>
            </a:r>
            <a:endParaRPr lang="en-US" sz="2200" dirty="0">
              <a:latin typeface="Arial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632450" y="5301208"/>
            <a:ext cx="20478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Arial" charset="0"/>
              </a:rPr>
              <a:t>IHPF </a:t>
            </a:r>
            <a:r>
              <a:rPr lang="en-IE" sz="2200" i="1" dirty="0">
                <a:latin typeface="Times New Roman" charset="0"/>
              </a:rPr>
              <a:t>D</a:t>
            </a:r>
            <a:r>
              <a:rPr lang="en-IE" sz="2200" i="1" baseline="-25000" dirty="0">
                <a:latin typeface="Times New Roman" charset="0"/>
              </a:rPr>
              <a:t>0</a:t>
            </a:r>
            <a:r>
              <a:rPr lang="en-IE" sz="2200" dirty="0">
                <a:latin typeface="Arial" charset="0"/>
              </a:rPr>
              <a:t> = 80</a:t>
            </a:r>
            <a:endParaRPr lang="en-US" sz="2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174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7772400" cy="700088"/>
          </a:xfrm>
        </p:spPr>
        <p:txBody>
          <a:bodyPr>
            <a:noAutofit/>
          </a:bodyPr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Butterworth Highpass Filters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0363"/>
            <a:ext cx="8229600" cy="2906712"/>
          </a:xfrm>
        </p:spPr>
        <p:txBody>
          <a:bodyPr/>
          <a:lstStyle/>
          <a:p>
            <a:pPr marL="273050" indent="-273050" eaLnBrk="1" hangingPunct="1">
              <a:defRPr/>
            </a:pPr>
            <a:r>
              <a:rPr lang="en-IE" altLang="en-US" sz="2200" dirty="0" smtClean="0">
                <a:latin typeface="Times New Roman"/>
                <a:ea typeface="ＭＳ Ｐゴシック" panose="020B0600070205080204" pitchFamily="34" charset="-128"/>
                <a:cs typeface="Times New Roman"/>
              </a:rPr>
              <a:t>Butterworth </a:t>
            </a:r>
            <a:r>
              <a:rPr lang="en-IE" altLang="en-US" sz="2200" dirty="0" err="1" smtClean="0">
                <a:latin typeface="Times New Roman"/>
                <a:ea typeface="ＭＳ Ｐゴシック" panose="020B0600070205080204" pitchFamily="34" charset="-128"/>
                <a:cs typeface="Times New Roman"/>
              </a:rPr>
              <a:t>highpass</a:t>
            </a:r>
            <a:r>
              <a:rPr lang="en-IE" altLang="en-US" sz="2200" dirty="0" smtClean="0">
                <a:latin typeface="Times New Roman"/>
                <a:ea typeface="ＭＳ Ｐゴシック" panose="020B0600070205080204" pitchFamily="34" charset="-128"/>
                <a:cs typeface="Times New Roman"/>
              </a:rPr>
              <a:t> filter is defined as:</a:t>
            </a:r>
          </a:p>
          <a:p>
            <a:pPr marL="0" indent="0" eaLnBrk="1" hangingPunct="1">
              <a:buFontTx/>
              <a:buNone/>
              <a:defRPr/>
            </a:pPr>
            <a:endParaRPr lang="en-IE" altLang="en-US" sz="2200" dirty="0" smtClean="0">
              <a:latin typeface="Times New Roman"/>
              <a:ea typeface="ＭＳ Ｐゴシック" panose="020B0600070205080204" pitchFamily="34" charset="-128"/>
              <a:cs typeface="Times New Roman"/>
            </a:endParaRPr>
          </a:p>
          <a:p>
            <a:pPr marL="0" indent="0" eaLnBrk="1" hangingPunct="1">
              <a:buNone/>
              <a:defRPr/>
            </a:pPr>
            <a:endParaRPr lang="en-IE" altLang="en-US" sz="2200" i="1" dirty="0" smtClean="0">
              <a:latin typeface="Times New Roman"/>
              <a:ea typeface="ＭＳ Ｐゴシック" panose="020B0600070205080204" pitchFamily="34" charset="-128"/>
              <a:cs typeface="Times New Roman"/>
            </a:endParaRPr>
          </a:p>
          <a:p>
            <a:pPr marL="273050" indent="-273050" eaLnBrk="1" hangingPunct="1">
              <a:defRPr/>
            </a:pPr>
            <a:r>
              <a:rPr lang="en-IE" altLang="en-US" sz="2200" i="1" dirty="0" smtClean="0">
                <a:latin typeface="Times New Roman"/>
                <a:ea typeface="ＭＳ Ｐゴシック" panose="020B0600070205080204" pitchFamily="34" charset="-128"/>
                <a:cs typeface="Times New Roman"/>
              </a:rPr>
              <a:t>n</a:t>
            </a:r>
            <a:r>
              <a:rPr lang="en-IE" altLang="en-US" sz="2200" dirty="0" smtClean="0">
                <a:latin typeface="Times New Roman"/>
                <a:ea typeface="ＭＳ Ｐゴシック" panose="020B0600070205080204" pitchFamily="34" charset="-128"/>
                <a:cs typeface="Times New Roman"/>
              </a:rPr>
              <a:t> represents the order and </a:t>
            </a:r>
            <a:r>
              <a:rPr lang="en-IE" altLang="en-US" sz="2200" i="1" dirty="0" smtClean="0">
                <a:latin typeface="Times New Roman"/>
                <a:ea typeface="ＭＳ Ｐゴシック" panose="020B0600070205080204" pitchFamily="34" charset="-128"/>
                <a:cs typeface="Times New Roman"/>
              </a:rPr>
              <a:t>D</a:t>
            </a:r>
            <a:r>
              <a:rPr lang="en-IE" altLang="en-US" sz="2200" i="1" baseline="-25000" dirty="0" smtClean="0">
                <a:latin typeface="Times New Roman"/>
                <a:ea typeface="ＭＳ Ｐゴシック" panose="020B0600070205080204" pitchFamily="34" charset="-128"/>
                <a:cs typeface="Times New Roman"/>
              </a:rPr>
              <a:t>0</a:t>
            </a:r>
            <a:r>
              <a:rPr lang="en-IE" altLang="en-US" sz="2200" dirty="0" smtClean="0">
                <a:latin typeface="Times New Roman"/>
                <a:ea typeface="ＭＳ Ｐゴシック" panose="020B0600070205080204" pitchFamily="34" charset="-128"/>
                <a:cs typeface="Times New Roman"/>
              </a:rPr>
              <a:t> denotes a cut off distance.</a:t>
            </a:r>
            <a:endParaRPr lang="en-US" altLang="en-US" sz="2200" dirty="0" smtClean="0">
              <a:latin typeface="Times New Roman"/>
              <a:ea typeface="ＭＳ Ｐゴシック" panose="020B0600070205080204" pitchFamily="34" charset="-128"/>
              <a:cs typeface="Times New Roman"/>
            </a:endParaRPr>
          </a:p>
        </p:txBody>
      </p:sp>
      <p:graphicFrame>
        <p:nvGraphicFramePr>
          <p:cNvPr id="5734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912858"/>
              </p:ext>
            </p:extLst>
          </p:nvPr>
        </p:nvGraphicFramePr>
        <p:xfrm>
          <a:off x="2133600" y="2030413"/>
          <a:ext cx="4264025" cy="750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Equation" r:id="rId4" imgW="1752600" imgH="431800" progId="Equation.3">
                  <p:embed/>
                </p:oleObj>
              </mc:Choice>
              <mc:Fallback>
                <p:oleObj name="Equation" r:id="rId4" imgW="1752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30413"/>
                        <a:ext cx="4264025" cy="750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4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1" b="43370"/>
          <a:stretch>
            <a:fillRect/>
          </a:stretch>
        </p:blipFill>
        <p:spPr bwMode="auto">
          <a:xfrm>
            <a:off x="981610" y="3355975"/>
            <a:ext cx="69326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40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>
                <a:latin typeface="Times New Roman" charset="0"/>
                <a:ea typeface="MS PGothic" charset="0"/>
              </a:rPr>
              <a:t>Image Sharpening</a:t>
            </a:r>
            <a:br>
              <a:rPr lang="en-US" sz="4000">
                <a:latin typeface="Times New Roman" charset="0"/>
                <a:ea typeface="MS PGothic" charset="0"/>
              </a:rPr>
            </a:br>
            <a:r>
              <a:rPr lang="en-US" sz="4000">
                <a:latin typeface="Times New Roman" charset="0"/>
                <a:ea typeface="MS PGothic" charset="0"/>
              </a:rPr>
              <a:t>(Highpass filter)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74663" y="476672"/>
            <a:ext cx="8669337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l"/>
            <a:r>
              <a:rPr lang="en-IE" sz="4000" i="1" dirty="0" smtClean="0">
                <a:latin typeface="Times New Roman" charset="0"/>
                <a:ea typeface="MS PGothic" charset="0"/>
              </a:rPr>
              <a:t>Butterworth Highpass Filters 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1" b="24301"/>
          <a:stretch>
            <a:fillRect/>
          </a:stretch>
        </p:blipFill>
        <p:spPr bwMode="auto">
          <a:xfrm>
            <a:off x="3491880" y="1412776"/>
            <a:ext cx="20574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0"/>
          <a:stretch>
            <a:fillRect/>
          </a:stretch>
        </p:blipFill>
        <p:spPr bwMode="auto">
          <a:xfrm>
            <a:off x="1403648" y="3284984"/>
            <a:ext cx="630237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15196" y="5229200"/>
            <a:ext cx="20780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Times New Roman" charset="0"/>
              </a:rPr>
              <a:t>BHPF n=2, </a:t>
            </a:r>
            <a:endParaRPr lang="en-IE" sz="2200" dirty="0" smtClean="0">
              <a:latin typeface="Times New Roman" charset="0"/>
            </a:endParaRPr>
          </a:p>
          <a:p>
            <a:pPr algn="ctr" eaLnBrk="1" hangingPunct="1"/>
            <a:r>
              <a:rPr lang="en-IE" sz="2200" i="1" dirty="0" smtClean="0">
                <a:latin typeface="Times New Roman" charset="0"/>
              </a:rPr>
              <a:t>D</a:t>
            </a:r>
            <a:r>
              <a:rPr lang="en-IE" sz="2200" i="1" baseline="-25000" dirty="0" smtClean="0">
                <a:latin typeface="Times New Roman" charset="0"/>
              </a:rPr>
              <a:t>0</a:t>
            </a:r>
            <a:r>
              <a:rPr lang="en-IE" sz="2200" dirty="0" smtClean="0">
                <a:latin typeface="Times New Roman" charset="0"/>
              </a:rPr>
              <a:t> </a:t>
            </a:r>
            <a:r>
              <a:rPr lang="en-IE" sz="2200" dirty="0">
                <a:latin typeface="Times New Roman" charset="0"/>
              </a:rPr>
              <a:t>=15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563888" y="5229200"/>
            <a:ext cx="20780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Times New Roman" charset="0"/>
              </a:rPr>
              <a:t>BHPF n=2, </a:t>
            </a:r>
            <a:endParaRPr lang="en-IE" sz="2200" dirty="0" smtClean="0">
              <a:latin typeface="Times New Roman" charset="0"/>
            </a:endParaRPr>
          </a:p>
          <a:p>
            <a:pPr algn="ctr" eaLnBrk="1" hangingPunct="1"/>
            <a:r>
              <a:rPr lang="en-IE" sz="2200" i="1" dirty="0" smtClean="0">
                <a:latin typeface="Times New Roman" charset="0"/>
              </a:rPr>
              <a:t>D</a:t>
            </a:r>
            <a:r>
              <a:rPr lang="en-IE" sz="2200" i="1" baseline="-25000" dirty="0" smtClean="0">
                <a:latin typeface="Times New Roman" charset="0"/>
              </a:rPr>
              <a:t>0</a:t>
            </a:r>
            <a:r>
              <a:rPr lang="en-IE" sz="2200" dirty="0" smtClean="0">
                <a:latin typeface="Times New Roman" charset="0"/>
              </a:rPr>
              <a:t> </a:t>
            </a:r>
            <a:r>
              <a:rPr lang="en-IE" sz="2200" dirty="0">
                <a:latin typeface="Times New Roman" charset="0"/>
              </a:rPr>
              <a:t>=30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641925" y="5259189"/>
            <a:ext cx="20780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Times New Roman" charset="0"/>
              </a:rPr>
              <a:t>BHPF n=2</a:t>
            </a:r>
            <a:r>
              <a:rPr lang="en-IE" sz="2200" dirty="0" smtClean="0">
                <a:latin typeface="Times New Roman" charset="0"/>
              </a:rPr>
              <a:t>,</a:t>
            </a:r>
          </a:p>
          <a:p>
            <a:pPr algn="ctr" eaLnBrk="1" hangingPunct="1"/>
            <a:r>
              <a:rPr lang="en-IE" sz="2200" dirty="0" smtClean="0">
                <a:latin typeface="Times New Roman" charset="0"/>
              </a:rPr>
              <a:t> </a:t>
            </a:r>
            <a:r>
              <a:rPr lang="en-IE" sz="2200" i="1" dirty="0">
                <a:latin typeface="Times New Roman" charset="0"/>
              </a:rPr>
              <a:t>D</a:t>
            </a:r>
            <a:r>
              <a:rPr lang="en-IE" sz="2200" i="1" baseline="-25000" dirty="0">
                <a:latin typeface="Times New Roman" charset="0"/>
              </a:rPr>
              <a:t>0</a:t>
            </a:r>
            <a:r>
              <a:rPr lang="en-IE" sz="2200" dirty="0">
                <a:latin typeface="Times New Roman" charset="0"/>
              </a:rPr>
              <a:t> =80</a:t>
            </a:r>
            <a:endParaRPr lang="en-US" sz="2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7772400" cy="746125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Gaussian Highpass Filters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3050" indent="-273050" eaLnBrk="1" hangingPunct="1">
              <a:defRPr/>
            </a:pPr>
            <a:r>
              <a:rPr lang="en-IE" sz="2200" dirty="0" smtClean="0">
                <a:latin typeface="Times New Roman"/>
                <a:ea typeface="MS PGothic" charset="0"/>
                <a:cs typeface="Times New Roman"/>
              </a:rPr>
              <a:t>Gaussian </a:t>
            </a:r>
            <a:r>
              <a:rPr lang="en-IE" sz="2200" dirty="0" err="1" smtClean="0">
                <a:latin typeface="Times New Roman"/>
                <a:ea typeface="MS PGothic" charset="0"/>
                <a:cs typeface="Times New Roman"/>
              </a:rPr>
              <a:t>highpass</a:t>
            </a:r>
            <a:r>
              <a:rPr lang="en-IE" sz="2200" dirty="0" smtClean="0">
                <a:latin typeface="Times New Roman"/>
                <a:ea typeface="MS PGothic" charset="0"/>
                <a:cs typeface="Times New Roman"/>
              </a:rPr>
              <a:t> </a:t>
            </a:r>
            <a:r>
              <a:rPr lang="en-IE" sz="2200" dirty="0">
                <a:latin typeface="Times New Roman"/>
                <a:ea typeface="MS PGothic" charset="0"/>
                <a:cs typeface="Times New Roman"/>
              </a:rPr>
              <a:t>filter is </a:t>
            </a:r>
            <a:r>
              <a:rPr lang="en-IE" sz="2200" dirty="0" smtClean="0">
                <a:latin typeface="Times New Roman"/>
                <a:ea typeface="MS PGothic" charset="0"/>
                <a:cs typeface="Times New Roman"/>
              </a:rPr>
              <a:t>defined as</a:t>
            </a:r>
            <a:r>
              <a:rPr lang="en-IE" sz="2200" dirty="0">
                <a:latin typeface="Times New Roman"/>
                <a:ea typeface="MS PGothic" charset="0"/>
                <a:cs typeface="Times New Roman"/>
              </a:rPr>
              <a:t>:</a:t>
            </a:r>
          </a:p>
          <a:p>
            <a:pPr marL="273050" indent="-273050" eaLnBrk="1" hangingPunct="1">
              <a:defRPr/>
            </a:pPr>
            <a:endParaRPr lang="en-IE" sz="2200" dirty="0">
              <a:latin typeface="Times New Roman"/>
              <a:ea typeface="MS PGothic" charset="0"/>
              <a:cs typeface="Times New Roman"/>
            </a:endParaRPr>
          </a:p>
          <a:p>
            <a:pPr marL="0" indent="0" eaLnBrk="1" hangingPunct="1">
              <a:buFontTx/>
              <a:buNone/>
              <a:defRPr/>
            </a:pPr>
            <a:endParaRPr lang="en-IE" sz="2200" dirty="0">
              <a:latin typeface="Times New Roman"/>
              <a:ea typeface="MS PGothic" charset="0"/>
              <a:cs typeface="Times New Roman"/>
            </a:endParaRPr>
          </a:p>
          <a:p>
            <a:pPr marL="273050" indent="-273050" eaLnBrk="1" hangingPunct="1">
              <a:defRPr/>
            </a:pPr>
            <a:r>
              <a:rPr lang="en-IE" sz="2200" i="1" dirty="0">
                <a:latin typeface="Times New Roman"/>
                <a:ea typeface="MS PGothic" charset="0"/>
                <a:cs typeface="Times New Roman"/>
              </a:rPr>
              <a:t>D</a:t>
            </a:r>
            <a:r>
              <a:rPr lang="en-IE" sz="2200" i="1" baseline="-25000" dirty="0">
                <a:latin typeface="Times New Roman"/>
                <a:ea typeface="MS PGothic" charset="0"/>
                <a:cs typeface="Times New Roman"/>
              </a:rPr>
              <a:t>0</a:t>
            </a:r>
            <a:r>
              <a:rPr lang="en-IE" sz="2200" dirty="0">
                <a:latin typeface="Times New Roman"/>
                <a:ea typeface="MS PGothic" charset="0"/>
                <a:cs typeface="Times New Roman"/>
              </a:rPr>
              <a:t> </a:t>
            </a:r>
            <a:r>
              <a:rPr lang="en-IE" sz="2200" dirty="0" smtClean="0">
                <a:latin typeface="Times New Roman"/>
                <a:ea typeface="MS PGothic" charset="0"/>
                <a:cs typeface="Times New Roman"/>
              </a:rPr>
              <a:t>represents a </a:t>
            </a:r>
            <a:r>
              <a:rPr lang="en-IE" sz="2200" dirty="0">
                <a:latin typeface="Times New Roman"/>
                <a:ea typeface="MS PGothic" charset="0"/>
                <a:cs typeface="Times New Roman"/>
              </a:rPr>
              <a:t>cut off </a:t>
            </a:r>
            <a:r>
              <a:rPr lang="en-IE" sz="2200" dirty="0" smtClean="0">
                <a:latin typeface="Times New Roman"/>
                <a:ea typeface="MS PGothic" charset="0"/>
                <a:cs typeface="Times New Roman"/>
              </a:rPr>
              <a:t>distance.</a:t>
            </a:r>
            <a:endParaRPr lang="en-US" sz="2200" dirty="0">
              <a:latin typeface="Times New Roman"/>
              <a:ea typeface="MS PGothic" charset="0"/>
              <a:cs typeface="Times New Roman"/>
            </a:endParaRPr>
          </a:p>
        </p:txBody>
      </p:sp>
      <p:graphicFrame>
        <p:nvGraphicFramePr>
          <p:cNvPr id="614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68019"/>
              </p:ext>
            </p:extLst>
          </p:nvPr>
        </p:nvGraphicFramePr>
        <p:xfrm>
          <a:off x="2743200" y="2015163"/>
          <a:ext cx="40386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Equation" r:id="rId4" imgW="1511300" imgH="254000" progId="Equation.3">
                  <p:embed/>
                </p:oleObj>
              </mc:Choice>
              <mc:Fallback>
                <p:oleObj name="Equation" r:id="rId4" imgW="1511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015163"/>
                        <a:ext cx="40386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78" b="14641"/>
          <a:stretch>
            <a:fillRect/>
          </a:stretch>
        </p:blipFill>
        <p:spPr bwMode="auto">
          <a:xfrm>
            <a:off x="1033733" y="3429000"/>
            <a:ext cx="6977063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72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>
                <a:latin typeface="Times New Roman" charset="0"/>
                <a:ea typeface="MS PGothic" charset="0"/>
              </a:rPr>
              <a:t>Image Sharpening</a:t>
            </a:r>
            <a:br>
              <a:rPr lang="en-US" sz="4000">
                <a:latin typeface="Times New Roman" charset="0"/>
                <a:ea typeface="MS PGothic" charset="0"/>
              </a:rPr>
            </a:br>
            <a:r>
              <a:rPr lang="en-US" sz="4000">
                <a:latin typeface="Times New Roman" charset="0"/>
                <a:ea typeface="MS PGothic" charset="0"/>
              </a:rPr>
              <a:t>(Highpass filter)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404664"/>
            <a:ext cx="7772400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l"/>
            <a:r>
              <a:rPr lang="en-IE" sz="4000" i="1" dirty="0" smtClean="0">
                <a:latin typeface="Times New Roman" charset="0"/>
                <a:ea typeface="MS PGothic" charset="0"/>
              </a:rPr>
              <a:t>Gaussian High-pass Filters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58"/>
          <a:stretch>
            <a:fillRect/>
          </a:stretch>
        </p:blipFill>
        <p:spPr bwMode="auto">
          <a:xfrm>
            <a:off x="1329317" y="3356992"/>
            <a:ext cx="6195011" cy="197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1" b="24301"/>
          <a:stretch>
            <a:fillRect/>
          </a:stretch>
        </p:blipFill>
        <p:spPr bwMode="auto">
          <a:xfrm>
            <a:off x="3419872" y="1484784"/>
            <a:ext cx="201622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50254" y="5157192"/>
            <a:ext cx="20780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Times New Roman" charset="0"/>
              </a:rPr>
              <a:t>Gaussian HPF n=2, </a:t>
            </a:r>
            <a:r>
              <a:rPr lang="en-IE" sz="2200" i="1" dirty="0">
                <a:latin typeface="Times New Roman" charset="0"/>
              </a:rPr>
              <a:t>D</a:t>
            </a:r>
            <a:r>
              <a:rPr lang="en-IE" sz="2200" i="1" baseline="-25000" dirty="0">
                <a:latin typeface="Times New Roman" charset="0"/>
              </a:rPr>
              <a:t>0</a:t>
            </a:r>
            <a:r>
              <a:rPr lang="en-IE" sz="2200" dirty="0">
                <a:latin typeface="Times New Roman" charset="0"/>
              </a:rPr>
              <a:t> =80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460904" y="5157192"/>
            <a:ext cx="20780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Times New Roman" charset="0"/>
              </a:rPr>
              <a:t>Gaussian HPF n=2, </a:t>
            </a:r>
            <a:r>
              <a:rPr lang="en-IE" sz="2200" i="1" dirty="0">
                <a:latin typeface="Times New Roman" charset="0"/>
              </a:rPr>
              <a:t>D</a:t>
            </a:r>
            <a:r>
              <a:rPr lang="en-IE" sz="2200" i="1" baseline="-25000" dirty="0">
                <a:latin typeface="Times New Roman" charset="0"/>
              </a:rPr>
              <a:t>0</a:t>
            </a:r>
            <a:r>
              <a:rPr lang="en-IE" sz="2200" dirty="0">
                <a:latin typeface="Times New Roman" charset="0"/>
              </a:rPr>
              <a:t> =30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85074" y="5157192"/>
            <a:ext cx="20780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Times New Roman" charset="0"/>
              </a:rPr>
              <a:t>Gaussian HPF n=2, </a:t>
            </a:r>
            <a:r>
              <a:rPr lang="en-IE" sz="2200" i="1" dirty="0">
                <a:latin typeface="Times New Roman" charset="0"/>
              </a:rPr>
              <a:t>D</a:t>
            </a:r>
            <a:r>
              <a:rPr lang="en-IE" sz="2200" i="1" baseline="-25000" dirty="0">
                <a:latin typeface="Times New Roman" charset="0"/>
              </a:rPr>
              <a:t>0</a:t>
            </a:r>
            <a:r>
              <a:rPr lang="en-IE" sz="2200" dirty="0">
                <a:latin typeface="Times New Roman" charset="0"/>
              </a:rPr>
              <a:t> =15</a:t>
            </a:r>
            <a:endParaRPr lang="en-US" sz="2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95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>
                <a:latin typeface="Times New Roman" charset="0"/>
                <a:ea typeface="MS PGothic" charset="0"/>
              </a:rPr>
              <a:t>Image Sharpening</a:t>
            </a:r>
            <a:br>
              <a:rPr lang="en-US" sz="4000">
                <a:latin typeface="Times New Roman" charset="0"/>
                <a:ea typeface="MS PGothic" charset="0"/>
              </a:rPr>
            </a:br>
            <a:r>
              <a:rPr lang="en-US" sz="4000">
                <a:latin typeface="Times New Roman" charset="0"/>
                <a:ea typeface="MS PGothic" charset="0"/>
              </a:rPr>
              <a:t>(Highpass filter)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404664"/>
            <a:ext cx="7772400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l"/>
            <a:r>
              <a:rPr lang="en-IE" sz="4000" i="1" dirty="0" smtClean="0">
                <a:latin typeface="Times New Roman" charset="0"/>
                <a:ea typeface="MS PGothic" charset="0"/>
              </a:rPr>
              <a:t>Gaussian High-pass Filters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58"/>
          <a:stretch>
            <a:fillRect/>
          </a:stretch>
        </p:blipFill>
        <p:spPr bwMode="auto">
          <a:xfrm>
            <a:off x="1397967" y="3231355"/>
            <a:ext cx="6198369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1" b="24301"/>
          <a:stretch>
            <a:fillRect/>
          </a:stretch>
        </p:blipFill>
        <p:spPr bwMode="auto">
          <a:xfrm>
            <a:off x="3491880" y="1412776"/>
            <a:ext cx="201622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36809" y="5157192"/>
            <a:ext cx="20780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Times New Roman" charset="0"/>
              </a:rPr>
              <a:t>Gaussian HPF n=2, </a:t>
            </a:r>
            <a:r>
              <a:rPr lang="en-IE" sz="2200" i="1" dirty="0">
                <a:latin typeface="Times New Roman" charset="0"/>
              </a:rPr>
              <a:t>D</a:t>
            </a:r>
            <a:r>
              <a:rPr lang="en-IE" sz="2200" i="1" baseline="-25000" dirty="0">
                <a:latin typeface="Times New Roman" charset="0"/>
              </a:rPr>
              <a:t>0</a:t>
            </a:r>
            <a:r>
              <a:rPr lang="en-IE" sz="2200" dirty="0">
                <a:latin typeface="Times New Roman" charset="0"/>
              </a:rPr>
              <a:t> =15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491880" y="5157689"/>
            <a:ext cx="20162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Times New Roman" charset="0"/>
              </a:rPr>
              <a:t>BHPF n=2, </a:t>
            </a:r>
            <a:endParaRPr lang="en-IE" sz="2200" dirty="0" smtClean="0">
              <a:latin typeface="Times New Roman" charset="0"/>
            </a:endParaRPr>
          </a:p>
          <a:p>
            <a:pPr algn="ctr" eaLnBrk="1" hangingPunct="1"/>
            <a:r>
              <a:rPr lang="en-IE" sz="2200" i="1" dirty="0" smtClean="0">
                <a:latin typeface="Times New Roman" charset="0"/>
              </a:rPr>
              <a:t>D</a:t>
            </a:r>
            <a:r>
              <a:rPr lang="en-IE" sz="2200" i="1" baseline="-25000" dirty="0" smtClean="0">
                <a:latin typeface="Times New Roman" charset="0"/>
              </a:rPr>
              <a:t>0</a:t>
            </a:r>
            <a:r>
              <a:rPr lang="en-IE" sz="2200" dirty="0" smtClean="0">
                <a:latin typeface="Times New Roman" charset="0"/>
              </a:rPr>
              <a:t> </a:t>
            </a:r>
            <a:r>
              <a:rPr lang="en-IE" sz="2200" dirty="0">
                <a:latin typeface="Times New Roman" charset="0"/>
              </a:rPr>
              <a:t>=15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518298" y="5157689"/>
            <a:ext cx="20780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Times New Roman" charset="0"/>
              </a:rPr>
              <a:t>Gaussian HPF n=2, </a:t>
            </a:r>
            <a:r>
              <a:rPr lang="en-IE" sz="2200" i="1" dirty="0">
                <a:latin typeface="Times New Roman" charset="0"/>
              </a:rPr>
              <a:t>D</a:t>
            </a:r>
            <a:r>
              <a:rPr lang="en-IE" sz="2200" i="1" baseline="-25000" dirty="0">
                <a:latin typeface="Times New Roman" charset="0"/>
              </a:rPr>
              <a:t>0</a:t>
            </a:r>
            <a:r>
              <a:rPr lang="en-IE" sz="2200" dirty="0">
                <a:latin typeface="Times New Roman" charset="0"/>
              </a:rPr>
              <a:t> =15</a:t>
            </a:r>
            <a:endParaRPr lang="en-US" sz="2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837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>
                <a:latin typeface="Times New Roman" charset="0"/>
                <a:ea typeface="MS PGothic" charset="0"/>
              </a:rPr>
              <a:t>Image Sharpening</a:t>
            </a:r>
            <a:br>
              <a:rPr lang="en-US" sz="4000">
                <a:latin typeface="Times New Roman" charset="0"/>
                <a:ea typeface="MS PGothic" charset="0"/>
              </a:rPr>
            </a:br>
            <a:r>
              <a:rPr lang="en-US" sz="4000">
                <a:latin typeface="Times New Roman" charset="0"/>
                <a:ea typeface="MS PGothic" charset="0"/>
              </a:rPr>
              <a:t>(Highpass filter)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476672"/>
            <a:ext cx="7772400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l"/>
            <a:r>
              <a:rPr lang="en-US" sz="4000" i="1" dirty="0" err="1" smtClean="0">
                <a:latin typeface="Times New Roman" charset="0"/>
                <a:ea typeface="MS PGothic" charset="0"/>
              </a:rPr>
              <a:t>Highpass</a:t>
            </a:r>
            <a:r>
              <a:rPr lang="en-US" sz="4000" i="1" dirty="0" smtClean="0">
                <a:latin typeface="Times New Roman" charset="0"/>
                <a:ea typeface="MS PGothic" charset="0"/>
              </a:rPr>
              <a:t> filtering Examples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09"/>
          <a:stretch>
            <a:fillRect/>
          </a:stretch>
        </p:blipFill>
        <p:spPr bwMode="auto">
          <a:xfrm>
            <a:off x="729073" y="2492896"/>
            <a:ext cx="71008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392664"/>
            <a:ext cx="7772400" cy="4114800"/>
          </a:xfrm>
          <a:prstGeom prst="rect">
            <a:avLst/>
          </a:prstGeom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200" dirty="0">
                <a:latin typeface="Times New Roman" charset="0"/>
                <a:cs typeface="Times New Roman" charset="0"/>
              </a:rPr>
              <a:t>Example: using high pass filtering and </a:t>
            </a:r>
            <a:r>
              <a:rPr lang="en-US" sz="2200" dirty="0" err="1">
                <a:latin typeface="Times New Roman" charset="0"/>
                <a:cs typeface="Times New Roman" charset="0"/>
              </a:rPr>
              <a:t>thresholding</a:t>
            </a:r>
            <a:r>
              <a:rPr lang="en-US" sz="2200" dirty="0">
                <a:latin typeface="Times New Roman" charset="0"/>
                <a:cs typeface="Times New Roman" charset="0"/>
              </a:rPr>
              <a:t> for image enhancement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83630" y="4702696"/>
            <a:ext cx="69463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457200" indent="-457200">
              <a:buAutoNum type="alphaLcParenBoth"/>
            </a:pPr>
            <a:r>
              <a:rPr lang="en-US" sz="2000" dirty="0" smtClean="0">
                <a:latin typeface="Times New Roman" charset="0"/>
              </a:rPr>
              <a:t>Thumb </a:t>
            </a:r>
            <a:r>
              <a:rPr lang="en-US" sz="2000" dirty="0">
                <a:latin typeface="Times New Roman" charset="0"/>
              </a:rPr>
              <a:t>print </a:t>
            </a:r>
            <a:r>
              <a:rPr lang="en-US" sz="2000" dirty="0" smtClean="0">
                <a:latin typeface="Times New Roman" charset="0"/>
              </a:rPr>
              <a:t>(</a:t>
            </a:r>
            <a:r>
              <a:rPr lang="en-US" sz="2000" dirty="0">
                <a:latin typeface="Times New Roman" charset="0"/>
              </a:rPr>
              <a:t>b) Result obtained from </a:t>
            </a:r>
            <a:r>
              <a:rPr lang="en-US" sz="2000" dirty="0" err="1">
                <a:latin typeface="Times New Roman" charset="0"/>
              </a:rPr>
              <a:t>highpass</a:t>
            </a:r>
            <a:r>
              <a:rPr lang="en-US" sz="2000" dirty="0">
                <a:latin typeface="Times New Roman" charset="0"/>
              </a:rPr>
              <a:t> filter </a:t>
            </a:r>
            <a:endParaRPr lang="en-US" sz="2000" dirty="0" smtClean="0">
              <a:latin typeface="Times New Roman" charset="0"/>
            </a:endParaRPr>
          </a:p>
          <a:p>
            <a:pPr marL="457200" indent="-457200">
              <a:buAutoNum type="alphaLcParenBoth"/>
            </a:pPr>
            <a:r>
              <a:rPr lang="en-US" sz="2000" dirty="0" err="1" smtClean="0">
                <a:latin typeface="Times New Roman" charset="0"/>
              </a:rPr>
              <a:t>Thresholding</a:t>
            </a:r>
            <a:r>
              <a:rPr lang="en-US" sz="2000" dirty="0" smtClean="0">
                <a:latin typeface="Times New Roman" charset="0"/>
              </a:rPr>
              <a:t> </a:t>
            </a:r>
            <a:r>
              <a:rPr lang="en-US" sz="2000" dirty="0">
                <a:latin typeface="Times New Roman" charset="0"/>
              </a:rPr>
              <a:t>result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203848" y="2140666"/>
            <a:ext cx="22145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200" dirty="0" err="1">
                <a:latin typeface="Times New Roman" charset="0"/>
              </a:rPr>
              <a:t>Highpass</a:t>
            </a:r>
            <a:r>
              <a:rPr lang="en-US" sz="2200" dirty="0">
                <a:latin typeface="Times New Roman" charset="0"/>
              </a:rPr>
              <a:t> filtering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796136" y="2178059"/>
            <a:ext cx="16891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200" dirty="0" err="1">
                <a:latin typeface="Times New Roman" charset="0"/>
              </a:rPr>
              <a:t>Thresholding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971600" y="5507464"/>
            <a:ext cx="565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Images taken from US National Institute of standards</a:t>
            </a:r>
          </a:p>
        </p:txBody>
      </p:sp>
    </p:spTree>
    <p:extLst>
      <p:ext uri="{BB962C8B-B14F-4D97-AF65-F5344CB8AC3E}">
        <p14:creationId xmlns:p14="http://schemas.microsoft.com/office/powerpoint/2010/main" val="830582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References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R.C. Gonzalez and R.E. Woods, 2016. Digital Image Processing, Pearson Education India; Third edition.</a:t>
            </a:r>
          </a:p>
          <a:p>
            <a:pPr algn="just"/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A.K. Jain, 2015. Fundamentals of Digital Image Processing, Pearson Education India; First edition.</a:t>
            </a:r>
          </a:p>
          <a:p>
            <a:pPr algn="just"/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R.C. Gonzalez, R.E. Woods and S.L. </a:t>
            </a:r>
            <a:r>
              <a:rPr lang="en-US" sz="2200" dirty="0" err="1">
                <a:latin typeface="Times New Roman"/>
                <a:ea typeface="MS PGothic" charset="0"/>
                <a:cs typeface="Times New Roman"/>
              </a:rPr>
              <a:t>Eddins</a:t>
            </a:r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, 2017. Digital Image Processing Using MATLAB. McGraw Hill Education; 2 edition.</a:t>
            </a:r>
          </a:p>
          <a:p>
            <a:pPr algn="just"/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S. </a:t>
            </a:r>
            <a:r>
              <a:rPr lang="en-US" sz="2200" dirty="0" err="1">
                <a:latin typeface="Times New Roman"/>
                <a:ea typeface="MS PGothic" charset="0"/>
                <a:cs typeface="Times New Roman"/>
              </a:rPr>
              <a:t>Jayaraman</a:t>
            </a:r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, T. </a:t>
            </a:r>
            <a:r>
              <a:rPr lang="en-US" sz="2200" dirty="0" err="1">
                <a:latin typeface="Times New Roman"/>
                <a:ea typeface="MS PGothic" charset="0"/>
                <a:cs typeface="Times New Roman"/>
              </a:rPr>
              <a:t>Veerakumar</a:t>
            </a:r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, S. </a:t>
            </a:r>
            <a:r>
              <a:rPr lang="en-US" sz="2200" dirty="0" err="1">
                <a:latin typeface="Times New Roman"/>
                <a:ea typeface="MS PGothic" charset="0"/>
                <a:cs typeface="Times New Roman"/>
              </a:rPr>
              <a:t>Esakkirajan</a:t>
            </a:r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, 2017.Digital Image Processing, McGraw Hill Education; 1 edition.</a:t>
            </a:r>
          </a:p>
        </p:txBody>
      </p:sp>
    </p:spTree>
    <p:extLst>
      <p:ext uri="{BB962C8B-B14F-4D97-AF65-F5344CB8AC3E}">
        <p14:creationId xmlns:p14="http://schemas.microsoft.com/office/powerpoint/2010/main" val="71463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75848" cy="1143000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The Basics of Filtering</a:t>
            </a:r>
            <a:endParaRPr lang="en-US" sz="4000" i="1" dirty="0">
              <a:latin typeface="Times New Roman" charset="0"/>
              <a:ea typeface="MS PGothic" charset="0"/>
              <a:cs typeface="Times New Roman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93738" y="1509713"/>
            <a:ext cx="7772400" cy="39004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1. Fourier Spectrum</a:t>
            </a: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1" b="26607"/>
          <a:stretch>
            <a:fillRect/>
          </a:stretch>
        </p:blipFill>
        <p:spPr bwMode="auto">
          <a:xfrm>
            <a:off x="925513" y="2057400"/>
            <a:ext cx="68627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2" name="TextBox 2"/>
          <p:cNvSpPr txBox="1">
            <a:spLocks noChangeArrowheads="1"/>
          </p:cNvSpPr>
          <p:nvPr/>
        </p:nvSpPr>
        <p:spPr bwMode="auto">
          <a:xfrm>
            <a:off x="925513" y="4737100"/>
            <a:ext cx="70754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buFontTx/>
              <a:buAutoNum type="alphaLcParenBoth"/>
            </a:pPr>
            <a:r>
              <a:rPr lang="en-US" sz="2200" dirty="0" smtClean="0">
                <a:latin typeface="Times New Roman" charset="0"/>
              </a:rPr>
              <a:t>Scanning </a:t>
            </a:r>
            <a:r>
              <a:rPr lang="en-US" sz="2200" dirty="0">
                <a:latin typeface="Times New Roman" charset="0"/>
              </a:rPr>
              <a:t>electron microscopy of a damaged circuit (b) Fourier Spectrum </a:t>
            </a:r>
          </a:p>
        </p:txBody>
      </p:sp>
    </p:spTree>
    <p:extLst>
      <p:ext uri="{BB962C8B-B14F-4D97-AF65-F5344CB8AC3E}">
        <p14:creationId xmlns:p14="http://schemas.microsoft.com/office/powerpoint/2010/main" val="187067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897937" cy="1143000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The Basics of Filtering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4144" y="1556792"/>
            <a:ext cx="7772400" cy="39004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2. Frequency Domain Filtering Fundamentals</a:t>
            </a: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060848"/>
            <a:ext cx="78962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4211960" y="5623198"/>
            <a:ext cx="306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Result of filtering the image</a:t>
            </a:r>
          </a:p>
        </p:txBody>
      </p:sp>
    </p:spTree>
    <p:extLst>
      <p:ext uri="{BB962C8B-B14F-4D97-AF65-F5344CB8AC3E}">
        <p14:creationId xmlns:p14="http://schemas.microsoft.com/office/powerpoint/2010/main" val="303690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897937" cy="1143000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DFT</a:t>
            </a:r>
          </a:p>
        </p:txBody>
      </p:sp>
      <p:pic>
        <p:nvPicPr>
          <p:cNvPr id="1126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0" y="1628800"/>
            <a:ext cx="84455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58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2730" y="404664"/>
            <a:ext cx="7772400" cy="822325"/>
          </a:xfrm>
        </p:spPr>
        <p:txBody>
          <a:bodyPr/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DFT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IE" sz="2200">
                <a:latin typeface="Times New Roman" charset="0"/>
                <a:ea typeface="MS PGothic" charset="0"/>
                <a:cs typeface="Times New Roman" charset="0"/>
              </a:rPr>
              <a:t>The results of DFT can be visualised by showing the spectrum signals as depicted in below:</a:t>
            </a:r>
            <a:endParaRPr lang="en-US" sz="2200">
              <a:latin typeface="Times New Roman" charset="0"/>
              <a:ea typeface="MS PGothic" charset="0"/>
              <a:cs typeface="Times New Roman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8" t="17006"/>
          <a:stretch>
            <a:fillRect/>
          </a:stretch>
        </p:blipFill>
        <p:spPr bwMode="auto">
          <a:xfrm>
            <a:off x="5662613" y="2981325"/>
            <a:ext cx="2795587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10"/>
          <p:cNvGrpSpPr>
            <a:grpSpLocks/>
          </p:cNvGrpSpPr>
          <p:nvPr/>
        </p:nvGrpSpPr>
        <p:grpSpPr bwMode="auto">
          <a:xfrm>
            <a:off x="877888" y="2895600"/>
            <a:ext cx="2803525" cy="2832100"/>
            <a:chOff x="1123" y="1384"/>
            <a:chExt cx="1766" cy="1784"/>
          </a:xfrm>
        </p:grpSpPr>
        <p:pic>
          <p:nvPicPr>
            <p:cNvPr id="1229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79" r="35919" b="15730"/>
            <a:stretch>
              <a:fillRect/>
            </a:stretch>
          </p:blipFill>
          <p:spPr bwMode="auto">
            <a:xfrm>
              <a:off x="1123" y="1384"/>
              <a:ext cx="1761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2556" y="1737"/>
              <a:ext cx="333" cy="1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>
                <a:latin typeface="Arial" charset="0"/>
              </a:endParaRPr>
            </a:p>
          </p:txBody>
        </p:sp>
      </p:grpSp>
      <p:sp>
        <p:nvSpPr>
          <p:cNvPr id="9223" name="AutoShape 11"/>
          <p:cNvSpPr>
            <a:spLocks noChangeArrowheads="1"/>
          </p:cNvSpPr>
          <p:nvPr/>
        </p:nvSpPr>
        <p:spPr bwMode="auto">
          <a:xfrm>
            <a:off x="3495675" y="3571875"/>
            <a:ext cx="1900238" cy="1127125"/>
          </a:xfrm>
          <a:prstGeom prst="rightArrow">
            <a:avLst>
              <a:gd name="adj1" fmla="val 50000"/>
              <a:gd name="adj2" fmla="val 42148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IE" sz="2200" b="1" dirty="0">
                <a:solidFill>
                  <a:schemeClr val="bg1"/>
                </a:solidFill>
                <a:latin typeface="Times New Roman"/>
                <a:ea typeface="MS PGothic" charset="0"/>
                <a:cs typeface="Times New Roman"/>
              </a:rPr>
              <a:t>DFT</a:t>
            </a:r>
            <a:endParaRPr lang="en-US" sz="2200" b="1" dirty="0">
              <a:solidFill>
                <a:schemeClr val="bg1"/>
              </a:solidFill>
              <a:latin typeface="Times New Roman"/>
              <a:ea typeface="MS PGothic" charset="0"/>
              <a:cs typeface="Times New Roman"/>
            </a:endParaRPr>
          </a:p>
        </p:txBody>
      </p:sp>
      <p:sp>
        <p:nvSpPr>
          <p:cNvPr id="12295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4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404664"/>
            <a:ext cx="7772400" cy="746125"/>
          </a:xfrm>
        </p:spPr>
        <p:txBody>
          <a:bodyPr/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DFT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14" b="50064"/>
          <a:stretch>
            <a:fillRect/>
          </a:stretch>
        </p:blipFill>
        <p:spPr bwMode="auto">
          <a:xfrm>
            <a:off x="422275" y="2254250"/>
            <a:ext cx="3275013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4" r="39714"/>
          <a:stretch>
            <a:fillRect/>
          </a:stretch>
        </p:blipFill>
        <p:spPr bwMode="auto">
          <a:xfrm>
            <a:off x="5637213" y="2284413"/>
            <a:ext cx="3275012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10"/>
          <p:cNvSpPr>
            <a:spLocks noChangeArrowheads="1"/>
          </p:cNvSpPr>
          <p:nvPr/>
        </p:nvSpPr>
        <p:spPr bwMode="auto">
          <a:xfrm>
            <a:off x="3729038" y="2919413"/>
            <a:ext cx="1900237" cy="1128712"/>
          </a:xfrm>
          <a:prstGeom prst="rightArrow">
            <a:avLst>
              <a:gd name="adj1" fmla="val 50000"/>
              <a:gd name="adj2" fmla="val 42089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IE" sz="2200" b="1" dirty="0">
                <a:solidFill>
                  <a:schemeClr val="bg1"/>
                </a:solidFill>
                <a:latin typeface="Times New Roman"/>
                <a:ea typeface="MS PGothic" charset="0"/>
                <a:cs typeface="Times New Roman"/>
              </a:rPr>
              <a:t>DFT</a:t>
            </a:r>
            <a:endParaRPr lang="en-US" sz="2200" b="1" dirty="0">
              <a:solidFill>
                <a:schemeClr val="bg1"/>
              </a:solidFill>
              <a:latin typeface="Times New Roman"/>
              <a:ea typeface="MS PGothic" charset="0"/>
              <a:cs typeface="Times New Roman"/>
            </a:endParaRPr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322263" y="4679950"/>
            <a:ext cx="34432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 dirty="0">
                <a:latin typeface="Times New Roman" charset="0"/>
              </a:rPr>
              <a:t>Scanning electron microscope image</a:t>
            </a:r>
            <a:endParaRPr lang="en-US" sz="22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5334000" y="4724400"/>
            <a:ext cx="38909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2200">
                <a:latin typeface="Times New Roman" charset="0"/>
              </a:rPr>
              <a:t>Fourier spectrum</a:t>
            </a:r>
            <a:endParaRPr lang="en-US" sz="2200">
              <a:latin typeface="Times New Roman" charset="0"/>
            </a:endParaRPr>
          </a:p>
        </p:txBody>
      </p:sp>
      <p:sp>
        <p:nvSpPr>
          <p:cNvPr id="14344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6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3636" y="404664"/>
            <a:ext cx="7772400" cy="700088"/>
          </a:xfrm>
        </p:spPr>
        <p:txBody>
          <a:bodyPr>
            <a:noAutofit/>
          </a:bodyPr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Fourier Transform Spectrum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07" y="1660786"/>
            <a:ext cx="5026025" cy="424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4677641" y="1346994"/>
            <a:ext cx="1392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>
                <a:latin typeface="Times New Roman" charset="0"/>
              </a:rPr>
              <a:t>FT Spectrum</a:t>
            </a:r>
          </a:p>
        </p:txBody>
      </p:sp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404644" y="4767999"/>
            <a:ext cx="1392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>
                <a:latin typeface="Times New Roman" charset="0"/>
              </a:rPr>
              <a:t>Centered</a:t>
            </a:r>
          </a:p>
          <a:p>
            <a:r>
              <a:rPr lang="en-US" sz="1800" dirty="0">
                <a:latin typeface="Times New Roman" charset="0"/>
              </a:rPr>
              <a:t>FT Spectrum</a:t>
            </a:r>
          </a:p>
        </p:txBody>
      </p:sp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4583979" y="5620320"/>
            <a:ext cx="297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>
                <a:latin typeface="Times New Roman" charset="0"/>
              </a:rPr>
              <a:t>FT Spectrum (centered + log)</a:t>
            </a:r>
          </a:p>
        </p:txBody>
      </p:sp>
      <p:sp>
        <p:nvSpPr>
          <p:cNvPr id="16391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92" name="TextBox 1"/>
          <p:cNvSpPr txBox="1">
            <a:spLocks noChangeArrowheads="1"/>
          </p:cNvSpPr>
          <p:nvPr/>
        </p:nvSpPr>
        <p:spPr bwMode="auto">
          <a:xfrm>
            <a:off x="6660232" y="1844824"/>
            <a:ext cx="26733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buFontTx/>
              <a:buAutoNum type="alphaLcParenBoth"/>
            </a:pPr>
            <a:r>
              <a:rPr lang="en-US" sz="2000" dirty="0">
                <a:latin typeface="Times New Roman" charset="0"/>
              </a:rPr>
              <a:t>Original Image</a:t>
            </a:r>
          </a:p>
          <a:p>
            <a:pPr>
              <a:buFontTx/>
              <a:buAutoNum type="alphaLcParenBoth"/>
            </a:pPr>
            <a:r>
              <a:rPr lang="en-US" sz="2000" dirty="0">
                <a:latin typeface="Times New Roman" charset="0"/>
              </a:rPr>
              <a:t>Fourier Spectrum</a:t>
            </a:r>
          </a:p>
          <a:p>
            <a:pPr>
              <a:buFontTx/>
              <a:buAutoNum type="alphaLcParenBoth"/>
            </a:pPr>
            <a:r>
              <a:rPr lang="en-US" sz="2000" dirty="0">
                <a:latin typeface="Times New Roman" charset="0"/>
              </a:rPr>
              <a:t>Centered Spectrum</a:t>
            </a:r>
          </a:p>
          <a:p>
            <a:pPr>
              <a:buFontTx/>
              <a:buAutoNum type="alphaLcParenBoth"/>
            </a:pPr>
            <a:r>
              <a:rPr lang="en-US" sz="2000" dirty="0">
                <a:latin typeface="Times New Roman" charset="0"/>
              </a:rPr>
              <a:t>Centered Spectrum after log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64808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blipFill rotWithShape="0">
          <a:blip xmlns:r="http://schemas.openxmlformats.org/officeDocument/2006/relationships" r:embed="rId1"/>
          <a:stretch>
            <a:fillRect l="-815" t="-1120" r="-1037" b="-4160"/>
          </a:stretch>
        </a:blipFill>
      </a:spPr>
      <a:bodyPr/>
      <a:lstStyle>
        <a:defPPr>
          <a:defRPr>
            <a:noFill/>
            <a:latin typeface="Times New Roman" panose="02020603050405020304" pitchFamily="18" charset="0"/>
            <a:ea typeface="MS PGothic" panose="020B0600070205080204" pitchFamily="34" charset="-128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1111</Words>
  <Application>Microsoft Macintosh PowerPoint</Application>
  <PresentationFormat>On-screen Show (4:3)</PresentationFormat>
  <Paragraphs>208</Paragraphs>
  <Slides>38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Equation</vt:lpstr>
      <vt:lpstr>IMAGE PROCESSING  FREQUENCY DOMAIN PROCESSING </vt:lpstr>
      <vt:lpstr>Today’s Lesson</vt:lpstr>
      <vt:lpstr>Basic steps for filtering</vt:lpstr>
      <vt:lpstr>The Basics of Filtering</vt:lpstr>
      <vt:lpstr>The Basics of Filtering</vt:lpstr>
      <vt:lpstr>DFT</vt:lpstr>
      <vt:lpstr>DFT</vt:lpstr>
      <vt:lpstr>DFT</vt:lpstr>
      <vt:lpstr>Fourier Transform Spectrum</vt:lpstr>
      <vt:lpstr>Fourier Transform Spectrum</vt:lpstr>
      <vt:lpstr>Filter Function</vt:lpstr>
      <vt:lpstr>The Basic of Filtering</vt:lpstr>
      <vt:lpstr>The Importance of Zero Padding</vt:lpstr>
      <vt:lpstr>The Importance of Zero Padding </vt:lpstr>
      <vt:lpstr>Smoothing</vt:lpstr>
      <vt:lpstr>ILF</vt:lpstr>
      <vt:lpstr>ILF</vt:lpstr>
      <vt:lpstr>ILF</vt:lpstr>
      <vt:lpstr>ILF</vt:lpstr>
      <vt:lpstr>BLF</vt:lpstr>
      <vt:lpstr>BLF</vt:lpstr>
      <vt:lpstr>BLF</vt:lpstr>
      <vt:lpstr>BLF</vt:lpstr>
      <vt:lpstr>GLF</vt:lpstr>
      <vt:lpstr>GLF</vt:lpstr>
      <vt:lpstr>Lowpass Filters Comparison </vt:lpstr>
      <vt:lpstr>Lowpass Filtering Examples</vt:lpstr>
      <vt:lpstr>Lowpass Filtering Examples</vt:lpstr>
      <vt:lpstr>Sharpening (Highpass filter)</vt:lpstr>
      <vt:lpstr>Ideal Highpass Filters</vt:lpstr>
      <vt:lpstr>Image Sharpening (Highpass filter)</vt:lpstr>
      <vt:lpstr>Butterworth Highpass Filters</vt:lpstr>
      <vt:lpstr>Image Sharpening (Highpass filter)</vt:lpstr>
      <vt:lpstr>Gaussian Highpass Filters</vt:lpstr>
      <vt:lpstr>Image Sharpening (Highpass filter)</vt:lpstr>
      <vt:lpstr>Image Sharpening (Highpass filter)</vt:lpstr>
      <vt:lpstr>Image Sharpening (Highpass filter)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Pingkan Mayosi</cp:lastModifiedBy>
  <cp:revision>208</cp:revision>
  <cp:lastPrinted>2017-07-24T03:54:17Z</cp:lastPrinted>
  <dcterms:created xsi:type="dcterms:W3CDTF">2016-03-03T08:04:10Z</dcterms:created>
  <dcterms:modified xsi:type="dcterms:W3CDTF">2017-08-21T04:39:43Z</dcterms:modified>
</cp:coreProperties>
</file>