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99" r:id="rId3"/>
    <p:sldId id="257" r:id="rId4"/>
    <p:sldId id="298" r:id="rId5"/>
    <p:sldId id="27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D95C34-3CBA-4730-A365-CCBAD930A7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6389D01-F367-4AF8-A467-1A367AB5136B}" type="datetimeFigureOut">
              <a:rPr lang="en-US" smtClean="0"/>
              <a:pPr/>
              <a:t>9/5/2017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7D95C34-3CBA-4730-A365-CCBAD930A7D7}"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6389D01-F367-4AF8-A467-1A367AB5136B}" type="datetimeFigureOut">
              <a:rPr lang="en-US" smtClean="0"/>
              <a:pPr/>
              <a:t>9/5/2017</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7D95C34-3CBA-4730-A365-CCBAD930A7D7}"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1435" y="2226485"/>
            <a:ext cx="8016240" cy="1472184"/>
          </a:xfrm>
        </p:spPr>
        <p:txBody>
          <a:bodyPr>
            <a:normAutofit fontScale="90000"/>
          </a:bodyPr>
          <a:lstStyle/>
          <a:p>
            <a:pPr algn="ctr"/>
            <a:r>
              <a:rPr lang="en-US" dirty="0" smtClean="0">
                <a:solidFill>
                  <a:schemeClr val="bg1"/>
                </a:solidFill>
              </a:rPr>
              <a:t>Engineering Surveying</a:t>
            </a:r>
            <a:br>
              <a:rPr lang="en-US" dirty="0" smtClean="0">
                <a:solidFill>
                  <a:schemeClr val="bg1"/>
                </a:solidFill>
              </a:rPr>
            </a:br>
            <a:r>
              <a:rPr lang="en-US" dirty="0">
                <a:solidFill>
                  <a:schemeClr val="bg1"/>
                </a:solidFill>
              </a:rPr>
              <a:t/>
            </a:r>
            <a:br>
              <a:rPr lang="en-US" dirty="0">
                <a:solidFill>
                  <a:schemeClr val="bg1"/>
                </a:solidFill>
              </a:rPr>
            </a:br>
            <a:r>
              <a:rPr lang="en-US" dirty="0" smtClean="0">
                <a:solidFill>
                  <a:schemeClr val="bg1"/>
                </a:solidFill>
              </a:rPr>
              <a:t>Introduction to Survey Engineering</a:t>
            </a:r>
            <a:endParaRPr lang="en-US" dirty="0">
              <a:solidFill>
                <a:schemeClr val="bg1"/>
              </a:solidFill>
            </a:endParaRPr>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18535" y="6662382"/>
            <a:ext cx="685801" cy="195618"/>
          </a:xfrm>
          <a:prstGeom prst="rect">
            <a:avLst/>
          </a:prstGeom>
        </p:spPr>
      </p:pic>
      <p:sp>
        <p:nvSpPr>
          <p:cNvPr id="4" name="TextBox 3"/>
          <p:cNvSpPr txBox="1"/>
          <p:nvPr/>
        </p:nvSpPr>
        <p:spPr>
          <a:xfrm>
            <a:off x="704335" y="6652991"/>
            <a:ext cx="2362201" cy="346975"/>
          </a:xfrm>
          <a:prstGeom prst="rect">
            <a:avLst/>
          </a:prstGeom>
          <a:noFill/>
        </p:spPr>
        <p:txBody>
          <a:bodyPr wrap="square" rtlCol="0">
            <a:spAutoFit/>
          </a:bodyPr>
          <a:lstStyle/>
          <a:p>
            <a:r>
              <a:rPr lang="en-GB" sz="800" dirty="0"/>
              <a:t>Introduction To Survey Engineering, by </a:t>
            </a:r>
            <a:r>
              <a:rPr lang="en-GB" sz="800" dirty="0" err="1"/>
              <a:t>Mohd</a:t>
            </a:r>
            <a:r>
              <a:rPr lang="en-GB" sz="800" dirty="0"/>
              <a:t> </a:t>
            </a:r>
            <a:r>
              <a:rPr lang="en-GB" sz="800" dirty="0" smtClean="0"/>
              <a:t>Arif</a:t>
            </a:r>
            <a:endParaRPr lang="en-MY" dirty="0"/>
          </a:p>
        </p:txBody>
      </p:sp>
      <p:sp>
        <p:nvSpPr>
          <p:cNvPr id="7" name="TextBox 6"/>
          <p:cNvSpPr txBox="1"/>
          <p:nvPr/>
        </p:nvSpPr>
        <p:spPr>
          <a:xfrm>
            <a:off x="2057400" y="4191000"/>
            <a:ext cx="4876800" cy="1477328"/>
          </a:xfrm>
          <a:prstGeom prst="rect">
            <a:avLst/>
          </a:prstGeom>
          <a:noFill/>
        </p:spPr>
        <p:txBody>
          <a:bodyPr wrap="square" rtlCol="0">
            <a:spAutoFit/>
          </a:bodyPr>
          <a:lstStyle/>
          <a:p>
            <a:pPr algn="ctr"/>
            <a:r>
              <a:rPr lang="en-US" dirty="0" smtClean="0">
                <a:solidFill>
                  <a:schemeClr val="bg1"/>
                </a:solidFill>
              </a:rPr>
              <a:t>By</a:t>
            </a:r>
          </a:p>
          <a:p>
            <a:pPr algn="ctr"/>
            <a:r>
              <a:rPr lang="en-US" dirty="0" err="1" smtClean="0">
                <a:solidFill>
                  <a:schemeClr val="bg1"/>
                </a:solidFill>
              </a:rPr>
              <a:t>Mohd</a:t>
            </a:r>
            <a:r>
              <a:rPr lang="en-US" dirty="0" smtClean="0">
                <a:solidFill>
                  <a:schemeClr val="bg1"/>
                </a:solidFill>
              </a:rPr>
              <a:t> Arif </a:t>
            </a:r>
            <a:r>
              <a:rPr lang="en-US" dirty="0" err="1" smtClean="0">
                <a:solidFill>
                  <a:schemeClr val="bg1"/>
                </a:solidFill>
              </a:rPr>
              <a:t>Sulaiman</a:t>
            </a:r>
            <a:endParaRPr lang="en-US" dirty="0" smtClean="0">
              <a:solidFill>
                <a:schemeClr val="bg1"/>
              </a:solidFill>
            </a:endParaRPr>
          </a:p>
          <a:p>
            <a:pPr algn="ctr"/>
            <a:endParaRPr lang="en-US" dirty="0" smtClean="0">
              <a:solidFill>
                <a:schemeClr val="bg1"/>
              </a:solidFill>
            </a:endParaRPr>
          </a:p>
          <a:p>
            <a:pPr algn="ctr"/>
            <a:r>
              <a:rPr lang="en-US" dirty="0" smtClean="0">
                <a:solidFill>
                  <a:schemeClr val="bg1"/>
                </a:solidFill>
              </a:rPr>
              <a:t>Faculty of Civil Engineering &amp; Earth Resources</a:t>
            </a:r>
          </a:p>
          <a:p>
            <a:pPr algn="ctr"/>
            <a:r>
              <a:rPr lang="en-US" dirty="0" smtClean="0">
                <a:solidFill>
                  <a:schemeClr val="bg1"/>
                </a:solidFill>
              </a:rPr>
              <a:t>mdarif@ump.edu</a:t>
            </a:r>
            <a:endParaRPr lang="en-MY"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61356" y="299473"/>
            <a:ext cx="7498080" cy="1143000"/>
          </a:xfrm>
        </p:spPr>
        <p:txBody>
          <a:bodyPr>
            <a:normAutofit/>
          </a:bodyPr>
          <a:lstStyle/>
          <a:p>
            <a:r>
              <a:rPr lang="en-US" dirty="0" smtClean="0">
                <a:solidFill>
                  <a:schemeClr val="bg1"/>
                </a:solidFill>
              </a:rPr>
              <a:t>Exercise #4</a:t>
            </a:r>
            <a:endParaRPr lang="en-US" dirty="0">
              <a:solidFill>
                <a:schemeClr val="bg1"/>
              </a:solidFill>
            </a:endParaRPr>
          </a:p>
        </p:txBody>
      </p:sp>
      <p:sp>
        <p:nvSpPr>
          <p:cNvPr id="17" name="Rectangle 16"/>
          <p:cNvSpPr/>
          <p:nvPr/>
        </p:nvSpPr>
        <p:spPr>
          <a:xfrm>
            <a:off x="461356" y="1752600"/>
            <a:ext cx="8305800" cy="2585323"/>
          </a:xfrm>
          <a:prstGeom prst="rect">
            <a:avLst/>
          </a:prstGeom>
        </p:spPr>
        <p:txBody>
          <a:bodyPr wrap="square">
            <a:spAutoFit/>
          </a:bodyPr>
          <a:lstStyle/>
          <a:p>
            <a:r>
              <a:rPr lang="en-MY" dirty="0"/>
              <a:t>QUESTION </a:t>
            </a:r>
            <a:r>
              <a:rPr lang="en-MY" dirty="0" smtClean="0"/>
              <a:t>1</a:t>
            </a:r>
          </a:p>
          <a:p>
            <a:endParaRPr lang="en-MY" dirty="0"/>
          </a:p>
          <a:p>
            <a:r>
              <a:rPr lang="en-MY" dirty="0"/>
              <a:t>The reduced level of ground at four points A, B, C and D are 54.350, 54.300, 54.200, 54.300m, respectively.  A sewer is to be laid so that its invert is 2.000m below the ground at A and it rising with a uniform gradient of 1 in 300 to D.  The distances AB, AC and AD are 35.845, 80.742 and 134.70m, respectively.  Find the invert level and depth of the trench at B, C, and D.</a:t>
            </a:r>
          </a:p>
          <a:p>
            <a:endParaRPr lang="en-MY" dirty="0"/>
          </a:p>
          <a:p>
            <a:endParaRPr lang="en-MY" dirty="0"/>
          </a:p>
        </p:txBody>
      </p:sp>
    </p:spTree>
    <p:extLst>
      <p:ext uri="{BB962C8B-B14F-4D97-AF65-F5344CB8AC3E}">
        <p14:creationId xmlns:p14="http://schemas.microsoft.com/office/powerpoint/2010/main" val="29576100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p:cNvSpPr/>
          <p:nvPr/>
        </p:nvSpPr>
        <p:spPr>
          <a:xfrm>
            <a:off x="436335" y="1442473"/>
            <a:ext cx="8305800" cy="3139321"/>
          </a:xfrm>
          <a:prstGeom prst="rect">
            <a:avLst/>
          </a:prstGeom>
        </p:spPr>
        <p:txBody>
          <a:bodyPr wrap="square">
            <a:spAutoFit/>
          </a:bodyPr>
          <a:lstStyle/>
          <a:p>
            <a:r>
              <a:rPr lang="en-MY" dirty="0" smtClean="0"/>
              <a:t>QUESTION </a:t>
            </a:r>
            <a:r>
              <a:rPr lang="en-MY" dirty="0"/>
              <a:t>2</a:t>
            </a:r>
          </a:p>
          <a:p>
            <a:endParaRPr lang="en-MY" dirty="0"/>
          </a:p>
          <a:p>
            <a:r>
              <a:rPr lang="en-MY" dirty="0"/>
              <a:t>There is a proposal to established 2 new on line man-holes MH2 and MH3 which will be connected to existing man-hole, MH1 by sewer.  The sewer is to be laid from existing man-hole, MH1 with invert level 50.000m and it falls with a uniform gradient of 1 in 200 to MH3.  The distances MH1-MH2 and MH1-MH3 are 35.845 and 80.742m, respectively. The staff reading of invert level at MH1 is 2.000m, and the staff reading at ground level MH2 and MH3 is 1.250m, 1.550m, respectively.  Determined the invert level and staff reading should be read at invert level of the MH2 and MH3, and depth to be excavated at both new man-holes.</a:t>
            </a:r>
          </a:p>
          <a:p>
            <a:endParaRPr lang="en-MY"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p:cNvSpPr/>
          <p:nvPr/>
        </p:nvSpPr>
        <p:spPr>
          <a:xfrm>
            <a:off x="461356" y="1752600"/>
            <a:ext cx="8305800" cy="2585323"/>
          </a:xfrm>
          <a:prstGeom prst="rect">
            <a:avLst/>
          </a:prstGeom>
        </p:spPr>
        <p:txBody>
          <a:bodyPr wrap="square">
            <a:spAutoFit/>
          </a:bodyPr>
          <a:lstStyle/>
          <a:p>
            <a:r>
              <a:rPr lang="en-MY" dirty="0" smtClean="0"/>
              <a:t>QUESTION </a:t>
            </a:r>
            <a:r>
              <a:rPr lang="en-MY" dirty="0"/>
              <a:t>3</a:t>
            </a:r>
          </a:p>
          <a:p>
            <a:endParaRPr lang="en-MY" dirty="0"/>
          </a:p>
          <a:p>
            <a:r>
              <a:rPr lang="en-MY" dirty="0"/>
              <a:t>There is a proposal to establish a new man-hole MH3 which will be connected on line to two existing man-holes, MH1 and MH2 by a sewer.  The invert level of MH1 is 50.000m.  Meanwhile, the distances MH1-MH2 and MH1-MH3 are 50.000m and 105.742m, respectively.  The staff readings of invert level MH1 and MH2 are 2.500m and 2.750m, respectively. An addition the staff reading at ground level MH3 is 1.250m.  Determine the invert level of the MH2 and MH3, a staff reading would be at MH3, and depth to be excavated at a new man-hole.</a:t>
            </a:r>
          </a:p>
        </p:txBody>
      </p:sp>
    </p:spTree>
    <p:extLst>
      <p:ext uri="{BB962C8B-B14F-4D97-AF65-F5344CB8AC3E}">
        <p14:creationId xmlns:p14="http://schemas.microsoft.com/office/powerpoint/2010/main" val="506795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1"/>
          <p:cNvSpPr txBox="1">
            <a:spLocks/>
          </p:cNvSpPr>
          <p:nvPr/>
        </p:nvSpPr>
        <p:spPr>
          <a:xfrm>
            <a:off x="685800" y="2130425"/>
            <a:ext cx="7772400" cy="3386807"/>
          </a:xfrm>
          <a:prstGeom prst="rect">
            <a:avLst/>
          </a:prstGeom>
        </p:spPr>
        <p:txBody>
          <a:bodyPr anchor="ctr">
            <a:normAutofit fontScale="90000" lnSpcReduction="1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GB" dirty="0" smtClean="0">
                <a:solidFill>
                  <a:schemeClr val="bg1"/>
                </a:solidFill>
              </a:rPr>
              <a:t>Author Information</a:t>
            </a:r>
            <a:br>
              <a:rPr lang="en-GB" dirty="0" smtClean="0">
                <a:solidFill>
                  <a:schemeClr val="bg1"/>
                </a:solidFill>
              </a:rPr>
            </a:br>
            <a:r>
              <a:rPr lang="en-GB" dirty="0" smtClean="0">
                <a:solidFill>
                  <a:schemeClr val="bg1"/>
                </a:solidFill>
              </a:rPr>
              <a:t/>
            </a:r>
            <a:br>
              <a:rPr lang="en-GB" dirty="0" smtClean="0">
                <a:solidFill>
                  <a:schemeClr val="bg1"/>
                </a:solidFill>
              </a:rPr>
            </a:br>
            <a:r>
              <a:rPr lang="en-GB" dirty="0" smtClean="0">
                <a:solidFill>
                  <a:schemeClr val="bg1"/>
                </a:solidFill>
              </a:rPr>
              <a:t>Dr Idris bin Ali</a:t>
            </a:r>
          </a:p>
          <a:p>
            <a:r>
              <a:rPr lang="en-GB" dirty="0" smtClean="0">
                <a:solidFill>
                  <a:schemeClr val="bg1"/>
                </a:solidFill>
              </a:rPr>
              <a:t>Dr Cheng Hock Tian</a:t>
            </a:r>
            <a:r>
              <a:rPr lang="en-GB" dirty="0" smtClean="0"/>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1629</TotalTime>
  <Words>353</Words>
  <Application>Microsoft Office PowerPoint</Application>
  <PresentationFormat>On-screen Show (4:3)</PresentationFormat>
  <Paragraphs>19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Gill Sans MT</vt:lpstr>
      <vt:lpstr>Verdana</vt:lpstr>
      <vt:lpstr>Wingdings 2</vt:lpstr>
      <vt:lpstr>Solstice</vt:lpstr>
      <vt:lpstr>Engineering Surveying  Introduction to Survey Engineering</vt:lpstr>
      <vt:lpstr>Exercise #4</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 Introduction to Surveying Engineering</dc:title>
  <dc:creator>User</dc:creator>
  <cp:lastModifiedBy>Arif</cp:lastModifiedBy>
  <cp:revision>54</cp:revision>
  <dcterms:created xsi:type="dcterms:W3CDTF">2009-12-28T08:35:34Z</dcterms:created>
  <dcterms:modified xsi:type="dcterms:W3CDTF">2017-09-05T09:33:46Z</dcterms:modified>
</cp:coreProperties>
</file>