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88" r:id="rId6"/>
    <p:sldId id="309" r:id="rId7"/>
    <p:sldId id="310" r:id="rId8"/>
    <p:sldId id="311" r:id="rId9"/>
    <p:sldId id="289" r:id="rId10"/>
    <p:sldId id="298" r:id="rId11"/>
    <p:sldId id="291" r:id="rId12"/>
    <p:sldId id="312" r:id="rId13"/>
    <p:sldId id="313" r:id="rId14"/>
    <p:sldId id="284" r:id="rId15"/>
    <p:sldId id="314" r:id="rId16"/>
    <p:sldId id="315" r:id="rId17"/>
    <p:sldId id="316" r:id="rId18"/>
    <p:sldId id="286" r:id="rId19"/>
    <p:sldId id="318" r:id="rId20"/>
    <p:sldId id="320" r:id="rId21"/>
    <p:sldId id="319" r:id="rId22"/>
    <p:sldId id="31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69" d="100"/>
          <a:sy n="69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21859-F1B5-4797-91F6-7D040C07EE12}" type="datetimeFigureOut">
              <a:rPr lang="en-US" smtClean="0"/>
              <a:t>2015-10-07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EF7FE-132F-4583-8C96-93A8D591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1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35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9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99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99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99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99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9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9E9C-7F35-4427-985C-783DF691E5CC}" type="datetime1">
              <a:rPr lang="en-US" smtClean="0"/>
              <a:t>2015-10-07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5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E3D-276B-4EF4-B221-0590F55FEDFA}" type="datetime1">
              <a:rPr lang="en-US" smtClean="0"/>
              <a:t>2015-10-07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E759-F5BB-4B91-839B-FCE884E14642}" type="datetime1">
              <a:rPr lang="en-US" smtClean="0"/>
              <a:t>2015-10-07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1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5B9C9-ECDC-43B0-8140-04729EBB10D8}" type="datetime1">
              <a:rPr lang="en-US" smtClean="0"/>
              <a:t>2015-10-07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5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3B0A-17B4-45C4-B1DF-B8CDBC0C0A73}" type="datetime1">
              <a:rPr lang="en-US" smtClean="0"/>
              <a:t>2015-10-07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8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D50F-A3BF-4710-9C01-D8836A6C66FF}" type="datetime1">
              <a:rPr lang="en-US" smtClean="0"/>
              <a:t>2015-10-07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B0FDB-7732-4A39-9E3F-FD50C79FE2F8}" type="datetime1">
              <a:rPr lang="en-US" smtClean="0"/>
              <a:t>2015-10-07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5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66CA-43F8-4ADB-A088-EB3E7FF3E754}" type="datetime1">
              <a:rPr lang="en-US" smtClean="0"/>
              <a:t>2015-10-07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8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724E-1098-4E4F-8162-02819F7D79AF}" type="datetime1">
              <a:rPr lang="en-US" smtClean="0"/>
              <a:t>2015-10-07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4900-2FD1-44D3-8AEB-ADED0CA097A5}" type="datetime1">
              <a:rPr lang="en-US" smtClean="0"/>
              <a:t>2015-10-07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EFB-ACE7-4BC6-923F-102535EF0262}" type="datetime1">
              <a:rPr lang="en-US" smtClean="0"/>
              <a:t>2015-10-07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7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B949D-022F-4F6B-8E88-1660CEF3C355}" type="datetime1">
              <a:rPr lang="en-US" smtClean="0"/>
              <a:t>2015-10-07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1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ruzi@ump.edu.my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jihad_ku@yahoo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Additives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4343400"/>
            <a:ext cx="4648200" cy="2514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US" dirty="0" smtClean="0"/>
              <a:t>Wan </a:t>
            </a:r>
            <a:r>
              <a:rPr lang="en-US" dirty="0" err="1" smtClean="0"/>
              <a:t>Sharuzi</a:t>
            </a:r>
            <a:r>
              <a:rPr lang="en-US" dirty="0" smtClean="0"/>
              <a:t> Wan Harun</a:t>
            </a:r>
          </a:p>
          <a:p>
            <a:pPr algn="r"/>
            <a:r>
              <a:rPr lang="en-US" dirty="0" smtClean="0"/>
              <a:t>Faculty of Mechanical Engineering</a:t>
            </a:r>
            <a:br>
              <a:rPr lang="en-US" dirty="0" smtClean="0"/>
            </a:br>
            <a:r>
              <a:rPr lang="en-US" dirty="0" err="1" smtClean="0"/>
              <a:t>Universiti</a:t>
            </a:r>
            <a:r>
              <a:rPr lang="en-US" dirty="0" smtClean="0"/>
              <a:t> Malaysia Pahang</a:t>
            </a:r>
          </a:p>
          <a:p>
            <a:pPr algn="r"/>
            <a:r>
              <a:rPr lang="en-US" dirty="0" smtClean="0">
                <a:hlinkClick r:id="rId3"/>
              </a:rPr>
              <a:t>sharuzi@ump.edu.my</a:t>
            </a:r>
            <a:endParaRPr lang="en-US" dirty="0" smtClean="0"/>
          </a:p>
          <a:p>
            <a:pPr algn="r"/>
            <a:r>
              <a:rPr lang="en-US" dirty="0" smtClean="0">
                <a:hlinkClick r:id="rId4"/>
              </a:rPr>
              <a:t>jihad_ku@yahoo.com</a:t>
            </a:r>
            <a:endParaRPr lang="en-US" dirty="0" smtClean="0"/>
          </a:p>
          <a:p>
            <a:pPr algn="r"/>
            <a:r>
              <a:rPr lang="en-US" dirty="0" smtClean="0"/>
              <a:t>019 959 0039</a:t>
            </a:r>
          </a:p>
          <a:p>
            <a:pPr algn="r"/>
            <a:r>
              <a:rPr lang="en-US" dirty="0" smtClean="0"/>
              <a:t>09 424 6339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/>
              <a:t>Plastic Injection Technology</a:t>
            </a:r>
            <a:br>
              <a:rPr lang="en-US" sz="2000" dirty="0" smtClean="0"/>
            </a:br>
            <a:r>
              <a:rPr lang="en-US" sz="2000" dirty="0" smtClean="0"/>
              <a:t>BMM 4843</a:t>
            </a:r>
            <a:endParaRPr lang="en-US" sz="2000" dirty="0"/>
          </a:p>
        </p:txBody>
      </p:sp>
      <p:pic>
        <p:nvPicPr>
          <p:cNvPr id="1026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https://webmail.ump.edu.my/desknow/download/QWN0aW9uPVZpZXdJbkF0dGFjaG1lbnQmR3JvdXBOYW1lPU1haWwmRG93bmxvYWRUeXBlPUF0dGFjaG1lbnQmSURBdHRhY2htZW50PTIwNzA3NTAyNCZBdHRhY2htZW50VHlwZT1maWxlJlJuZD0xNDg3NzU2YTUwMyZWcz0xOEE0ODc1JlZpcnR1YWxQYXJhbXM9VFJVRQ==/Logo+MFG+new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7" descr="data:image/jpeg;base64,/9j/4AAQSkZJRgABAQAAAQABAAD/2wCEAAkGBhQGEBIPEBQSFRUVGBgVFRcVFhAXFRIWFRIhGBYVExoXGygfFxokGhIWHy8gIyg1LCwsFh40NTIqNSgsLCkBCQoKDgwOGg8PGiwlHyA1LSo1NTIsLSwqLyosNTQvLCktLCwpKSwsNC8pLCwwLDQsKSwsLCksLCwsLCwsLSksLP/AABEIAREAuQMBIgACEQEDEQH/xAAcAAEAAgMBAQEAAAAAAAAAAAAABQcCBAYIAwH/xABKEAABAgMDBgoFCgQEBwAAAAABAAIDBBEFBiESMUFRYXEHEyIyNHJzgbGzIzWRssEUFRZCUmKSodHhJDND0kRTgvAXJTZUg5O0/8QAGwEBAAMBAQEBAAAAAAAAAAAAAAQFBgMCAQf/xAAwEQACAQIDBgQGAgMAAAAAAAAAAQIDBBESMQUTITNBcSIyYbFRkaHB0fCB4QYUQv/aAAwDAQACEQMRAD8AvFERAEREAREQBERAEWLn5P7VPgvm6I93NaB1jTvAbWv5IfMT7ItR0tEi54pb2bGDuOXlflRfN1iw4hq8xX9aLGyfwh2T+S+8Dy3Lov36m5Ejtg85zRvIHitN9vy0PAzEAf8Akh/qsW3dlm/4eB3w2E/mFsCzITc0KF+Bn6L7wPD3r0wXzf4NX6TSv/cQfxt/VfSHb0vFNGx4BOrjIdfZVZxLHgRudBgnfDYfELUmLpSkyKGBDHVqz3CF98Pqc3/sLTK/mvySrIgiCrSCNhBWS5CZ4O2QyXysWLBdoxqNwIo4e0qLiW5PXScGzNIrDgC41DurEpWvW1Zl6VNS8rOE72VHjXg0vivEv50a+RYaKPsS3IdvQ+MhHNg5p5zDqP6qQXNrDgyfCcZxUovFMIiL4egiIgCIiAIiIAiLVtO1IVjwnRo7wxjc5P5AAYknQBiV9SbeCDeGptLSmLWhwX8UCXxKV4uGMp4BrQv0Qwck0LyAaZ1z8lNzN9eW3LlJM80jCZmm6wf6MM628o6CK1XSyFnQ7LYIcFjWNqTQaSTUucc7nE4knEnOukoKHCWv7qeFLNxR+w8uJi6jBqHKPeTgN1DvX2AotOatVkthXKOofE6FDzdpvmsK0GofHWqG+21bWuMcc0vgvu+nv6EulbTnx0RMTVrMlsOcdQ+JUYbbiF1cKfZph+qj0WOutu3deWMZZUui+76+3oWMLanFaYnQytsMmMDyTtzdxW+uPWzK2i+UzGo1HEfsrWy/yVrw3Kx9V91+PkcKlmtYHTotCVthkxg7knbm7it9a2hc0riOelJNfvyIE4Sg8JILWtGz2WpCfBiCrXCm46CNoOK2VE3ktr5ohcmror6thMAJc5x0gDEgVr7BpUlJt8CPVlCMG56HFcHRdBnHs0cW7Kpm5LhQ+0/mrLXO3Nu38wwi6J/NiUytOQBmYD347ddF0S6VZKUsUQ9m0JUbdRlrr2x6BERcixCIiAjLzdDmezf7qpqiuW83Q5ns3+6qbU220ZlNvcyHY/KJRfqKSZ4xcQwEnMMSoeCfnaLyua3GmzRXaVJWg0vhPA1eGf8AJRNkTIgPoczhSu3QpVGPglJakujHwSktSdos4I5Td48Vis4PObvHiorIsdUXPNWSyZx5p1j4jSoeasx8riRUax8dS6VFj73YttdeLDLL4r7rR+/qfqlO5nDhqjj0XRzVksmcRyTrHxCizYkQOphT7VcP1WPuth3dCWEY5k+q+66e3qWELmnJa4GgtmVs983zRhrOA/dS8rYzIGLuUdub2KQzK0sv8ak/FcvD0Wv8v8fM4VLxLhA0JWx2QMXco7c3sXn+9bB8vnMB/PjeaV6PXnO9L8mfnKf58bHT/NObUv0TYltSt80aUUlh+4/Eze1akpRi2yMZKgYv5I3DKO4fE4LOLM5YyGjJZqGna46SviTVfi0WXHiyhwxeLPzIGoJkDUF+ovR6xPzIGoJkDUF+ogxL04KBSy4PWi+c5deuR4KfVcHrRfOcuuWUuedPuzU0OXHsiMvN0OZ7N/uqm1cl5uhzPZv91U2u1tozMbe5kOwREUkz4UZOWMIhLodBsObu1KTRe4TlB4o9wqSg8YkNDmI0hg5pI2403ELalrdZlDKDm0IrpGfZj+S31+shiI5tQDiM4B0rpKpCXmj8jtvISfijx9C05bhDkJoVbMwx1w9nvgLaF9JE/wCLlv8A2w/1X0fdOTiYmUlTvgQf7UZdSTh4iUlRugQf7VVPc9M30N8t51w+prxL9SEPPNy3dEYfArBt+pWN/KMeNq4mWm4gO5zYZb+amYMhDluZDht6rWjwC+68Y0/g/n/R6wl8f35kOy24syaQ5OYpofFdAhsOymWYg/AvtCbNTFC8wIX2ms4yMf8AS92QB3sKkkXnMuiPuHqajLOH9Rz4h++RQ72NAYfwrz3eoZM/OAf58XzSvR6843r6fOdvG80qz2Y8ZyKzaXliRSIivCmCIiAIiIC9eCn1XB60XznLrlyPBT6rg9aL5zl1yylxzZd2aihy49kRl5uhzPZv91U2rkvN0OZ7N/uqm12ttGZnb3Mh2CIikmfCIiALODzm7x4rBZwec3ePFGfY6ovRERVJ+lhERAEREAXnG9fT5zt43mlejl5xvX0+c7eN5pVtszzyKvaXliRSIivClCIiAIiIC9eCn1XB60XznLrlyPBT6rg9aL5zl1yylxzZd2aihy49kRl5uhzPZv8AdVNq5LzdDmezf7qptdrbRmZ29zIdgiIpJnwiIgCzg85u8eKwWcHnN3jxRn2OqL0REVSfpYREQBERAF5xvX0+c7eN5pXo5ecb19PnO3jeaVbbM88ir2l5YkUiIrwpQiIgCIiAvXgp9VwetF85y65cjwU+q4PWi+c5dcspcc2XdmoocuPZEZebocz2b/dVNq5LzdDmezf7qptdrbRmZ29zIdgiIpJnwiIgCzg85u8eKwWcHnN3jxRn2OqL0REVSfpYREQBERAF5xvX0+c7eN5pXo5ecb19PnO3jeaVbbM88ir2l5YkUiIrwpQiIgCIiAvXgp9VwetF85y65cjwU+q4PWi+c5dcspcc2XdmoocuPZEZebocz2b/AHVTauS83Q5ns3+6qbXa20ZmdvcyHYIiKSZ8IiIAs4PObvHisFnB5zd48UZ9jqi9ERFUn6WEREAREQBecb19PnO3jeaV6OXnG9fT5zt43mlW2zPPIq9peWJFIiK8KUIiIAiIgL14KfVcHrRfOcuuXI8FPquD1ovnOXXLKXHNl3ZqKHLj2RGXm6HM9m/3VTauS83Q5ns3+6qbXa20ZmdvcyHYIiKSZ8IiIAs4PObvHisFnB5zd48UZ9jqi9ERFUn6WEREAREQBecb19PnO3jeaV6OXnG9fT5zt43mlW2zPPIq9peWJFIiK8KUIiIAiIgL14KfVcHrRfOcuuXI8FPquD1ovnOXXLKXHNl3ZqKHLj2RrWjJ/OMGJBJpltLa56VFK7VR06TZUZ8tMDi4jDQ6WuGhzXfZIxFfFX0uO4RrmfSWDxsIfxEIcjRxrM5hn8y3bqqV0takVLLPR/Qg7RsY3Mcf+kVznRc3Lzj5M0BOGdprT2aFKy1rsjYO5J25vb+qs528o8VxRkKltOGnE30RFHIwX612SQdS/EQFz2FbDbcgNjNwJwc37Dhnb8dxCkFUt0Lw/MUflH0T6Nf93U/u8CditkHKxCrqsMjN5s+8V1SxfmXB/n+T9REXIsAiIgNS1rUZYsGJMRjRjBU6zoDRrJJAA1kLzhac8bTjxY5AaYr3xCBiG5bi6gOmlV2XCne754j/ACSEfRQTyiM0SKMD3NxG/K2LhFobC33cMz1fsUN9XU5ZFovcIiKxK8Ii3Jay3zGJ5I1n4BeZSUVizzKSisWzTUhZ1iRbSc1jWmriANZJ1D9VJS1nMlcQKnWfhqVoXCuz8iaJqKOW4ejBzsYRztjj4byq+ve5F4T5bZrqrkp6dX8F+6E1dSwfo3KQpbKyi2pcfvPcXOpsBNBuUuiKhlJybb6mvjFRSiugREXk9FTcKty/krjaEBvJcfTtH1XE4RQNROfbQ6SRWq9QR4LZlrmPAc1wLXNIqHAihBGkEFUHfm6LrpzBaKmC+roLs+Gljj9pte8UOul7YXWdbuWq0KW+tsr3kdOpBy08+V5pw1HEft3KWlrXZGwdyTtze39VAop86MZ6lJUoQnrqdYi5uWnnyvNOGo4j9u5S0ta7I2DuSdub2/qoM7eUdOJAqW04cVxRvKxOD68XypnySIeUwejJ+swfV3t8NyrtfWUmnST2xGGjmkEHaPhsUSpDOsDpZXTtqqmtOvYvJFH2FbDbcgNjNwJwc37Dhnb8dxCkFWtYcGb6E4zipR0YXHcJV7/o5L8VCNI8YENpnhszOibDoG3HGhXTWtakOxYMSYjGjGCp1nQGjWSSABrIXne3rbfeGYiTMXO84CtQxo5rG7APaanSp9jb72eaWi9yHeXG6hgtWR+ZEW5LWW+Yx5o1n4BaCUlFYszspKKxkzTW5LWW+Yx5o1n4BS0tZzJXECp1n4altKHO66QINS76QNWWs5kriBU6z8NS2kUhYVjPt2M2EzAZ3u0MaM536hrKhTm3xkyLFTrTUVxbJe5N2fniJx0UeiYcxzRH6G7QM57hrVoL4SMkyzobYUMUa0UA+J1knEnavuqypPO8Td2NpG1pZVr1fqERFzJoREQBRd5Lvw7zS75eLpxY7TDeOa9vt7wSNKlEX2MnF4o+NJrBnme1bLiWLGfLxhR7DQ6jqc06QRQg7VqK8OEi5f0kg8dBb/EQhydcVmcwztzlu2owqSqPzLT21wq8MevUzdzQdGeHR6BEXSTtw48hIttFz4JhObDeGh0TjKRS0NBBZSvLFcdedd5TjHBN6nGMJSxcVoQctPPleacNRxH7dylpa12RsHck7c3t/VQsvBMy9rBSrnBormq40Ffap29Nx490WMfHdBcHkgcWXk4CuOU0LjVhTlJRlwbOMrRVU5YadTqLn3h+Yo4yj6KJQP2an91fYTsVsg5WIVOQ+DCfkYZiMfLvAblCGHRSXYVyWgsAyjvC+tl8IkSLIPlWVbGFGMiHEMhuzkacptKDVUasaerbqbzU2n8Sxsqk7KLp1/Lqn9jW4U73fPEf5JCPooJ5RGaJFGB7m4jflbCuQlrLfMY80az8Au5sTgwizEJkZvFDKFW8YX5VNBADSACMRsKxsy7EW1o0WAx0MOhEhxcXUNHZJyaNJzqXG5hShkp9CBdVLirNNQfi0/r+DnpazWSuIFTrPw1LaXWf8NJn7cD8UX+xRltXSj2E0PiBrmZi5hJDSc2VUAjfSijuspviyvq2dyk5zi+BDIiL0QjODBdMOaxgJc4gADOScwVuXYu+278ENwMR1DEcNJ1DYK0HedKhLg3Z+StE3FHLcPRg/VaRzt5H5b12ahV6mLyo12yLDdR3014np6L+/YIiKMXwREQBERAEREAVR8Kty/kTjaEBvIefTtH1Hk4RBscTjtx0mluL5zEu2bY6G8BzXAtc0ioc0ihBGqi729d0Z5kca1FVYZWeYFb94/8ApmF2Mp78NcFfe6brpzBYKmE+roLtbdLHfebUDaCDpoLBunNwL7WULOiODYjIYhubUZQEMji4jQecOSwnaCFc3U1KNOqtE0yptYOMp0nq1gVNZXSIPaM98Kz+G7+RLdd/uLCx+BwyMeHFjTAcyG4PyWwy0vyTUAkuOSKgVz4VzZ1D8L15YdrxYcvBcHtg5Ze5tC0vdQZIOnJDTWml1M4K8upGvcQdPiljieo05UaE1PhiWfPW2yxmygiZo0RsAO0Nc6E5zSdhLA3/AFBc1M8HYfaZjtAECKOMiNwwiB3KaBqeTX8ebBa3DAP+XS3bM/8AniLZu3whNmbNMaKQY8GkJzSRWI8j0b9zgCTta/Uq+NOcaW8h14P7Eq4lSm3TraLCXyOwl7RbHjRIDc8JrC6mYF9aN3gNr3hclcz1hPdZ/nFY8GsZ0y+be8kudxZcTpJLySsrmesJ7rP84rjly5l2Ika+/dCp8XL74Hxt6y7QjzMV0Ax+LLuRkxg0UoMwyxTGqmrQD5Syntm3AxOLIJJBq4nkCukirRXWFzd472zUhNRoUOLkta6jRkQjQZIOctrpXPWlbke16cfEc8DEDkgA66NAFdq6KnKSWOBAqXtChOqo53J4rjhlNFdNcq7PzzE42IPRQzjX+o7OG7tJ7hpURYljvtyM2CzCuLnaGNGdx9vtIVwSEiyzYbYUMUa0UHxJ1knHvXqtUyrBanDZNhv572a8K+rNhERQTYhERAEREAREQBERAEREBFXmu7DvPLvl4mFcWOpUw3gclw9tCNIJGlee7Rs+JYsd8GKMmJDdQ0OY5w5p1EEEHUQvTK4rhKuX9IoPHwW/xEIYAZ4rBiYe8VJbtqNNRY2Nzu5ZJaP6EC8t95HNHVFNxrVjTLch8aM5v2XRIjm+wmi1URaBJLQoXJvUKUsLnP3DxUWpSwuc/cPFcq/LZHuOWyYREVSVAWUKEY7gxoJc4gADOSTQALFWFcC7PydonIo5Th6IH6rSOfvIzbN+Hic1BYkuztZXNVQWnX0RN3Wu8Lvwck0MR2MRw16GjYK+J0qaRFWttvFm9pU40oKEFwQREXw6BERAEREAREQBERAEREAREQFQ8Kly/m95n4DfRvPpmj6kRx5/VcTj97rYV0vT8zLNnGOhxGhzHgtc04hwIoQVQF9bqOunMmHiYT6ugu1tri0/ebUA7wdNFfWF1nW7lqvYpL62yveR0epz6lLC5z9w8VFqUsLnP3DxU6vy2Utxy2TCIt2xrIfbcZsGHpxcdDGjO4/7zkKpbwWLKqEJTkoxWLZL3Lu189xeMiD0MM8r77s4ZuzE7N6tMCi17PkGWZCbBhijWig1nWTtJxWwq2pPO8TeWNnG1pZer1CIi5k4IiIAiIgCIiAIiIAiIgCIiAIiIAoi9N3GXolnS8TA86G+lTDeBg4bMaEaQSpdF6jJxeK1R8klJYM8y2jZ77JivgRhkvYclw8CNYIIIOkELbsLnP3DxVscJly/pBC+UwW+nhDMBjFhjEs6wxI7xpwqawjVz9w8VoY11XoN9eplNo0HRi106E3DhmMQ1oJJIAAzkk0ACtq6l3RYEGhoYj8Yh26GjYPGpUHcC7PFATkUYkeiB0A/X3nRs3rt1S16mPhRN2RYbuO+muL09F/fsERFGL8IiIAiIgCIiAIiIAiIgCIiAIiIAiIgCIiALi5jg4hxLQM02ggvGVFh64gNcPuurU7jrw7RF7hUlDHK9TlVowqrLNYrU/AMnAL9RF4OoREQBERAEREAREQBERAEREAREQBERAEREAREQBERAEREAREQBERAEREAREQBERA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58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Each of everyday lives plastic product and equipment </a:t>
            </a:r>
            <a:r>
              <a:rPr lang="en-US" dirty="0"/>
              <a:t>that </a:t>
            </a:r>
            <a:r>
              <a:rPr lang="en-US" dirty="0" smtClean="0"/>
              <a:t>people use, the degree </a:t>
            </a:r>
            <a:r>
              <a:rPr lang="en-US" dirty="0"/>
              <a:t>to </a:t>
            </a:r>
            <a:r>
              <a:rPr lang="en-US" dirty="0" smtClean="0"/>
              <a:t>which </a:t>
            </a:r>
            <a:r>
              <a:rPr lang="en-US" dirty="0"/>
              <a:t>each is flammable is very </a:t>
            </a:r>
            <a:r>
              <a:rPr lang="en-US" dirty="0" smtClean="0"/>
              <a:t>important.</a:t>
            </a:r>
          </a:p>
          <a:p>
            <a:r>
              <a:rPr lang="en-US" dirty="0" smtClean="0"/>
              <a:t>Plastic products of the home, automobile, boats, and airplanes </a:t>
            </a:r>
            <a:r>
              <a:rPr lang="en-US" dirty="0"/>
              <a:t>must </a:t>
            </a:r>
            <a:r>
              <a:rPr lang="en-US" dirty="0" smtClean="0"/>
              <a:t>be </a:t>
            </a:r>
            <a:r>
              <a:rPr lang="en-US" dirty="0"/>
              <a:t>as resistant to burning and smoke generation </a:t>
            </a:r>
            <a:r>
              <a:rPr lang="en-US" dirty="0" smtClean="0"/>
              <a:t>as possible.</a:t>
            </a:r>
            <a:endParaRPr lang="en-US" dirty="0"/>
          </a:p>
          <a:p>
            <a:r>
              <a:rPr lang="en-US" dirty="0"/>
              <a:t>As a </a:t>
            </a:r>
            <a:r>
              <a:rPr lang="en-US" dirty="0" smtClean="0"/>
              <a:t>result, </a:t>
            </a:r>
            <a:r>
              <a:rPr lang="en-US" b="1" i="1" dirty="0" smtClean="0"/>
              <a:t>flame </a:t>
            </a:r>
            <a:r>
              <a:rPr lang="en-US" b="1" i="1" dirty="0"/>
              <a:t>retardants</a:t>
            </a:r>
            <a:r>
              <a:rPr lang="en-US" dirty="0"/>
              <a:t> and </a:t>
            </a:r>
            <a:r>
              <a:rPr lang="en-US" b="1" i="1" dirty="0"/>
              <a:t>smoke suppressants</a:t>
            </a:r>
            <a:r>
              <a:rPr lang="en-US" dirty="0"/>
              <a:t> are added to many plastics to control the </a:t>
            </a:r>
            <a:r>
              <a:rPr lang="en-US" dirty="0" smtClean="0"/>
              <a:t>undesirable </a:t>
            </a:r>
            <a:r>
              <a:rPr lang="en-US" dirty="0"/>
              <a:t>effects that can result  from combustion.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-8965" y="1"/>
            <a:ext cx="5638800" cy="846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Flame Retardants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93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Flame </a:t>
            </a:r>
            <a:r>
              <a:rPr lang="en-US" dirty="0"/>
              <a:t>retardants are added directly to the material when formulated </a:t>
            </a:r>
            <a:r>
              <a:rPr lang="en-US" dirty="0" smtClean="0"/>
              <a:t>allowing </a:t>
            </a:r>
            <a:r>
              <a:rPr lang="en-US" dirty="0"/>
              <a:t>the molder to purchase </a:t>
            </a:r>
            <a:r>
              <a:rPr lang="en-US" dirty="0" smtClean="0"/>
              <a:t>flame </a:t>
            </a:r>
            <a:r>
              <a:rPr lang="en-US" dirty="0"/>
              <a:t>retardant </a:t>
            </a:r>
            <a:r>
              <a:rPr lang="en-US" dirty="0" smtClean="0"/>
              <a:t>grades </a:t>
            </a:r>
            <a:r>
              <a:rPr lang="en-US" dirty="0"/>
              <a:t>of </a:t>
            </a:r>
            <a:r>
              <a:rPr lang="en-US" dirty="0" smtClean="0"/>
              <a:t>material.</a:t>
            </a:r>
            <a:endParaRPr lang="en-US" dirty="0"/>
          </a:p>
          <a:p>
            <a:r>
              <a:rPr lang="en-US" dirty="0"/>
              <a:t>Unfortunately, </a:t>
            </a:r>
            <a:r>
              <a:rPr lang="en-US" dirty="0" smtClean="0"/>
              <a:t>most </a:t>
            </a:r>
            <a:r>
              <a:rPr lang="en-US" dirty="0"/>
              <a:t>of these </a:t>
            </a:r>
            <a:r>
              <a:rPr lang="en-US" dirty="0" smtClean="0"/>
              <a:t>additives </a:t>
            </a:r>
            <a:r>
              <a:rPr lang="en-US" dirty="0"/>
              <a:t>are </a:t>
            </a:r>
            <a:r>
              <a:rPr lang="en-US" dirty="0" smtClean="0"/>
              <a:t>corrosive </a:t>
            </a:r>
            <a:r>
              <a:rPr lang="en-US" dirty="0"/>
              <a:t>to the metal </a:t>
            </a:r>
            <a:r>
              <a:rPr lang="en-US" dirty="0" smtClean="0"/>
              <a:t>surfaces </a:t>
            </a:r>
            <a:r>
              <a:rPr lang="en-US" dirty="0"/>
              <a:t>to which they are exposed, </a:t>
            </a:r>
            <a:r>
              <a:rPr lang="en-US" dirty="0" smtClean="0"/>
              <a:t>requiring </a:t>
            </a:r>
            <a:r>
              <a:rPr lang="en-US" dirty="0"/>
              <a:t>special protective  coatings to be used in the injection unit and the </a:t>
            </a:r>
            <a:r>
              <a:rPr lang="en-US" dirty="0" smtClean="0"/>
              <a:t>mold.</a:t>
            </a:r>
            <a:endParaRPr lang="en-US" dirty="0"/>
          </a:p>
          <a:p>
            <a:r>
              <a:rPr lang="en-US" dirty="0"/>
              <a:t>They </a:t>
            </a:r>
            <a:r>
              <a:rPr lang="en-US" dirty="0" smtClean="0"/>
              <a:t>also may accelerate resin </a:t>
            </a:r>
            <a:r>
              <a:rPr lang="en-US" dirty="0"/>
              <a:t>degradation   and </a:t>
            </a:r>
            <a:r>
              <a:rPr lang="en-US" dirty="0" smtClean="0"/>
              <a:t>restrict the heat </a:t>
            </a:r>
            <a:r>
              <a:rPr lang="en-US" dirty="0"/>
              <a:t>profile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2019"/>
            <a:ext cx="8229600" cy="55625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One of the </a:t>
            </a:r>
            <a:r>
              <a:rPr lang="en-US" dirty="0"/>
              <a:t>advantages </a:t>
            </a:r>
            <a:r>
              <a:rPr lang="en-US" dirty="0" smtClean="0"/>
              <a:t>of manufacturing parts  from plastics is </a:t>
            </a:r>
            <a:r>
              <a:rPr lang="en-US" dirty="0"/>
              <a:t>avoiding the need to paint the </a:t>
            </a:r>
            <a:r>
              <a:rPr lang="en-US" dirty="0" smtClean="0"/>
              <a:t>molded product.</a:t>
            </a:r>
            <a:endParaRPr lang="en-US" dirty="0"/>
          </a:p>
          <a:p>
            <a:r>
              <a:rPr lang="en-US" b="1" i="1" dirty="0"/>
              <a:t>Colorants</a:t>
            </a:r>
            <a:r>
              <a:rPr lang="en-US" dirty="0"/>
              <a:t> may be added </a:t>
            </a:r>
            <a:r>
              <a:rPr lang="en-US" dirty="0" smtClean="0"/>
              <a:t>to </a:t>
            </a:r>
            <a:r>
              <a:rPr lang="en-US" dirty="0"/>
              <a:t>the </a:t>
            </a:r>
            <a:r>
              <a:rPr lang="en-US" dirty="0" smtClean="0"/>
              <a:t>plastic allowing </a:t>
            </a:r>
            <a:r>
              <a:rPr lang="en-US" dirty="0"/>
              <a:t>the entire part to be colored, </a:t>
            </a:r>
            <a:r>
              <a:rPr lang="en-US" dirty="0" smtClean="0"/>
              <a:t>not </a:t>
            </a:r>
            <a:r>
              <a:rPr lang="en-US" dirty="0"/>
              <a:t>just the </a:t>
            </a:r>
            <a:r>
              <a:rPr lang="en-US" dirty="0" smtClean="0"/>
              <a:t>surface.</a:t>
            </a:r>
            <a:endParaRPr lang="en-US" dirty="0"/>
          </a:p>
          <a:p>
            <a:r>
              <a:rPr lang="en-US" dirty="0"/>
              <a:t>In order to accomplish this,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pigments</a:t>
            </a:r>
            <a:r>
              <a:rPr lang="en-US" dirty="0"/>
              <a:t> 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dyes</a:t>
            </a:r>
            <a:r>
              <a:rPr lang="en-US" dirty="0"/>
              <a:t> are added to the plastic, either as a </a:t>
            </a:r>
            <a:r>
              <a:rPr lang="en-US" b="1" i="1" dirty="0"/>
              <a:t>part of the formulated </a:t>
            </a:r>
            <a:r>
              <a:rPr lang="en-US" b="1" i="1" dirty="0" smtClean="0"/>
              <a:t>plastic </a:t>
            </a:r>
            <a:r>
              <a:rPr lang="en-US" b="1" i="1" dirty="0"/>
              <a:t>pellet</a:t>
            </a:r>
            <a:r>
              <a:rPr lang="en-US" dirty="0"/>
              <a:t>, </a:t>
            </a:r>
            <a:r>
              <a:rPr lang="en-US" b="1" i="1" dirty="0"/>
              <a:t>an additive pellet of colorant</a:t>
            </a:r>
            <a:r>
              <a:rPr lang="en-US" dirty="0"/>
              <a:t> </a:t>
            </a:r>
            <a:r>
              <a:rPr lang="en-US" dirty="0" smtClean="0"/>
              <a:t>or as a </a:t>
            </a:r>
            <a:r>
              <a:rPr lang="en-US" b="1" i="1" dirty="0"/>
              <a:t>liquid </a:t>
            </a:r>
            <a:r>
              <a:rPr lang="en-US" b="1" i="1" dirty="0" smtClean="0"/>
              <a:t>that is added to the </a:t>
            </a:r>
            <a:r>
              <a:rPr lang="en-US" b="1" i="1" dirty="0" smtClean="0"/>
              <a:t>plastic </a:t>
            </a:r>
            <a:r>
              <a:rPr lang="en-US" b="1" i="1" dirty="0" smtClean="0"/>
              <a:t>after it enters the injection </a:t>
            </a:r>
            <a:r>
              <a:rPr lang="en-US" b="1" i="1" dirty="0"/>
              <a:t>unit</a:t>
            </a:r>
            <a:r>
              <a:rPr lang="en-US" dirty="0"/>
              <a:t>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-8965" y="1"/>
            <a:ext cx="5638800" cy="846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Colorants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338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Pigments </a:t>
            </a:r>
            <a:r>
              <a:rPr lang="en-US" dirty="0"/>
              <a:t>are not soluble in the plastic melt but are mixed in by a </a:t>
            </a:r>
            <a:r>
              <a:rPr lang="en-US" dirty="0" smtClean="0"/>
              <a:t>dispersion process.</a:t>
            </a:r>
          </a:p>
          <a:p>
            <a:r>
              <a:rPr lang="en-US" dirty="0" smtClean="0"/>
              <a:t>Dyes are soluble and provide maximum color strength and brilliant at minimum cost.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1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One </a:t>
            </a:r>
            <a:r>
              <a:rPr lang="en-US" dirty="0"/>
              <a:t>molder found that the change from processing a </a:t>
            </a:r>
            <a:r>
              <a:rPr lang="en-US" dirty="0" smtClean="0"/>
              <a:t>non-reinforced material to </a:t>
            </a:r>
            <a:r>
              <a:rPr lang="en-US" dirty="0"/>
              <a:t>one reinforced with fiberglass fibers required that his screws needed to be manufactured from a more wear resistant material, have deeper flights and less compression. 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addition, he learned that the heat profile needed to be greatly altered to achieve the proper quality melt.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Another </a:t>
            </a:r>
            <a:r>
              <a:rPr lang="en-US" dirty="0"/>
              <a:t>molder discovered that the addition of carbon black to the HDPE he was processing required a screw that more aggressively mixed and sheared the material or the resulting melt had ''windows" or unmixed areas that would adversely affect the ''</a:t>
            </a:r>
            <a:r>
              <a:rPr lang="en-US" dirty="0" err="1"/>
              <a:t>weatherability</a:t>
            </a:r>
            <a:r>
              <a:rPr lang="en-US" dirty="0"/>
              <a:t>" of the resulting product.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0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Quiz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molder was adding titanium dioxide to his material to alter the color of his </a:t>
            </a:r>
            <a:r>
              <a:rPr lang="en-US" dirty="0" smtClean="0"/>
              <a:t>parts. The Ti0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is a commonly used additive to achieve a very white coloration of the parts produced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However</a:t>
            </a:r>
            <a:r>
              <a:rPr lang="en-US" dirty="0"/>
              <a:t>, in a very short time, the molder discovered severe wear in his barrel and screw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Research revealed </a:t>
            </a:r>
            <a:r>
              <a:rPr lang="en-US" dirty="0" smtClean="0"/>
              <a:t>that, the </a:t>
            </a:r>
            <a:r>
              <a:rPr lang="en-US" dirty="0"/>
              <a:t>Ti0</a:t>
            </a:r>
            <a:r>
              <a:rPr lang="en-US" baseline="-25000" dirty="0"/>
              <a:t>2</a:t>
            </a:r>
            <a:r>
              <a:rPr lang="en-US" dirty="0"/>
              <a:t> can be very </a:t>
            </a:r>
            <a:r>
              <a:rPr lang="en-US" dirty="0" smtClean="0"/>
              <a:t>abrasive.</a:t>
            </a:r>
          </a:p>
          <a:p>
            <a:r>
              <a:rPr lang="en-US" dirty="0" smtClean="0"/>
              <a:t>As an expert in injection molding process, you are tasked to solve the stated problem. </a:t>
            </a:r>
            <a:endParaRPr lang="en-US" dirty="0"/>
          </a:p>
          <a:p>
            <a:pPr lvl="1"/>
            <a:r>
              <a:rPr lang="en-US" dirty="0" smtClean="0"/>
              <a:t>Determine the potential section on the IM machine that requires attention to solve the problem.</a:t>
            </a:r>
          </a:p>
          <a:p>
            <a:pPr lvl="1"/>
            <a:r>
              <a:rPr lang="en-US" dirty="0" smtClean="0"/>
              <a:t>Suggest the action needed to overcome the problem.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4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to Quiz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18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5240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It is requires </a:t>
            </a:r>
            <a:r>
              <a:rPr lang="en-US" dirty="0"/>
              <a:t>that the injection unit components (screw, barrel, valve and end cap), and sometimes the runners and gates in the mold, be made from more wear resistant materials.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this case, the </a:t>
            </a:r>
            <a:r>
              <a:rPr lang="en-US" dirty="0" smtClean="0"/>
              <a:t>components </a:t>
            </a:r>
            <a:r>
              <a:rPr lang="en-US" dirty="0"/>
              <a:t>were replaced with different, wear resistant materials and the wear previously experienced </a:t>
            </a:r>
            <a:r>
              <a:rPr lang="en-US" dirty="0" smtClean="0"/>
              <a:t>was </a:t>
            </a:r>
            <a:r>
              <a:rPr lang="en-US" dirty="0"/>
              <a:t>no longer a problem.</a:t>
            </a:r>
          </a:p>
        </p:txBody>
      </p:sp>
    </p:spTree>
    <p:extLst>
      <p:ext uri="{BB962C8B-B14F-4D97-AF65-F5344CB8AC3E}">
        <p14:creationId xmlns:p14="http://schemas.microsoft.com/office/powerpoint/2010/main" val="406382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Quiz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FKM molder </a:t>
            </a:r>
            <a:r>
              <a:rPr lang="en-US" dirty="0"/>
              <a:t>was using </a:t>
            </a:r>
            <a:r>
              <a:rPr lang="en-US" b="1" i="1" dirty="0"/>
              <a:t>silicone</a:t>
            </a:r>
            <a:r>
              <a:rPr lang="en-US" dirty="0"/>
              <a:t> as an additive in his process. </a:t>
            </a:r>
            <a:endParaRPr lang="en-US" dirty="0" smtClean="0"/>
          </a:p>
          <a:p>
            <a:r>
              <a:rPr lang="en-US" dirty="0" smtClean="0"/>
              <a:t>Silicone </a:t>
            </a:r>
            <a:r>
              <a:rPr lang="en-US" dirty="0"/>
              <a:t>is known for its chemical and physiological </a:t>
            </a:r>
            <a:r>
              <a:rPr lang="en-US" dirty="0" smtClean="0"/>
              <a:t>inertness </a:t>
            </a:r>
            <a:r>
              <a:rPr lang="en-US" dirty="0"/>
              <a:t>and has good physical and electrical properties that don't change significantly from very low to very high </a:t>
            </a:r>
            <a:r>
              <a:rPr lang="en-US" dirty="0" smtClean="0"/>
              <a:t>temp.</a:t>
            </a:r>
          </a:p>
          <a:p>
            <a:r>
              <a:rPr lang="en-US" dirty="0"/>
              <a:t>Silicone is also water-repellant and </a:t>
            </a:r>
            <a:r>
              <a:rPr lang="en-US" dirty="0" smtClean="0"/>
              <a:t>anti-adhesive </a:t>
            </a:r>
            <a:r>
              <a:rPr lang="en-US" dirty="0"/>
              <a:t>and is used as a lubricating agent, an anti-foaming </a:t>
            </a:r>
            <a:r>
              <a:rPr lang="en-US" dirty="0" smtClean="0"/>
              <a:t>agent </a:t>
            </a:r>
            <a:r>
              <a:rPr lang="en-US" dirty="0"/>
              <a:t>and foam stabilizer.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72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42672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addition to the raw plastic </a:t>
            </a:r>
            <a:r>
              <a:rPr lang="en-US" dirty="0" smtClean="0"/>
              <a:t>materials, there </a:t>
            </a:r>
            <a:r>
              <a:rPr lang="en-US" dirty="0"/>
              <a:t>are a number of other ingredients that may be  added to the plastic to modify its </a:t>
            </a:r>
            <a:r>
              <a:rPr lang="en-US" dirty="0" smtClean="0"/>
              <a:t>properties.</a:t>
            </a:r>
          </a:p>
          <a:p>
            <a:r>
              <a:rPr lang="en-US" dirty="0"/>
              <a:t>These other </a:t>
            </a:r>
            <a:r>
              <a:rPr lang="en-US" dirty="0" smtClean="0"/>
              <a:t>ingredients are </a:t>
            </a:r>
            <a:r>
              <a:rPr lang="en-US" dirty="0"/>
              <a:t>referred </a:t>
            </a:r>
            <a:r>
              <a:rPr lang="en-US" dirty="0" smtClean="0"/>
              <a:t>to </a:t>
            </a:r>
            <a:r>
              <a:rPr lang="en-US" dirty="0"/>
              <a:t>as </a:t>
            </a:r>
            <a:r>
              <a:rPr lang="en-US" b="1" i="1" dirty="0" smtClean="0"/>
              <a:t>additives </a:t>
            </a:r>
            <a:r>
              <a:rPr lang="en-US" dirty="0" smtClean="0"/>
              <a:t>and include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plasticizers</a:t>
            </a:r>
            <a:r>
              <a:rPr lang="en-US" dirty="0"/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fillers</a:t>
            </a:r>
            <a:r>
              <a:rPr lang="en-US" dirty="0" smtClean="0"/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reinforcements</a:t>
            </a:r>
            <a:r>
              <a:rPr lang="en-US" dirty="0"/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stabilizers</a:t>
            </a:r>
            <a:r>
              <a:rPr lang="en-US" dirty="0" smtClean="0"/>
              <a:t>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flame retardants</a:t>
            </a:r>
            <a:r>
              <a:rPr lang="en-US" dirty="0"/>
              <a:t>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colorants</a:t>
            </a:r>
            <a:r>
              <a:rPr lang="en-US" dirty="0"/>
              <a:t>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lubricants</a:t>
            </a:r>
            <a:r>
              <a:rPr lang="en-US" dirty="0"/>
              <a:t> and </a:t>
            </a:r>
            <a:r>
              <a:rPr lang="en-US" dirty="0" smtClean="0"/>
              <a:t>many others.</a:t>
            </a:r>
          </a:p>
          <a:p>
            <a:r>
              <a:rPr lang="en-US" dirty="0" smtClean="0"/>
              <a:t>It </a:t>
            </a:r>
            <a:r>
              <a:rPr lang="en-US" dirty="0"/>
              <a:t>is essential </a:t>
            </a:r>
            <a:r>
              <a:rPr lang="en-US" dirty="0" smtClean="0"/>
              <a:t>that </a:t>
            </a:r>
            <a:r>
              <a:rPr lang="en-US" dirty="0"/>
              <a:t>the </a:t>
            </a:r>
            <a:r>
              <a:rPr lang="en-US" dirty="0" smtClean="0"/>
              <a:t>engineer understand  </a:t>
            </a:r>
            <a:r>
              <a:rPr lang="en-US" dirty="0"/>
              <a:t>the need for some of the </a:t>
            </a:r>
            <a:r>
              <a:rPr lang="en-US" dirty="0" smtClean="0"/>
              <a:t>additives </a:t>
            </a:r>
            <a:r>
              <a:rPr lang="en-US" dirty="0"/>
              <a:t>and </a:t>
            </a:r>
            <a:r>
              <a:rPr lang="en-US" dirty="0" smtClean="0"/>
              <a:t>their impact </a:t>
            </a:r>
            <a:r>
              <a:rPr lang="en-US" dirty="0"/>
              <a:t>on </a:t>
            </a:r>
            <a:r>
              <a:rPr lang="en-US" dirty="0" smtClean="0"/>
              <a:t>the </a:t>
            </a:r>
            <a:r>
              <a:rPr lang="en-US" dirty="0"/>
              <a:t>molding process.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58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However, after </a:t>
            </a:r>
            <a:r>
              <a:rPr lang="en-US" dirty="0"/>
              <a:t>processing for a time, the molder began to observe tiny metallic particles embedded in the </a:t>
            </a:r>
            <a:r>
              <a:rPr lang="en-US" dirty="0" smtClean="0"/>
              <a:t>parts.</a:t>
            </a:r>
          </a:p>
          <a:p>
            <a:pPr lvl="1"/>
            <a:r>
              <a:rPr lang="en-US" dirty="0" smtClean="0"/>
              <a:t>Identify potential sources of the identified tiny particles that found on the molded parts.</a:t>
            </a:r>
          </a:p>
          <a:p>
            <a:pPr lvl="1"/>
            <a:r>
              <a:rPr lang="en-US" dirty="0" smtClean="0"/>
              <a:t>Discuss action required to be taken to eliminate the problem.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136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to Quiz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21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5240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silicone </a:t>
            </a:r>
            <a:r>
              <a:rPr lang="en-US" dirty="0"/>
              <a:t>erodes certain flight hard-surfacing materials used on the flights of screws. </a:t>
            </a:r>
          </a:p>
          <a:p>
            <a:r>
              <a:rPr lang="en-US" dirty="0"/>
              <a:t>The screws were rebuilt and chrome-plated completely over the entire surface of the flights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59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lesson learnt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Any</a:t>
            </a:r>
            <a:r>
              <a:rPr lang="en-US" i="1" spc="78" dirty="0" smtClean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time</a:t>
            </a:r>
            <a:r>
              <a:rPr lang="en-US" i="1" spc="-6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an</a:t>
            </a:r>
            <a:r>
              <a:rPr lang="en-US" i="1" spc="-3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additive</a:t>
            </a:r>
            <a:r>
              <a:rPr lang="en-US" i="1" spc="45" dirty="0">
                <a:latin typeface="Times New Roman"/>
                <a:cs typeface="Times New Roman"/>
              </a:rPr>
              <a:t> </a:t>
            </a:r>
            <a:r>
              <a:rPr lang="en-US" sz="2800" i="1" dirty="0">
                <a:latin typeface="Times New Roman"/>
                <a:cs typeface="Times New Roman"/>
              </a:rPr>
              <a:t>is</a:t>
            </a:r>
            <a:r>
              <a:rPr lang="en-US" sz="2800" i="1" spc="4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added</a:t>
            </a:r>
            <a:r>
              <a:rPr lang="en-US" i="1" spc="16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to</a:t>
            </a:r>
            <a:r>
              <a:rPr lang="en-US" i="1" spc="-65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i="1" spc="-39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material,</a:t>
            </a:r>
            <a:r>
              <a:rPr lang="en-US" i="1" spc="100" dirty="0">
                <a:latin typeface="Times New Roman"/>
                <a:cs typeface="Times New Roman"/>
              </a:rPr>
              <a:t> </a:t>
            </a:r>
            <a:r>
              <a:rPr lang="en-US" i="1" dirty="0" smtClean="0">
                <a:latin typeface="Times New Roman"/>
                <a:cs typeface="Times New Roman"/>
              </a:rPr>
              <a:t>there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i="1" dirty="0" smtClean="0">
                <a:latin typeface="Times New Roman"/>
                <a:cs typeface="Times New Roman"/>
              </a:rPr>
              <a:t>will</a:t>
            </a:r>
            <a:r>
              <a:rPr lang="en-US" i="1" spc="-103" dirty="0" smtClean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be</a:t>
            </a:r>
            <a:r>
              <a:rPr lang="en-US" i="1" spc="-5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an</a:t>
            </a:r>
            <a:r>
              <a:rPr lang="en-US" i="1" spc="-113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important</a:t>
            </a:r>
            <a:r>
              <a:rPr lang="en-US" i="1" spc="70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effect</a:t>
            </a:r>
            <a:r>
              <a:rPr lang="en-US" i="1" spc="40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on</a:t>
            </a:r>
            <a:r>
              <a:rPr lang="en-US" i="1" spc="-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the</a:t>
            </a:r>
            <a:r>
              <a:rPr lang="en-US" i="1" spc="-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molding</a:t>
            </a:r>
            <a:r>
              <a:rPr lang="en-US" i="1" spc="-6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process</a:t>
            </a:r>
            <a:r>
              <a:rPr lang="en-US" i="1" spc="30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that</a:t>
            </a:r>
            <a:r>
              <a:rPr lang="en-US" i="1" spc="45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will</a:t>
            </a:r>
            <a:r>
              <a:rPr lang="en-US" i="1" spc="-103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likely</a:t>
            </a:r>
            <a:r>
              <a:rPr lang="en-US" i="1" spc="-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require changes</a:t>
            </a:r>
            <a:r>
              <a:rPr lang="en-US" i="1" spc="175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in</a:t>
            </a:r>
            <a:r>
              <a:rPr lang="en-US" i="1" spc="9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the</a:t>
            </a:r>
            <a:r>
              <a:rPr lang="en-US" i="1" spc="-33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processing</a:t>
            </a:r>
            <a:r>
              <a:rPr lang="en-US" i="1" spc="60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profile</a:t>
            </a:r>
            <a:r>
              <a:rPr lang="en-US" i="1" spc="-71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and/or</a:t>
            </a:r>
            <a:r>
              <a:rPr lang="en-US" i="1" spc="110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equipment.</a:t>
            </a:r>
            <a:r>
              <a:rPr lang="en-US" i="1" spc="81" dirty="0">
                <a:latin typeface="Times New Roman"/>
                <a:cs typeface="Times New Roman"/>
              </a:rPr>
              <a:t> </a:t>
            </a:r>
            <a:endParaRPr lang="en-US" i="1" spc="81" dirty="0" smtClean="0">
              <a:latin typeface="Times New Roman"/>
              <a:cs typeface="Times New Roman"/>
            </a:endParaRPr>
          </a:p>
          <a:p>
            <a:r>
              <a:rPr lang="en-US" i="1" dirty="0" smtClean="0">
                <a:latin typeface="Times New Roman"/>
                <a:cs typeface="Times New Roman"/>
              </a:rPr>
              <a:t>Be</a:t>
            </a:r>
            <a:r>
              <a:rPr lang="en-US" i="1" spc="-64" dirty="0" smtClean="0">
                <a:latin typeface="Times New Roman"/>
                <a:cs typeface="Times New Roman"/>
              </a:rPr>
              <a:t> </a:t>
            </a:r>
            <a:r>
              <a:rPr lang="en-US" i="1" dirty="0" smtClean="0">
                <a:latin typeface="Times New Roman"/>
                <a:cs typeface="Times New Roman"/>
              </a:rPr>
              <a:t>aler</a:t>
            </a:r>
            <a:r>
              <a:rPr lang="en-US" i="1" spc="69" dirty="0" smtClean="0">
                <a:latin typeface="Times New Roman"/>
                <a:cs typeface="Times New Roman"/>
              </a:rPr>
              <a:t>t </a:t>
            </a:r>
            <a:r>
              <a:rPr lang="en-US" i="1" dirty="0" smtClean="0">
                <a:latin typeface="Times New Roman"/>
                <a:cs typeface="Times New Roman"/>
              </a:rPr>
              <a:t>for </a:t>
            </a:r>
            <a:r>
              <a:rPr lang="en-US" i="1" dirty="0">
                <a:latin typeface="Times New Roman"/>
                <a:cs typeface="Times New Roman"/>
              </a:rPr>
              <a:t>these effects</a:t>
            </a:r>
            <a:r>
              <a:rPr lang="en-US" i="1" spc="125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and</a:t>
            </a:r>
            <a:r>
              <a:rPr lang="en-US" i="1" spc="-91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take</a:t>
            </a:r>
            <a:r>
              <a:rPr lang="en-US" i="1" spc="-112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corrective</a:t>
            </a:r>
            <a:r>
              <a:rPr lang="en-US" i="1" spc="-33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action</a:t>
            </a:r>
            <a:r>
              <a:rPr lang="en-US" i="1" spc="95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before</a:t>
            </a:r>
            <a:r>
              <a:rPr lang="en-US" i="1" spc="75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costly</a:t>
            </a:r>
            <a:r>
              <a:rPr lang="en-US" i="1" spc="-1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remedies</a:t>
            </a:r>
            <a:r>
              <a:rPr lang="en-US" i="1" spc="65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are</a:t>
            </a:r>
            <a:r>
              <a:rPr lang="en-US" i="1" spc="-18" dirty="0">
                <a:latin typeface="Times New Roman"/>
                <a:cs typeface="Times New Roman"/>
              </a:rPr>
              <a:t> </a:t>
            </a:r>
            <a:r>
              <a:rPr lang="en-US" i="1" dirty="0">
                <a:latin typeface="Times New Roman"/>
                <a:cs typeface="Times New Roman"/>
              </a:rPr>
              <a:t>needed!</a:t>
            </a:r>
            <a:endParaRPr lang="en-US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2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6768"/>
            <a:ext cx="8229600" cy="508023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Fillers and reinforcements are added to the  plastic primarily to increase </a:t>
            </a:r>
            <a:r>
              <a:rPr lang="en-US" dirty="0"/>
              <a:t>the stiffness of the </a:t>
            </a:r>
            <a:r>
              <a:rPr lang="en-US" dirty="0" smtClean="0"/>
              <a:t>plastic </a:t>
            </a:r>
            <a:r>
              <a:rPr lang="en-US" dirty="0"/>
              <a:t>part and/or </a:t>
            </a:r>
            <a:r>
              <a:rPr lang="en-US" dirty="0" smtClean="0"/>
              <a:t>increase </a:t>
            </a:r>
            <a:r>
              <a:rPr lang="en-US" dirty="0"/>
              <a:t>the other </a:t>
            </a:r>
            <a:r>
              <a:rPr lang="en-US" dirty="0" smtClean="0"/>
              <a:t>mechanical properties of </a:t>
            </a:r>
            <a:r>
              <a:rPr lang="en-US" dirty="0"/>
              <a:t>the part.</a:t>
            </a:r>
          </a:p>
          <a:p>
            <a:r>
              <a:rPr lang="en-US" dirty="0"/>
              <a:t>Additives </a:t>
            </a:r>
            <a:r>
              <a:rPr lang="en-US" dirty="0" smtClean="0"/>
              <a:t>that are </a:t>
            </a:r>
            <a:r>
              <a:rPr lang="en-US" dirty="0"/>
              <a:t>used to increase the mechanical strength of the part are usually referred to as reinforcements.</a:t>
            </a:r>
          </a:p>
          <a:p>
            <a:r>
              <a:rPr lang="en-US" dirty="0"/>
              <a:t>C</a:t>
            </a:r>
            <a:r>
              <a:rPr lang="en-US" dirty="0" smtClean="0"/>
              <a:t>ommon fillers include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calcium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carbonate</a:t>
            </a:r>
            <a:r>
              <a:rPr lang="en-US" dirty="0"/>
              <a:t> </a:t>
            </a:r>
            <a:r>
              <a:rPr lang="en-US" dirty="0" smtClean="0"/>
              <a:t>(powdered  </a:t>
            </a:r>
            <a:r>
              <a:rPr lang="en-US" dirty="0"/>
              <a:t>limestone</a:t>
            </a:r>
            <a:r>
              <a:rPr lang="en-US" dirty="0" smtClean="0"/>
              <a:t>),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talc</a:t>
            </a:r>
            <a:r>
              <a:rPr lang="en-US" dirty="0"/>
              <a:t> </a:t>
            </a:r>
            <a:r>
              <a:rPr lang="en-US" dirty="0" smtClean="0"/>
              <a:t>(powdered </a:t>
            </a:r>
            <a:r>
              <a:rPr lang="en-US" dirty="0"/>
              <a:t>mineral that has a </a:t>
            </a:r>
            <a:r>
              <a:rPr lang="en-US" dirty="0" smtClean="0"/>
              <a:t>slippery </a:t>
            </a:r>
            <a:r>
              <a:rPr lang="en-US" dirty="0"/>
              <a:t>or soapy  feel),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carbon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</a:t>
            </a:r>
            <a:r>
              <a:rPr lang="en-US" dirty="0" smtClean="0"/>
              <a:t> (as </a:t>
            </a:r>
            <a:r>
              <a:rPr lang="en-US" dirty="0"/>
              <a:t>a black colorant </a:t>
            </a:r>
            <a:r>
              <a:rPr lang="en-US" dirty="0" smtClean="0"/>
              <a:t>and</a:t>
            </a:r>
            <a:r>
              <a:rPr lang="en-US" dirty="0"/>
              <a:t>, </a:t>
            </a:r>
            <a:r>
              <a:rPr lang="en-US" dirty="0" smtClean="0"/>
              <a:t>as </a:t>
            </a:r>
            <a:r>
              <a:rPr lang="en-US" dirty="0"/>
              <a:t>a protector </a:t>
            </a:r>
            <a:r>
              <a:rPr lang="en-US" dirty="0" smtClean="0"/>
              <a:t>against  </a:t>
            </a:r>
            <a:r>
              <a:rPr lang="en-US" dirty="0"/>
              <a:t>UV </a:t>
            </a:r>
            <a:r>
              <a:rPr lang="en-US" dirty="0" smtClean="0"/>
              <a:t>radiation) 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silica</a:t>
            </a:r>
            <a:r>
              <a:rPr lang="en-US" dirty="0"/>
              <a:t> (a </a:t>
            </a:r>
            <a:r>
              <a:rPr lang="en-US" dirty="0" smtClean="0"/>
              <a:t>very </a:t>
            </a:r>
            <a:r>
              <a:rPr lang="en-US" dirty="0"/>
              <a:t>small, spherical-shaped </a:t>
            </a:r>
            <a:r>
              <a:rPr lang="en-US" dirty="0" smtClean="0"/>
              <a:t>mineral</a:t>
            </a:r>
            <a:r>
              <a:rPr lang="en-US" dirty="0"/>
              <a:t>).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65331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Fillers &amp; Reinforcements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32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Most </a:t>
            </a:r>
            <a:r>
              <a:rPr lang="en-US" dirty="0"/>
              <a:t>of the </a:t>
            </a:r>
            <a:r>
              <a:rPr lang="en-US" b="1" i="1" dirty="0"/>
              <a:t>reinforcements</a:t>
            </a:r>
            <a:r>
              <a:rPr lang="en-US" dirty="0"/>
              <a:t> added to plastics take the form of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fibers</a:t>
            </a:r>
            <a:r>
              <a:rPr lang="en-US" dirty="0"/>
              <a:t>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powders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flakes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most common reinforcement </a:t>
            </a:r>
            <a:r>
              <a:rPr lang="en-US" dirty="0" smtClean="0"/>
              <a:t>is </a:t>
            </a:r>
            <a:r>
              <a:rPr lang="en-US" dirty="0"/>
              <a:t>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glass fiber</a:t>
            </a:r>
            <a:r>
              <a:rPr lang="en-US" dirty="0"/>
              <a:t> that is like a very </a:t>
            </a:r>
            <a:r>
              <a:rPr lang="en-US" dirty="0" smtClean="0"/>
              <a:t>fine monofilament [.</a:t>
            </a:r>
            <a:r>
              <a:rPr lang="en-US" dirty="0"/>
              <a:t>009 to .013mm in diameter].</a:t>
            </a:r>
          </a:p>
          <a:p>
            <a:r>
              <a:rPr lang="en-US" dirty="0"/>
              <a:t>The </a:t>
            </a:r>
            <a:r>
              <a:rPr lang="en-US" dirty="0" smtClean="0"/>
              <a:t>strands are </a:t>
            </a:r>
            <a:r>
              <a:rPr lang="en-US" dirty="0"/>
              <a:t>cut </a:t>
            </a:r>
            <a:r>
              <a:rPr lang="en-US" dirty="0" smtClean="0"/>
              <a:t>to short </a:t>
            </a:r>
            <a:r>
              <a:rPr lang="en-US" dirty="0"/>
              <a:t>lengths </a:t>
            </a:r>
            <a:r>
              <a:rPr lang="en-US" dirty="0" smtClean="0"/>
              <a:t>(</a:t>
            </a:r>
            <a:r>
              <a:rPr lang="en-US" dirty="0"/>
              <a:t>less than  </a:t>
            </a:r>
            <a:r>
              <a:rPr lang="en-US" dirty="0" smtClean="0"/>
              <a:t>6.35mm) </a:t>
            </a:r>
            <a:r>
              <a:rPr lang="en-US" dirty="0"/>
              <a:t>and added to the plastic when it is formulated. </a:t>
            </a:r>
            <a:endParaRPr lang="en-US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Glass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fiber reinforced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nylon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polyester </a:t>
            </a:r>
            <a:r>
              <a:rPr lang="en-US" dirty="0"/>
              <a:t> materials </a:t>
            </a:r>
            <a:r>
              <a:rPr lang="en-US" dirty="0" smtClean="0"/>
              <a:t>are quite </a:t>
            </a:r>
            <a:r>
              <a:rPr lang="en-US" dirty="0"/>
              <a:t>common </a:t>
            </a:r>
            <a:r>
              <a:rPr lang="en-US" dirty="0" smtClean="0"/>
              <a:t>and are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/>
              <a:t>quite  </a:t>
            </a:r>
            <a:r>
              <a:rPr lang="en-US" dirty="0" smtClean="0"/>
              <a:t>strong, often replacing die cast </a:t>
            </a:r>
            <a:r>
              <a:rPr lang="en-US" dirty="0"/>
              <a:t>metal </a:t>
            </a:r>
            <a:r>
              <a:rPr lang="en-US" dirty="0" smtClean="0"/>
              <a:t>parts.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015769"/>
            <a:ext cx="8229600" cy="546123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dirty="0" smtClean="0"/>
              <a:t>glass </a:t>
            </a:r>
            <a:r>
              <a:rPr lang="en-US" dirty="0"/>
              <a:t>reinforced material requires </a:t>
            </a:r>
            <a:r>
              <a:rPr lang="en-US" dirty="0" smtClean="0"/>
              <a:t>special </a:t>
            </a:r>
            <a:r>
              <a:rPr lang="en-US" dirty="0"/>
              <a:t>molding </a:t>
            </a:r>
            <a:r>
              <a:rPr lang="en-US" dirty="0" smtClean="0"/>
              <a:t>considerations </a:t>
            </a:r>
            <a:r>
              <a:rPr lang="en-US" dirty="0"/>
              <a:t>and is very abrasive to the metal surfaces with which they come into contact.</a:t>
            </a:r>
          </a:p>
          <a:p>
            <a:r>
              <a:rPr lang="en-US" dirty="0" smtClean="0"/>
              <a:t>As if these are not enough, fibers are also made from </a:t>
            </a:r>
            <a:r>
              <a:rPr lang="en-US" b="1" dirty="0" smtClean="0"/>
              <a:t>carbon</a:t>
            </a:r>
            <a:r>
              <a:rPr lang="en-US" dirty="0" smtClean="0"/>
              <a:t>, </a:t>
            </a:r>
            <a:r>
              <a:rPr lang="en-US" b="1" dirty="0" smtClean="0"/>
              <a:t>graphite</a:t>
            </a:r>
            <a:r>
              <a:rPr lang="en-US" dirty="0" smtClean="0"/>
              <a:t>, and </a:t>
            </a:r>
            <a:r>
              <a:rPr lang="en-US" b="1" dirty="0" smtClean="0"/>
              <a:t>metal</a:t>
            </a:r>
            <a:r>
              <a:rPr lang="en-US" dirty="0" smtClean="0"/>
              <a:t>, enhancing the resulting part strength and even further complicating </a:t>
            </a:r>
            <a:r>
              <a:rPr lang="en-US" dirty="0" smtClean="0"/>
              <a:t>the </a:t>
            </a:r>
            <a:r>
              <a:rPr lang="en-US" dirty="0" smtClean="0"/>
              <a:t>molding of the parts. </a:t>
            </a:r>
          </a:p>
          <a:p>
            <a:r>
              <a:rPr lang="en-US" dirty="0" smtClean="0"/>
              <a:t>Some </a:t>
            </a:r>
            <a:r>
              <a:rPr lang="en-US" dirty="0"/>
              <a:t>metal fiber reinforcements </a:t>
            </a:r>
            <a:r>
              <a:rPr lang="en-US" dirty="0" smtClean="0"/>
              <a:t>are </a:t>
            </a:r>
            <a:r>
              <a:rPr lang="en-US" dirty="0"/>
              <a:t>added to provide </a:t>
            </a:r>
            <a:r>
              <a:rPr lang="en-US" dirty="0" smtClean="0"/>
              <a:t>electrical conductivity.</a:t>
            </a:r>
          </a:p>
        </p:txBody>
      </p:sp>
    </p:spTree>
    <p:extLst>
      <p:ext uri="{BB962C8B-B14F-4D97-AF65-F5344CB8AC3E}">
        <p14:creationId xmlns:p14="http://schemas.microsoft.com/office/powerpoint/2010/main" val="354132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015769"/>
            <a:ext cx="8229600" cy="5156431"/>
          </a:xfrm>
        </p:spPr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addition to powder </a:t>
            </a:r>
            <a:r>
              <a:rPr lang="en-US" dirty="0" smtClean="0"/>
              <a:t>and </a:t>
            </a:r>
            <a:r>
              <a:rPr lang="en-US" dirty="0"/>
              <a:t>fiber forms, some </a:t>
            </a:r>
            <a:r>
              <a:rPr lang="en-US" dirty="0" smtClean="0"/>
              <a:t>reinforcements are </a:t>
            </a:r>
            <a:r>
              <a:rPr lang="en-US" dirty="0"/>
              <a:t>in the form of a flake.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flake </a:t>
            </a:r>
            <a:r>
              <a:rPr lang="en-US" dirty="0" smtClean="0"/>
              <a:t>reinforcements include </a:t>
            </a:r>
            <a:r>
              <a:rPr lang="en-US" dirty="0"/>
              <a:t>those  made </a:t>
            </a:r>
            <a:r>
              <a:rPr lang="en-US" dirty="0" smtClean="0"/>
              <a:t>from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mica</a:t>
            </a:r>
            <a:r>
              <a:rPr lang="en-US" dirty="0"/>
              <a:t> </a:t>
            </a:r>
            <a:r>
              <a:rPr lang="en-US" dirty="0" smtClean="0"/>
              <a:t>(a lightweight mineral</a:t>
            </a:r>
            <a:r>
              <a:rPr lang="en-US" dirty="0"/>
              <a:t>),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glass</a:t>
            </a:r>
            <a:r>
              <a:rPr lang="en-US" dirty="0"/>
              <a:t> 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aluminum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4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6768"/>
            <a:ext cx="8229600" cy="5080232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Plasticizers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/>
              <a:t>used to </a:t>
            </a:r>
            <a:r>
              <a:rPr lang="en-US" b="1" dirty="0"/>
              <a:t>reduce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stiffness of the plastic part, making it more </a:t>
            </a:r>
            <a:r>
              <a:rPr lang="en-US" dirty="0" smtClean="0"/>
              <a:t>flexible.</a:t>
            </a:r>
            <a:endParaRPr lang="en-US" dirty="0"/>
          </a:p>
          <a:p>
            <a:r>
              <a:rPr lang="en-US" dirty="0"/>
              <a:t>In achieving the increased flexibility, plasticizers may also reduce the viscosity of the melt and function as a lubricant.</a:t>
            </a:r>
          </a:p>
          <a:p>
            <a:r>
              <a:rPr lang="en-US" dirty="0"/>
              <a:t>Plasticizers </a:t>
            </a:r>
            <a:r>
              <a:rPr lang="en-US" dirty="0" smtClean="0"/>
              <a:t>are </a:t>
            </a:r>
            <a:r>
              <a:rPr lang="en-US" dirty="0"/>
              <a:t>frequently used </a:t>
            </a:r>
            <a:r>
              <a:rPr lang="en-US" dirty="0" smtClean="0"/>
              <a:t>in </a:t>
            </a:r>
            <a:r>
              <a:rPr lang="en-US" dirty="0"/>
              <a:t>producing  </a:t>
            </a:r>
            <a:r>
              <a:rPr lang="en-US" dirty="0" smtClean="0"/>
              <a:t>parts </a:t>
            </a:r>
            <a:r>
              <a:rPr lang="en-US" dirty="0"/>
              <a:t>made </a:t>
            </a:r>
            <a:r>
              <a:rPr lang="en-US" dirty="0" smtClean="0"/>
              <a:t>from </a:t>
            </a:r>
            <a:r>
              <a:rPr lang="en-US" dirty="0"/>
              <a:t>PVC</a:t>
            </a:r>
            <a:r>
              <a:rPr lang="en-US" dirty="0" smtClean="0"/>
              <a:t>, increasing part  </a:t>
            </a:r>
            <a:r>
              <a:rPr lang="en-US" dirty="0"/>
              <a:t>flexibility </a:t>
            </a:r>
            <a:r>
              <a:rPr lang="en-US" dirty="0" smtClean="0"/>
              <a:t>to a </a:t>
            </a:r>
            <a:r>
              <a:rPr lang="en-US" dirty="0"/>
              <a:t>"rubbery" </a:t>
            </a:r>
            <a:r>
              <a:rPr lang="en-US" dirty="0" smtClean="0"/>
              <a:t>feel.</a:t>
            </a:r>
            <a:endParaRPr lang="en-US" dirty="0"/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65331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Plasticizers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29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95400"/>
            <a:ext cx="8229600" cy="508023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PVC </a:t>
            </a:r>
            <a:r>
              <a:rPr lang="en-US" dirty="0"/>
              <a:t>is a common object </a:t>
            </a:r>
            <a:r>
              <a:rPr lang="en-US" dirty="0" smtClean="0"/>
              <a:t>of both </a:t>
            </a:r>
            <a:r>
              <a:rPr lang="en-US" b="1" i="1" dirty="0"/>
              <a:t>heat stabilizers</a:t>
            </a:r>
            <a:r>
              <a:rPr lang="en-US" dirty="0"/>
              <a:t> and </a:t>
            </a:r>
            <a:r>
              <a:rPr lang="en-US" b="1" i="1" dirty="0"/>
              <a:t>UV </a:t>
            </a:r>
            <a:r>
              <a:rPr lang="en-US" b="1" i="1" dirty="0" smtClean="0"/>
              <a:t>stabilizers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When PVC </a:t>
            </a:r>
            <a:r>
              <a:rPr lang="en-US" dirty="0" smtClean="0"/>
              <a:t>is processed </a:t>
            </a:r>
            <a:r>
              <a:rPr lang="en-US" dirty="0"/>
              <a:t>at too </a:t>
            </a:r>
            <a:r>
              <a:rPr lang="en-US" dirty="0" smtClean="0"/>
              <a:t>high temp,  </a:t>
            </a:r>
            <a:r>
              <a:rPr lang="en-US" dirty="0"/>
              <a:t>degradation </a:t>
            </a:r>
            <a:r>
              <a:rPr lang="en-US" dirty="0" smtClean="0"/>
              <a:t>will </a:t>
            </a:r>
            <a:r>
              <a:rPr lang="en-US" dirty="0"/>
              <a:t>occur and may be associated  with the release of </a:t>
            </a:r>
            <a:r>
              <a:rPr lang="en-US" dirty="0" smtClean="0"/>
              <a:t>hydrochloric </a:t>
            </a:r>
            <a:r>
              <a:rPr lang="en-US" dirty="0"/>
              <a:t>acid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Heat stabilizer are mixed with the plastic to help prevent degradation from excessive heat in processing.</a:t>
            </a:r>
          </a:p>
          <a:p>
            <a:r>
              <a:rPr lang="en-US" dirty="0" smtClean="0"/>
              <a:t>Also important that the stabilizers be compatible with the resins to which they are added to avoid chemical or viscosity problems in molding.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65331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Stabilizers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473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012019"/>
            <a:ext cx="8229600" cy="5693581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UV </a:t>
            </a:r>
            <a:r>
              <a:rPr lang="en-US" b="1" i="1" dirty="0"/>
              <a:t>stabilizers</a:t>
            </a:r>
            <a:r>
              <a:rPr lang="en-US" dirty="0"/>
              <a:t> are also </a:t>
            </a:r>
            <a:r>
              <a:rPr lang="en-US" dirty="0" smtClean="0"/>
              <a:t>important because  </a:t>
            </a:r>
            <a:r>
              <a:rPr lang="en-US" dirty="0"/>
              <a:t>they increase the </a:t>
            </a:r>
            <a:r>
              <a:rPr lang="en-US" dirty="0" smtClean="0"/>
              <a:t>molecular </a:t>
            </a:r>
            <a:r>
              <a:rPr lang="en-US" dirty="0"/>
              <a:t>stability of plastics that are exposed to light. </a:t>
            </a:r>
            <a:endParaRPr lang="en-US" dirty="0" smtClean="0"/>
          </a:p>
          <a:p>
            <a:r>
              <a:rPr lang="en-US" dirty="0" smtClean="0"/>
              <a:t>UV </a:t>
            </a:r>
            <a:r>
              <a:rPr lang="en-US" dirty="0"/>
              <a:t>stabilizers help increase </a:t>
            </a:r>
            <a:r>
              <a:rPr lang="en-US" dirty="0" smtClean="0"/>
              <a:t>the ''</a:t>
            </a:r>
            <a:r>
              <a:rPr lang="en-US" dirty="0" err="1" smtClean="0"/>
              <a:t>weatherability</a:t>
            </a:r>
            <a:r>
              <a:rPr lang="en-US" dirty="0"/>
              <a:t>" </a:t>
            </a:r>
            <a:r>
              <a:rPr lang="en-US" dirty="0" smtClean="0"/>
              <a:t>of </a:t>
            </a:r>
            <a:r>
              <a:rPr lang="en-US" dirty="0"/>
              <a:t>plastics </a:t>
            </a:r>
            <a:r>
              <a:rPr lang="en-US" dirty="0" smtClean="0"/>
              <a:t>exposed to sunlight </a:t>
            </a:r>
            <a:r>
              <a:rPr lang="en-US" dirty="0"/>
              <a:t>in </a:t>
            </a:r>
            <a:r>
              <a:rPr lang="en-US" dirty="0" smtClean="0"/>
              <a:t>outdoor </a:t>
            </a:r>
            <a:r>
              <a:rPr lang="en-US" dirty="0"/>
              <a:t>environments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63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</TotalTime>
  <Words>1315</Words>
  <Application>Microsoft Office PowerPoint</Application>
  <PresentationFormat>On-screen Show (4:3)</PresentationFormat>
  <Paragraphs>93</Paragraphs>
  <Slides>22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Additives</vt:lpstr>
      <vt:lpstr>INTRODUCTION</vt:lpstr>
      <vt:lpstr>1. Fillers &amp; Reinforcements</vt:lpstr>
      <vt:lpstr>PowerPoint Presentation</vt:lpstr>
      <vt:lpstr>PowerPoint Presentation</vt:lpstr>
      <vt:lpstr>PowerPoint Presentation</vt:lpstr>
      <vt:lpstr>2. Plasticizers</vt:lpstr>
      <vt:lpstr>3. Stabilizers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Case Study 1</vt:lpstr>
      <vt:lpstr>Case Study 2</vt:lpstr>
      <vt:lpstr>Today’s Quiz </vt:lpstr>
      <vt:lpstr>PowerPoint Presentation</vt:lpstr>
      <vt:lpstr>Answer to Quiz</vt:lpstr>
      <vt:lpstr>Today’s Quiz Again</vt:lpstr>
      <vt:lpstr>PowerPoint Presentation</vt:lpstr>
      <vt:lpstr>Answer to Quiz</vt:lpstr>
      <vt:lpstr>The lesson learnt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Plastic Materials</dc:title>
  <dc:creator>Admin</dc:creator>
  <cp:lastModifiedBy>Admin</cp:lastModifiedBy>
  <cp:revision>180</cp:revision>
  <dcterms:created xsi:type="dcterms:W3CDTF">2014-09-15T03:14:42Z</dcterms:created>
  <dcterms:modified xsi:type="dcterms:W3CDTF">2015-10-07T21:40:13Z</dcterms:modified>
</cp:coreProperties>
</file>