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59" r:id="rId2"/>
    <p:sldId id="401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93" r:id="rId34"/>
    <p:sldId id="394" r:id="rId35"/>
    <p:sldId id="395" r:id="rId36"/>
    <p:sldId id="396" r:id="rId37"/>
    <p:sldId id="397" r:id="rId38"/>
  </p:sldIdLst>
  <p:sldSz cx="9144000" cy="6858000" type="screen4x3"/>
  <p:notesSz cx="6797675" cy="9926638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99"/>
    <a:srgbClr val="00AFA7"/>
    <a:srgbClr val="CCFFFF"/>
    <a:srgbClr val="00FFCC"/>
    <a:srgbClr val="99FFCC"/>
    <a:srgbClr val="33CCCC"/>
    <a:srgbClr val="006699"/>
    <a:srgbClr val="336699"/>
    <a:srgbClr val="3366CC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61" autoAdjust="0"/>
    <p:restoredTop sz="97431"/>
  </p:normalViewPr>
  <p:slideViewPr>
    <p:cSldViewPr snapToObjects="1">
      <p:cViewPr varScale="1">
        <p:scale>
          <a:sx n="75" d="100"/>
          <a:sy n="75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1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10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rPr/>
              <a:pPr/>
              <a:t>8/9/2017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rPr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9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41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50.png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49.png"/><Relationship Id="rId9" Type="http://schemas.openxmlformats.org/officeDocument/2006/relationships/oleObject" Target="../embeddings/oleObject2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29.bin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Plant Technology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Steam and Gas Cycle Power Plant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(Lecture 1)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Mohamad Firdaus Basrawi, Dr. (Eng)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 Engineering Faculty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mfirdausb@ump.edu.my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26" name="Picture 2" descr="Image result for CC non-commerci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0272" y="5710030"/>
            <a:ext cx="2123727" cy="743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485188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4953000"/>
            <a:ext cx="8153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>
                <a:ea typeface="ＭＳ Ｐゴシック" charset="-128"/>
              </a:rPr>
              <a:t>Cycle </a:t>
            </a:r>
            <a:r>
              <a:rPr lang="en-US" altLang="ja-JP" sz="2000" dirty="0">
                <a:solidFill>
                  <a:srgbClr val="FF0000"/>
                </a:solidFill>
                <a:ea typeface="ＭＳ Ｐゴシック" charset="-128"/>
              </a:rPr>
              <a:t>1</a:t>
            </a:r>
            <a:r>
              <a:rPr lang="en-US" altLang="ja-JP" sz="2000" dirty="0">
                <a:ea typeface="ＭＳ Ｐゴシック" charset="-128"/>
              </a:rPr>
              <a:t>-</a:t>
            </a:r>
            <a:r>
              <a:rPr lang="en-US" altLang="ja-JP" sz="2000" dirty="0">
                <a:solidFill>
                  <a:srgbClr val="FF0000"/>
                </a:solidFill>
                <a:ea typeface="ＭＳ Ｐゴシック" charset="-128"/>
              </a:rPr>
              <a:t>2</a:t>
            </a:r>
            <a:r>
              <a:rPr lang="en-US" altLang="ja-JP" sz="2000" dirty="0">
                <a:ea typeface="ＭＳ Ｐゴシック" charset="-128"/>
              </a:rPr>
              <a:t>-3-4-B-</a:t>
            </a:r>
            <a:r>
              <a:rPr lang="en-US" altLang="ja-JP" sz="2000" dirty="0">
                <a:solidFill>
                  <a:srgbClr val="FF0000"/>
                </a:solidFill>
                <a:ea typeface="ＭＳ Ｐゴシック" charset="-128"/>
              </a:rPr>
              <a:t>1</a:t>
            </a:r>
            <a:r>
              <a:rPr lang="en-US" altLang="ja-JP" sz="2000" dirty="0">
                <a:ea typeface="ＭＳ Ｐゴシック" charset="-128"/>
              </a:rPr>
              <a:t> is a </a:t>
            </a:r>
            <a:r>
              <a:rPr lang="en-US" altLang="ja-JP" sz="2000" b="1" dirty="0">
                <a:ea typeface="ＭＳ Ｐゴシック" charset="-128"/>
              </a:rPr>
              <a:t>saturated </a:t>
            </a:r>
            <a:r>
              <a:rPr lang="en-US" altLang="ja-JP" sz="2000" dirty="0">
                <a:ea typeface="ＭＳ Ｐゴシック" charset="-128"/>
              </a:rPr>
              <a:t>Rankine Cycle </a:t>
            </a:r>
            <a:r>
              <a:rPr lang="en-US" altLang="ja-JP" sz="2000" dirty="0" smtClean="0">
                <a:ea typeface="ＭＳ Ｐゴシック" charset="-128"/>
              </a:rPr>
              <a:t>means saturated </a:t>
            </a:r>
            <a:r>
              <a:rPr lang="en-US" altLang="ja-JP" sz="2000" dirty="0">
                <a:ea typeface="ＭＳ Ｐゴシック" charset="-128"/>
              </a:rPr>
              <a:t>vapour enters the turbine.</a:t>
            </a:r>
          </a:p>
          <a:p>
            <a:endParaRPr lang="en-US" altLang="ja-JP" sz="2000" dirty="0">
              <a:ea typeface="ＭＳ Ｐゴシック" charset="-128"/>
            </a:endParaRPr>
          </a:p>
          <a:p>
            <a:r>
              <a:rPr lang="en-US" altLang="ja-JP" sz="2000" dirty="0">
                <a:ea typeface="ＭＳ Ｐゴシック" charset="-128"/>
              </a:rPr>
              <a:t>Cycle </a:t>
            </a:r>
            <a:r>
              <a:rPr lang="en-US" altLang="ja-JP" sz="2000" dirty="0">
                <a:solidFill>
                  <a:srgbClr val="00B050"/>
                </a:solidFill>
                <a:ea typeface="ＭＳ Ｐゴシック" charset="-128"/>
              </a:rPr>
              <a:t>1’</a:t>
            </a:r>
            <a:r>
              <a:rPr lang="en-US" altLang="ja-JP" sz="2000" dirty="0">
                <a:ea typeface="ＭＳ Ｐゴシック" charset="-128"/>
              </a:rPr>
              <a:t>-</a:t>
            </a:r>
            <a:r>
              <a:rPr lang="en-US" altLang="ja-JP" sz="2000" dirty="0">
                <a:solidFill>
                  <a:srgbClr val="00B050"/>
                </a:solidFill>
                <a:ea typeface="ＭＳ Ｐゴシック" charset="-128"/>
              </a:rPr>
              <a:t>2’</a:t>
            </a:r>
            <a:r>
              <a:rPr lang="en-US" altLang="ja-JP" sz="2000" dirty="0">
                <a:ea typeface="ＭＳ Ｐゴシック" charset="-128"/>
              </a:rPr>
              <a:t>-3-4-B-</a:t>
            </a:r>
            <a:r>
              <a:rPr lang="en-US" altLang="ja-JP" sz="2000" dirty="0">
                <a:solidFill>
                  <a:srgbClr val="00B050"/>
                </a:solidFill>
                <a:ea typeface="ＭＳ Ｐゴシック" charset="-128"/>
              </a:rPr>
              <a:t>1’ </a:t>
            </a:r>
            <a:r>
              <a:rPr lang="en-US" altLang="ja-JP" sz="2000" dirty="0">
                <a:ea typeface="ＭＳ Ｐゴシック" charset="-128"/>
              </a:rPr>
              <a:t>is a </a:t>
            </a:r>
            <a:r>
              <a:rPr lang="en-US" altLang="ja-JP" sz="2000" b="1" dirty="0">
                <a:ea typeface="ＭＳ Ｐゴシック" charset="-128"/>
              </a:rPr>
              <a:t>superheat</a:t>
            </a:r>
            <a:r>
              <a:rPr lang="en-US" altLang="ja-JP" sz="2000" dirty="0">
                <a:ea typeface="ＭＳ Ｐゴシック" charset="-128"/>
              </a:rPr>
              <a:t> Rankine Cycle, </a:t>
            </a:r>
            <a:r>
              <a:rPr lang="en-US" altLang="ja-JP" sz="2000" dirty="0" smtClean="0">
                <a:ea typeface="ＭＳ Ｐゴシック" charset="-128"/>
              </a:rPr>
              <a:t>means superheated </a:t>
            </a:r>
            <a:r>
              <a:rPr lang="en-US" altLang="ja-JP" sz="2000" dirty="0">
                <a:ea typeface="ＭＳ Ｐゴシック" charset="-128"/>
              </a:rPr>
              <a:t>vapour enters the turbine.</a:t>
            </a:r>
            <a:endParaRPr lang="en-MY" sz="20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19400" y="4572000"/>
            <a:ext cx="350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 b="1">
                <a:ea typeface="ＭＳ Ｐゴシック" charset="-128"/>
              </a:rPr>
              <a:t>Ideal Rankine Cycle</a:t>
            </a:r>
            <a:endParaRPr lang="en-MY" sz="2000" b="1"/>
          </a:p>
        </p:txBody>
      </p:sp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908720"/>
            <a:ext cx="91471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Title #x</a:t>
            </a:r>
            <a:endParaRPr lang="en-GB" dirty="0"/>
          </a:p>
        </p:txBody>
      </p:sp>
      <p:pic>
        <p:nvPicPr>
          <p:cNvPr id="3" name="Picture 4" descr="Fig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096000" y="4800600"/>
            <a:ext cx="32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3. Rankine cycle on p-v, T-s, and h-s coordinates (a, b and c)</a:t>
            </a:r>
          </a:p>
        </p:txBody>
      </p:sp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-252536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Steady Flow Energy Equation (SFEE)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48148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charset="-128"/>
              </a:rPr>
              <a:t>BOILER: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MY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1371600" y="4800600"/>
          <a:ext cx="3543300" cy="457200"/>
        </p:xfrm>
        <a:graphic>
          <a:graphicData uri="http://schemas.openxmlformats.org/presentationml/2006/ole">
            <p:oleObj spid="_x0000_s3074" name="Equation" r:id="rId3" imgW="1713756" imgH="215806" progId="Equation.3">
              <p:embed/>
            </p:oleObj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5272088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charset="-128"/>
              </a:rPr>
              <a:t>TURBINE:</a:t>
            </a:r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1371600" y="5323609"/>
          <a:ext cx="3183147" cy="448541"/>
        </p:xfrm>
        <a:graphic>
          <a:graphicData uri="http://schemas.openxmlformats.org/presentationml/2006/ole">
            <p:oleObj spid="_x0000_s3075" name="Equation" r:id="rId4" imgW="1675673" imgH="215806" progId="Equation.3">
              <p:embed/>
            </p:oleObj>
          </a:graphicData>
        </a:graphic>
      </p:graphicFrame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0" y="572928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charset="-128"/>
              </a:rPr>
              <a:t>CONDENSER:</a:t>
            </a:r>
          </a:p>
        </p:txBody>
      </p:sp>
      <p:graphicFrame>
        <p:nvGraphicFramePr>
          <p:cNvPr id="10" name="Object 19"/>
          <p:cNvGraphicFramePr>
            <a:graphicFrameLocks noChangeAspect="1"/>
          </p:cNvGraphicFramePr>
          <p:nvPr/>
        </p:nvGraphicFramePr>
        <p:xfrm>
          <a:off x="1371600" y="5829300"/>
          <a:ext cx="3200400" cy="419100"/>
        </p:xfrm>
        <a:graphic>
          <a:graphicData uri="http://schemas.openxmlformats.org/presentationml/2006/ole">
            <p:oleObj spid="_x0000_s3076" name="Equation" r:id="rId5" imgW="1765300" imgH="228600" progId="Equation.3">
              <p:embed/>
            </p:oleObj>
          </a:graphicData>
        </a:graphic>
      </p:graphicFrame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0" y="63388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charset="-128"/>
              </a:rPr>
              <a:t>PUMP:</a:t>
            </a:r>
          </a:p>
        </p:txBody>
      </p:sp>
      <p:graphicFrame>
        <p:nvGraphicFramePr>
          <p:cNvPr id="12" name="Object 24"/>
          <p:cNvGraphicFramePr>
            <a:graphicFrameLocks noChangeAspect="1"/>
          </p:cNvGraphicFramePr>
          <p:nvPr/>
        </p:nvGraphicFramePr>
        <p:xfrm>
          <a:off x="1371600" y="6257925"/>
          <a:ext cx="3543300" cy="447675"/>
        </p:xfrm>
        <a:graphic>
          <a:graphicData uri="http://schemas.openxmlformats.org/presentationml/2006/ole">
            <p:oleObj spid="_x0000_s3077" name="Equation" r:id="rId6" imgW="1816100" imgH="228600" progId="Equation.3">
              <p:embed/>
            </p:oleObj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838200"/>
            <a:ext cx="7318375" cy="40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5051425" y="5181600"/>
          <a:ext cx="4092575" cy="763587"/>
        </p:xfrm>
        <a:graphic>
          <a:graphicData uri="http://schemas.openxmlformats.org/presentationml/2006/ole">
            <p:oleObj spid="_x0000_s3078" name="Equation" r:id="rId8" imgW="2743200" imgH="4445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altLang="ja-JP" dirty="0" smtClean="0">
                <a:ea typeface="ＭＳ Ｐゴシック" charset="-128"/>
              </a:rPr>
              <a:t>The </a:t>
            </a:r>
            <a:r>
              <a:rPr lang="en-US" altLang="ja-JP" sz="3600" dirty="0" smtClean="0">
                <a:ea typeface="ＭＳ Ｐゴシック" charset="-128"/>
              </a:rPr>
              <a:t>efficiency</a:t>
            </a:r>
            <a:r>
              <a:rPr lang="en-US" altLang="ja-JP" dirty="0" smtClean="0">
                <a:ea typeface="ＭＳ Ｐゴシック" charset="-128"/>
              </a:rPr>
              <a:t> of the Rankine cycle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447800" y="1371600"/>
            <a:ext cx="5029200" cy="990600"/>
            <a:chOff x="576" y="864"/>
            <a:chExt cx="3168" cy="624"/>
          </a:xfrm>
          <a:noFill/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576" y="864"/>
              <a:ext cx="3168" cy="62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/>
            </a:p>
          </p:txBody>
        </p:sp>
        <p:graphicFrame>
          <p:nvGraphicFramePr>
            <p:cNvPr id="6" name="Object 6"/>
            <p:cNvGraphicFramePr>
              <a:graphicFrameLocks noChangeAspect="1"/>
            </p:cNvGraphicFramePr>
            <p:nvPr/>
          </p:nvGraphicFramePr>
          <p:xfrm>
            <a:off x="768" y="960"/>
            <a:ext cx="2880" cy="480"/>
          </p:xfrm>
          <a:graphic>
            <a:graphicData uri="http://schemas.openxmlformats.org/presentationml/2006/ole">
              <p:oleObj spid="_x0000_s4098" name="Equation" r:id="rId3" imgW="2679700" imgH="444500" progId="Equation.3">
                <p:embed/>
              </p:oleObj>
            </a:graphicData>
          </a:graphic>
        </p:graphicFrame>
      </p:grp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81000" y="2514600"/>
            <a:ext cx="419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>
                <a:ea typeface="ＭＳ Ｐゴシック" charset="-128"/>
              </a:rPr>
              <a:t>For reversible adiabatic </a:t>
            </a:r>
            <a:r>
              <a:rPr lang="en-US" altLang="ja-JP" sz="2000" dirty="0" smtClean="0">
                <a:ea typeface="ＭＳ Ｐゴシック" charset="-128"/>
              </a:rPr>
              <a:t>compression:</a:t>
            </a:r>
            <a:endParaRPr lang="en-US" altLang="ja-JP" sz="2000" dirty="0">
              <a:ea typeface="ＭＳ Ｐゴシック" charset="-128"/>
            </a:endParaRP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914400" y="3200400"/>
            <a:ext cx="2362200" cy="609600"/>
            <a:chOff x="576" y="2016"/>
            <a:chExt cx="1488" cy="384"/>
          </a:xfrm>
          <a:noFill/>
        </p:grpSpPr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76" y="2016"/>
              <a:ext cx="148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/>
            </a:p>
          </p:txBody>
        </p:sp>
        <p:graphicFrame>
          <p:nvGraphicFramePr>
            <p:cNvPr id="10" name="Object 11"/>
            <p:cNvGraphicFramePr>
              <a:graphicFrameLocks noChangeAspect="1"/>
            </p:cNvGraphicFramePr>
            <p:nvPr/>
          </p:nvGraphicFramePr>
          <p:xfrm>
            <a:off x="720" y="2064"/>
            <a:ext cx="1224" cy="258"/>
          </p:xfrm>
          <a:graphic>
            <a:graphicData uri="http://schemas.openxmlformats.org/presentationml/2006/ole">
              <p:oleObj spid="_x0000_s4099" name="Equation" r:id="rId4" imgW="939392" imgH="203112" progId="Equation.3">
                <p:embed/>
              </p:oleObj>
            </a:graphicData>
          </a:graphic>
        </p:graphicFrame>
      </p:grp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276600" y="3290888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solidFill>
                  <a:srgbClr val="FF0000"/>
                </a:solidFill>
                <a:ea typeface="ＭＳ Ｐゴシック" charset="-128"/>
              </a:rPr>
              <a:t>Since</a:t>
            </a:r>
          </a:p>
        </p:txBody>
      </p: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4114800" y="3141663"/>
            <a:ext cx="1196975" cy="668337"/>
            <a:chOff x="2592" y="1979"/>
            <a:chExt cx="754" cy="421"/>
          </a:xfrm>
          <a:noFill/>
        </p:grpSpPr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2592" y="1979"/>
              <a:ext cx="754" cy="42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/>
            </a:p>
          </p:txBody>
        </p:sp>
        <p:graphicFrame>
          <p:nvGraphicFramePr>
            <p:cNvPr id="14" name="Object 16"/>
            <p:cNvGraphicFramePr>
              <a:graphicFrameLocks noChangeAspect="1"/>
            </p:cNvGraphicFramePr>
            <p:nvPr/>
          </p:nvGraphicFramePr>
          <p:xfrm>
            <a:off x="2722" y="2091"/>
            <a:ext cx="552" cy="237"/>
          </p:xfrm>
          <a:graphic>
            <a:graphicData uri="http://schemas.openxmlformats.org/presentationml/2006/ole">
              <p:oleObj spid="_x0000_s4100" name="Equation" r:id="rId5" imgW="418918" imgH="177723" progId="Equation.3">
                <p:embed/>
              </p:oleObj>
            </a:graphicData>
          </a:graphic>
        </p:graphicFrame>
      </p:grpSp>
      <p:grpSp>
        <p:nvGrpSpPr>
          <p:cNvPr id="15" name="Group 22"/>
          <p:cNvGrpSpPr>
            <a:grpSpLocks/>
          </p:cNvGrpSpPr>
          <p:nvPr/>
        </p:nvGrpSpPr>
        <p:grpSpPr bwMode="auto">
          <a:xfrm>
            <a:off x="609600" y="4495800"/>
            <a:ext cx="1752600" cy="1066800"/>
            <a:chOff x="1104" y="2544"/>
            <a:chExt cx="1104" cy="672"/>
          </a:xfrm>
          <a:noFill/>
        </p:grpSpPr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1104" y="2544"/>
              <a:ext cx="1104" cy="67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/>
            </a:p>
          </p:txBody>
        </p:sp>
        <p:graphicFrame>
          <p:nvGraphicFramePr>
            <p:cNvPr id="17" name="Object 19"/>
            <p:cNvGraphicFramePr>
              <a:graphicFrameLocks noChangeAspect="1"/>
            </p:cNvGraphicFramePr>
            <p:nvPr/>
          </p:nvGraphicFramePr>
          <p:xfrm>
            <a:off x="1200" y="2592"/>
            <a:ext cx="936" cy="600"/>
          </p:xfrm>
          <a:graphic>
            <a:graphicData uri="http://schemas.openxmlformats.org/presentationml/2006/ole">
              <p:oleObj spid="_x0000_s4101" name="Equation" r:id="rId6" imgW="761669" imgH="482391" progId="Equation.3">
                <p:embed/>
              </p:oleObj>
            </a:graphicData>
          </a:graphic>
        </p:graphicFrame>
      </p:grpSp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3429000" y="4572000"/>
            <a:ext cx="3581400" cy="838200"/>
            <a:chOff x="432" y="2832"/>
            <a:chExt cx="2256" cy="528"/>
          </a:xfrm>
          <a:noFill/>
        </p:grpSpPr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432" y="2832"/>
              <a:ext cx="2256" cy="5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/>
            </a:p>
          </p:txBody>
        </p:sp>
        <p:graphicFrame>
          <p:nvGraphicFramePr>
            <p:cNvPr id="20" name="Object 24"/>
            <p:cNvGraphicFramePr>
              <a:graphicFrameLocks noChangeAspect="1"/>
            </p:cNvGraphicFramePr>
            <p:nvPr/>
          </p:nvGraphicFramePr>
          <p:xfrm>
            <a:off x="672" y="2976"/>
            <a:ext cx="1872" cy="258"/>
          </p:xfrm>
          <a:graphic>
            <a:graphicData uri="http://schemas.openxmlformats.org/presentationml/2006/ole">
              <p:oleObj spid="_x0000_s4102" name="Equation" r:id="rId7" imgW="1676400" imgH="228600" progId="Equation.3">
                <p:embed/>
              </p:oleObj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704751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ja-JP" sz="2000" dirty="0">
                <a:ea typeface="ＭＳ Ｐゴシック" charset="-128"/>
              </a:rPr>
              <a:t>The pump work (</a:t>
            </a:r>
            <a:r>
              <a:rPr lang="en-US" altLang="ja-JP" sz="2000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</a:t>
            </a:r>
            <a:r>
              <a:rPr lang="en-US" altLang="ja-JP" sz="1600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</a:t>
            </a:r>
            <a:r>
              <a:rPr lang="en-US" altLang="ja-JP" sz="2000" dirty="0">
                <a:ea typeface="ＭＳ Ｐゴシック" charset="-128"/>
              </a:rPr>
              <a:t>) is usually </a:t>
            </a:r>
            <a:r>
              <a:rPr lang="en-US" altLang="ja-JP" sz="2000" dirty="0" smtClean="0">
                <a:ea typeface="ＭＳ Ｐゴシック" charset="-128"/>
              </a:rPr>
              <a:t>very small as compared </a:t>
            </a:r>
            <a:r>
              <a:rPr lang="en-US" altLang="ja-JP" sz="2000" dirty="0">
                <a:ea typeface="ＭＳ Ｐゴシック" charset="-128"/>
              </a:rPr>
              <a:t>to the turbine work (</a:t>
            </a:r>
            <a:r>
              <a:rPr lang="en-US" altLang="ja-JP" sz="2000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WT</a:t>
            </a:r>
            <a:r>
              <a:rPr lang="en-US" altLang="ja-JP" sz="2000" dirty="0">
                <a:ea typeface="ＭＳ Ｐゴシック" charset="-128"/>
              </a:rPr>
              <a:t>), and </a:t>
            </a:r>
            <a:r>
              <a:rPr lang="en-US" altLang="ja-JP" sz="2000" dirty="0" smtClean="0">
                <a:ea typeface="ＭＳ Ｐゴシック" charset="-128"/>
              </a:rPr>
              <a:t>therefore it is </a:t>
            </a:r>
            <a:r>
              <a:rPr lang="en-US" altLang="ja-JP" sz="2000" dirty="0">
                <a:ea typeface="ＭＳ Ｐゴシック" charset="-128"/>
              </a:rPr>
              <a:t>often neglected.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838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ja-JP" sz="2000" dirty="0" smtClean="0">
                <a:ea typeface="ＭＳ Ｐゴシック" charset="-128"/>
              </a:rPr>
              <a:t>Steam plant capacity </a:t>
            </a:r>
            <a:r>
              <a:rPr lang="en-US" altLang="ja-JP" sz="2000" dirty="0">
                <a:ea typeface="ＭＳ Ｐゴシック" charset="-128"/>
              </a:rPr>
              <a:t>is often expressed </a:t>
            </a:r>
            <a:r>
              <a:rPr lang="en-US" altLang="ja-JP" sz="2000" dirty="0" smtClean="0">
                <a:ea typeface="ＭＳ Ｐゴシック" charset="-128"/>
              </a:rPr>
              <a:t>as steam </a:t>
            </a:r>
            <a:r>
              <a:rPr lang="en-US" altLang="ja-JP" sz="2000" dirty="0">
                <a:ea typeface="ＭＳ Ｐゴシック" charset="-128"/>
              </a:rPr>
              <a:t>rate or specific steam consumption (SSC).  </a:t>
            </a:r>
            <a:r>
              <a:rPr lang="en-US" altLang="ja-JP" sz="2000" dirty="0" smtClean="0">
                <a:ea typeface="ＭＳ Ｐゴシック" charset="-128"/>
              </a:rPr>
              <a:t>It is </a:t>
            </a:r>
            <a:r>
              <a:rPr lang="en-US" altLang="ja-JP" sz="2000" dirty="0">
                <a:ea typeface="ＭＳ Ｐゴシック" charset="-128"/>
              </a:rPr>
              <a:t>defined as rate of steam flow (kg/s) </a:t>
            </a:r>
            <a:r>
              <a:rPr lang="en-US" altLang="ja-JP" sz="2000" dirty="0" smtClean="0">
                <a:ea typeface="ＭＳ Ｐゴシック" charset="-128"/>
              </a:rPr>
              <a:t>needed to generate </a:t>
            </a:r>
            <a:r>
              <a:rPr lang="en-US" altLang="ja-JP" sz="2000" dirty="0">
                <a:ea typeface="ＭＳ Ｐゴシック" charset="-128"/>
              </a:rPr>
              <a:t>unit shaft output (1 kW).  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457200" y="2438400"/>
            <a:ext cx="5105400" cy="1066800"/>
            <a:chOff x="672" y="2208"/>
            <a:chExt cx="3216" cy="624"/>
          </a:xfrm>
          <a:noFill/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672" y="2208"/>
              <a:ext cx="3216" cy="62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>
                  <a:ea typeface="ＭＳ Ｐゴシック" charset="-128"/>
                </a:rPr>
                <a:t>So, Steam rate (S.R.)</a:t>
              </a:r>
            </a:p>
            <a:p>
              <a:endParaRPr lang="en-US" altLang="ja-JP">
                <a:ea typeface="ＭＳ Ｐゴシック" charset="-128"/>
              </a:endParaRPr>
            </a:p>
          </p:txBody>
        </p:sp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2160" y="2256"/>
            <a:ext cx="792" cy="450"/>
          </p:xfrm>
          <a:graphic>
            <a:graphicData uri="http://schemas.openxmlformats.org/presentationml/2006/ole">
              <p:oleObj spid="_x0000_s5122" name="Equation" r:id="rId3" imgW="761669" imgH="431613" progId="Equation.3">
                <p:embed/>
              </p:oleObj>
            </a:graphicData>
          </a:graphic>
        </p:graphicFrame>
      </p:grp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620000" y="2819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charset="-128"/>
              </a:rPr>
              <a:t>( 9 )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04800" y="3886200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ja-JP" sz="2000" dirty="0">
                <a:ea typeface="ＭＳ Ｐゴシック" charset="-128"/>
              </a:rPr>
              <a:t>The efficiency is </a:t>
            </a:r>
            <a:r>
              <a:rPr lang="en-US" altLang="ja-JP" sz="2000" dirty="0" smtClean="0">
                <a:ea typeface="ＭＳ Ｐゴシック" charset="-128"/>
              </a:rPr>
              <a:t>sometimes expressed </a:t>
            </a:r>
            <a:r>
              <a:rPr lang="en-US" altLang="ja-JP" sz="2000" dirty="0">
                <a:ea typeface="ＭＳ Ｐゴシック" charset="-128"/>
              </a:rPr>
              <a:t>as heat rate </a:t>
            </a: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533400" y="4876800"/>
            <a:ext cx="5029200" cy="1066800"/>
            <a:chOff x="336" y="3072"/>
            <a:chExt cx="3168" cy="672"/>
          </a:xfrm>
          <a:noFill/>
        </p:grpSpPr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336" y="3072"/>
              <a:ext cx="3168" cy="67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>
                  <a:ea typeface="ＭＳ Ｐゴシック" charset="-128"/>
                </a:rPr>
                <a:t>Heat rate (H.R.)</a:t>
              </a:r>
            </a:p>
          </p:txBody>
        </p:sp>
        <p:graphicFrame>
          <p:nvGraphicFramePr>
            <p:cNvPr id="12" name="Object 15"/>
            <p:cNvGraphicFramePr>
              <a:graphicFrameLocks noChangeAspect="1"/>
            </p:cNvGraphicFramePr>
            <p:nvPr/>
          </p:nvGraphicFramePr>
          <p:xfrm>
            <a:off x="1440" y="3216"/>
            <a:ext cx="1296" cy="450"/>
          </p:xfrm>
          <a:graphic>
            <a:graphicData uri="http://schemas.openxmlformats.org/presentationml/2006/ole">
              <p:oleObj spid="_x0000_s5123" name="Equation" r:id="rId4" imgW="1294838" imgH="444307" progId="Equation.3">
                <p:embed/>
              </p:oleObj>
            </a:graphicData>
          </a:graphic>
        </p:graphicFrame>
      </p:grp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7543800" y="52578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charset="-128"/>
              </a:rPr>
              <a:t>( 10 )</a:t>
            </a:r>
          </a:p>
        </p:txBody>
      </p:sp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dirty="0" smtClean="0">
                <a:ea typeface="ＭＳ Ｐゴシック" charset="-128"/>
              </a:rPr>
              <a:t>Economizer, Evaporator and </a:t>
            </a:r>
            <a:br>
              <a:rPr lang="en-US" altLang="ja-JP" sz="3200" dirty="0" smtClean="0">
                <a:ea typeface="ＭＳ Ｐゴシック" charset="-128"/>
              </a:rPr>
            </a:br>
            <a:r>
              <a:rPr lang="en-US" altLang="ja-JP" sz="3200" dirty="0" smtClean="0">
                <a:ea typeface="ＭＳ Ｐゴシック" charset="-128"/>
              </a:rPr>
              <a:t>Superheater</a:t>
            </a:r>
            <a:endParaRPr lang="en-US" altLang="ja-JP" sz="3200" dirty="0">
              <a:ea typeface="ＭＳ Ｐゴシック" charset="-128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1228690"/>
            <a:ext cx="723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ja-JP" sz="2000" dirty="0">
                <a:ea typeface="ＭＳ Ｐゴシック" charset="-128"/>
              </a:rPr>
              <a:t>Heat transfer </a:t>
            </a:r>
            <a:r>
              <a:rPr lang="en-US" altLang="ja-JP" sz="2000" dirty="0" smtClean="0">
                <a:ea typeface="ＭＳ Ｐゴシック" charset="-128"/>
              </a:rPr>
              <a:t>in a </a:t>
            </a:r>
            <a:r>
              <a:rPr lang="en-US" altLang="ja-JP" sz="2000" dirty="0">
                <a:ea typeface="ＭＳ Ｐゴシック" charset="-128"/>
              </a:rPr>
              <a:t>steam generator </a:t>
            </a:r>
            <a:r>
              <a:rPr lang="en-US" altLang="ja-JP" sz="2000" dirty="0" smtClean="0">
                <a:ea typeface="ＭＳ Ｐゴシック" charset="-128"/>
              </a:rPr>
              <a:t>has </a:t>
            </a:r>
            <a:r>
              <a:rPr lang="en-US" altLang="ja-JP" sz="2000" dirty="0">
                <a:ea typeface="ＭＳ Ｐゴシック" charset="-128"/>
              </a:rPr>
              <a:t>three different </a:t>
            </a:r>
            <a:r>
              <a:rPr lang="en-US" altLang="ja-JP" sz="2000" dirty="0" smtClean="0">
                <a:ea typeface="ＭＳ Ｐゴシック" charset="-128"/>
              </a:rPr>
              <a:t>regimes</a:t>
            </a:r>
            <a:endParaRPr lang="en-US" altLang="ja-JP" sz="2000" dirty="0">
              <a:ea typeface="ＭＳ Ｐゴシック" charset="-128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581400" y="3124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chemeClr val="bg1"/>
                </a:solidFill>
                <a:ea typeface="ＭＳ Ｐゴシック" charset="-128"/>
              </a:rPr>
              <a:t>( 11 )</a:t>
            </a: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5800" y="2133600"/>
            <a:ext cx="4404151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304800" y="1752600"/>
            <a:ext cx="3352800" cy="1676400"/>
            <a:chOff x="1008" y="2016"/>
            <a:chExt cx="2112" cy="1200"/>
          </a:xfrm>
          <a:noFill/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008" y="2016"/>
              <a:ext cx="2112" cy="1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/>
            </a:p>
          </p:txBody>
        </p:sp>
        <p:graphicFrame>
          <p:nvGraphicFramePr>
            <p:cNvPr id="9" name="Object 7"/>
            <p:cNvGraphicFramePr>
              <a:graphicFrameLocks noChangeAspect="1"/>
            </p:cNvGraphicFramePr>
            <p:nvPr/>
          </p:nvGraphicFramePr>
          <p:xfrm>
            <a:off x="1104" y="2098"/>
            <a:ext cx="1728" cy="992"/>
          </p:xfrm>
          <a:graphic>
            <a:graphicData uri="http://schemas.openxmlformats.org/presentationml/2006/ole">
              <p:oleObj spid="_x0000_s6146" name="Equation" r:id="rId4" imgW="1219200" imgH="698500" progId="Equation.3">
                <p:embed/>
              </p:oleObj>
            </a:graphicData>
          </a:graphic>
        </p:graphicFrame>
      </p:grp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228600" y="3962400"/>
            <a:ext cx="4343400" cy="2438400"/>
            <a:chOff x="672" y="2592"/>
            <a:chExt cx="2736" cy="1536"/>
          </a:xfrm>
          <a:noFill/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72" y="2592"/>
              <a:ext cx="2736" cy="15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/>
            </a:p>
          </p:txBody>
        </p:sp>
        <p:graphicFrame>
          <p:nvGraphicFramePr>
            <p:cNvPr id="12" name="Object 2"/>
            <p:cNvGraphicFramePr>
              <a:graphicFrameLocks noChangeAspect="1"/>
            </p:cNvGraphicFramePr>
            <p:nvPr/>
          </p:nvGraphicFramePr>
          <p:xfrm>
            <a:off x="816" y="2640"/>
            <a:ext cx="2352" cy="1470"/>
          </p:xfrm>
          <a:graphic>
            <a:graphicData uri="http://schemas.openxmlformats.org/presentationml/2006/ole">
              <p:oleObj spid="_x0000_s6147" name="Equation" r:id="rId5" imgW="2120900" imgH="1333500" progId="Equation.DSMT4">
                <p:embed/>
              </p:oleObj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Take a break</a:t>
            </a:r>
          </a:p>
        </p:txBody>
      </p:sp>
      <p:sp>
        <p:nvSpPr>
          <p:cNvPr id="3" name="Rectangle 8"/>
          <p:cNvSpPr/>
          <p:nvPr/>
        </p:nvSpPr>
        <p:spPr>
          <a:xfrm>
            <a:off x="0" y="45720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600" dirty="0" smtClean="0"/>
          </a:p>
          <a:p>
            <a:r>
              <a:rPr lang="en-US" sz="2600" dirty="0" smtClean="0"/>
              <a:t>How power plant is important in our life?</a:t>
            </a:r>
          </a:p>
          <a:p>
            <a:endParaRPr lang="en-US" sz="2600" dirty="0" smtClean="0"/>
          </a:p>
          <a:p>
            <a:r>
              <a:rPr lang="en-US" sz="2600" dirty="0" smtClean="0"/>
              <a:t>Life without electricity?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6477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V1b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-324544" y="274638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CARNOT CYCLE AND ITS LIMITATION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838200"/>
            <a:ext cx="8991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>
                <a:ea typeface="ＭＳ Ｐゴシック" charset="-128"/>
              </a:rPr>
              <a:t>Carnot cycle is </a:t>
            </a:r>
            <a:r>
              <a:rPr lang="en-US" altLang="ja-JP" sz="2000" dirty="0" smtClean="0">
                <a:ea typeface="ＭＳ Ｐゴシック" charset="-128"/>
              </a:rPr>
              <a:t>an </a:t>
            </a:r>
            <a:r>
              <a:rPr lang="en-US" altLang="ja-JP" sz="2000" b="1" dirty="0" smtClean="0">
                <a:ea typeface="ＭＳ Ｐゴシック" charset="-128"/>
              </a:rPr>
              <a:t>ideal</a:t>
            </a:r>
            <a:r>
              <a:rPr lang="en-US" altLang="ja-JP" sz="2000" dirty="0" smtClean="0">
                <a:ea typeface="ＭＳ Ｐゴシック" charset="-128"/>
              </a:rPr>
              <a:t> (</a:t>
            </a:r>
            <a:r>
              <a:rPr lang="ja-JP" altLang="en-US" sz="2000" dirty="0" smtClean="0">
                <a:ea typeface="ＭＳ Ｐゴシック" charset="-128"/>
              </a:rPr>
              <a:t>△</a:t>
            </a:r>
            <a:r>
              <a:rPr lang="en-US" altLang="ja-JP" sz="2000" dirty="0" smtClean="0">
                <a:ea typeface="ＭＳ Ｐゴシック" charset="-128"/>
              </a:rPr>
              <a:t>T=0 and </a:t>
            </a:r>
            <a:r>
              <a:rPr lang="ja-JP" altLang="en-US" sz="2000" dirty="0" smtClean="0">
                <a:ea typeface="ＭＳ Ｐゴシック" charset="-128"/>
              </a:rPr>
              <a:t>△</a:t>
            </a:r>
            <a:r>
              <a:rPr lang="en-US" altLang="ja-JP" sz="2000" dirty="0" smtClean="0">
                <a:ea typeface="ＭＳ Ｐゴシック" charset="-128"/>
              </a:rPr>
              <a:t>Q=0, reversible) cycle </a:t>
            </a:r>
            <a:r>
              <a:rPr lang="en-US" altLang="ja-JP" sz="2000" dirty="0">
                <a:ea typeface="ＭＳ Ｐゴシック" charset="-128"/>
              </a:rPr>
              <a:t>that produce </a:t>
            </a:r>
            <a:r>
              <a:rPr lang="en-US" altLang="ja-JP" sz="2000" dirty="0" smtClean="0">
                <a:ea typeface="ＭＳ Ｐゴシック" charset="-128"/>
              </a:rPr>
              <a:t>maximum possible efficiency on selected maximum- temperature. However</a:t>
            </a:r>
            <a:r>
              <a:rPr lang="en-US" altLang="ja-JP" sz="2000" dirty="0">
                <a:ea typeface="ＭＳ Ｐゴシック" charset="-128"/>
              </a:rPr>
              <a:t>, in real practice </a:t>
            </a:r>
            <a:r>
              <a:rPr lang="en-US" altLang="ja-JP" sz="2000" dirty="0" smtClean="0">
                <a:ea typeface="ＭＳ Ｐゴシック" charset="-128"/>
              </a:rPr>
              <a:t>it cannot </a:t>
            </a:r>
            <a:r>
              <a:rPr lang="en-US" altLang="ja-JP" sz="2000" dirty="0">
                <a:ea typeface="ＭＳ Ｐゴシック" charset="-128"/>
              </a:rPr>
              <a:t>be achieved because the irreversibilities </a:t>
            </a:r>
            <a:r>
              <a:rPr lang="en-US" altLang="ja-JP" sz="2000" dirty="0" smtClean="0">
                <a:ea typeface="ＭＳ Ｐゴシック" charset="-128"/>
              </a:rPr>
              <a:t>(</a:t>
            </a:r>
            <a:r>
              <a:rPr lang="en-US" altLang="ja-JP" sz="2000" dirty="0">
                <a:ea typeface="ＭＳ Ｐゴシック" charset="-128"/>
              </a:rPr>
              <a:t>friction, expansion, mixing of two fluids, heat transfer, resistance, chemical reaction, etc).</a:t>
            </a:r>
            <a:endParaRPr lang="en-MY" sz="20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38800" y="2667000"/>
            <a:ext cx="32766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ja-JP" dirty="0">
                <a:ea typeface="ＭＳ Ｐゴシック" charset="-128"/>
              </a:rPr>
              <a:t>Process1-2-3-4 </a:t>
            </a:r>
            <a:endParaRPr lang="en-US" altLang="ja-JP" dirty="0" smtClean="0">
              <a:ea typeface="ＭＳ Ｐゴシック" charset="-128"/>
            </a:endParaRPr>
          </a:p>
          <a:p>
            <a:pPr algn="just">
              <a:buFont typeface="Arial" pitchFamily="34" charset="0"/>
              <a:buChar char="•"/>
            </a:pPr>
            <a:r>
              <a:rPr lang="en-US" altLang="ja-JP" dirty="0" smtClean="0">
                <a:ea typeface="ＭＳ Ｐゴシック" charset="-128"/>
              </a:rPr>
              <a:t>3-4 requires </a:t>
            </a:r>
            <a:r>
              <a:rPr lang="en-US" altLang="ja-JP" dirty="0">
                <a:ea typeface="ＭＳ Ｐゴシック" charset="-128"/>
              </a:rPr>
              <a:t>a large compressor to be run at very wet </a:t>
            </a:r>
            <a:r>
              <a:rPr lang="en-US" altLang="ja-JP" dirty="0" smtClean="0">
                <a:ea typeface="ＭＳ Ｐゴシック" charset="-128"/>
              </a:rPr>
              <a:t>steam. </a:t>
            </a:r>
            <a:r>
              <a:rPr lang="en-US" altLang="ja-JP" dirty="0">
                <a:ea typeface="ＭＳ Ｐゴシック" charset="-128"/>
              </a:rPr>
              <a:t>Problem with blade erosion and cavitations will be occurred.</a:t>
            </a:r>
          </a:p>
          <a:p>
            <a:pPr algn="just"/>
            <a:endParaRPr lang="en-US" altLang="ja-JP" dirty="0">
              <a:ea typeface="ＭＳ Ｐゴシック" charset="-128"/>
            </a:endParaRPr>
          </a:p>
          <a:p>
            <a:pPr algn="just"/>
            <a:r>
              <a:rPr lang="en-US" altLang="ja-JP" dirty="0">
                <a:ea typeface="ＭＳ Ｐゴシック" charset="-128"/>
              </a:rPr>
              <a:t>Process 1-2-5-6-1 </a:t>
            </a:r>
            <a:endParaRPr lang="en-US" altLang="ja-JP" dirty="0" smtClean="0">
              <a:ea typeface="ＭＳ Ｐゴシック" charset="-128"/>
            </a:endParaRPr>
          </a:p>
          <a:p>
            <a:pPr algn="just">
              <a:buFont typeface="Arial" pitchFamily="34" charset="0"/>
              <a:buChar char="•"/>
            </a:pPr>
            <a:r>
              <a:rPr lang="en-US" altLang="ja-JP" dirty="0" smtClean="0">
                <a:ea typeface="ＭＳ Ｐゴシック" charset="-128"/>
              </a:rPr>
              <a:t>5-6 involves </a:t>
            </a:r>
            <a:r>
              <a:rPr lang="en-US" altLang="ja-JP" dirty="0">
                <a:ea typeface="ＭＳ Ｐゴシック" charset="-128"/>
              </a:rPr>
              <a:t>with very high pressure for pump work. </a:t>
            </a:r>
            <a:endParaRPr lang="en-US" altLang="ja-JP" dirty="0" smtClean="0">
              <a:ea typeface="ＭＳ Ｐゴシック" charset="-128"/>
            </a:endParaRPr>
          </a:p>
          <a:p>
            <a:pPr algn="just">
              <a:buFont typeface="Arial" pitchFamily="34" charset="0"/>
              <a:buChar char="•"/>
            </a:pPr>
            <a:r>
              <a:rPr lang="en-US" altLang="ja-JP" dirty="0" smtClean="0">
                <a:ea typeface="ＭＳ Ｐゴシック" charset="-128"/>
              </a:rPr>
              <a:t>6-4 </a:t>
            </a:r>
            <a:r>
              <a:rPr lang="en-US" altLang="ja-JP" dirty="0">
                <a:ea typeface="ＭＳ Ｐゴシック" charset="-128"/>
              </a:rPr>
              <a:t>is impossible </a:t>
            </a:r>
            <a:r>
              <a:rPr lang="en-US" altLang="ja-JP" dirty="0" smtClean="0">
                <a:ea typeface="ＭＳ Ｐゴシック" charset="-128"/>
              </a:rPr>
              <a:t>because usually heat cannot be supplied at </a:t>
            </a:r>
            <a:r>
              <a:rPr lang="en-US" altLang="ja-JP" dirty="0">
                <a:ea typeface="ＭＳ Ｐゴシック" charset="-128"/>
              </a:rPr>
              <a:t>infinite pressure and constant </a:t>
            </a:r>
            <a:r>
              <a:rPr lang="en-US" altLang="ja-JP" dirty="0" smtClean="0">
                <a:ea typeface="ＭＳ Ｐゴシック" charset="-128"/>
              </a:rPr>
              <a:t>temperature. </a:t>
            </a:r>
            <a:endParaRPr lang="en-MY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299687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844" y="3886200"/>
            <a:ext cx="427237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86816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Mean Temperature of Heat </a:t>
            </a:r>
            <a:br>
              <a:rPr lang="en-GB" dirty="0" smtClean="0"/>
            </a:br>
            <a:r>
              <a:rPr lang="en-GB" dirty="0" smtClean="0"/>
              <a:t>Addition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0" y="457200"/>
            <a:ext cx="52578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pic>
        <p:nvPicPr>
          <p:cNvPr id="4" name="Picture 5" descr="fig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2904" y="1110481"/>
            <a:ext cx="51054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3400" y="3962400"/>
            <a:ext cx="8305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>
                <a:ea typeface="ＭＳ Ｐゴシック" charset="-128"/>
              </a:rPr>
              <a:t>Heat added </a:t>
            </a:r>
            <a:r>
              <a:rPr lang="en-US" altLang="ja-JP" sz="2000" dirty="0" smtClean="0">
                <a:ea typeface="ＭＳ Ｐゴシック" charset="-128"/>
              </a:rPr>
              <a:t>reversibly </a:t>
            </a:r>
            <a:r>
              <a:rPr lang="en-US" altLang="ja-JP" sz="2000" dirty="0">
                <a:ea typeface="ＭＳ Ｐゴシック" charset="-128"/>
              </a:rPr>
              <a:t>at a constant pressure </a:t>
            </a:r>
            <a:r>
              <a:rPr lang="en-US" altLang="ja-JP" sz="2000" dirty="0" smtClean="0">
                <a:ea typeface="ＭＳ Ｐゴシック" charset="-128"/>
              </a:rPr>
              <a:t>at 5-6 and </a:t>
            </a:r>
            <a:r>
              <a:rPr lang="en-US" altLang="ja-JP" sz="2000" dirty="0">
                <a:ea typeface="ＭＳ Ｐゴシック" charset="-128"/>
              </a:rPr>
              <a:t>T</a:t>
            </a:r>
            <a:r>
              <a:rPr lang="en-US" altLang="ja-JP" sz="2000" baseline="-25000" dirty="0">
                <a:ea typeface="ＭＳ Ｐゴシック" charset="-128"/>
              </a:rPr>
              <a:t>m1 </a:t>
            </a:r>
            <a:r>
              <a:rPr lang="en-US" altLang="ja-JP" sz="2000" dirty="0">
                <a:ea typeface="ＭＳ Ｐゴシック" charset="-128"/>
              </a:rPr>
              <a:t>is </a:t>
            </a:r>
            <a:r>
              <a:rPr lang="en-US" altLang="ja-JP" sz="2000" dirty="0" smtClean="0">
                <a:ea typeface="ＭＳ Ｐゴシック" charset="-128"/>
              </a:rPr>
              <a:t>called mean </a:t>
            </a:r>
            <a:r>
              <a:rPr lang="en-US" altLang="ja-JP" sz="2000" dirty="0">
                <a:ea typeface="ＭＳ Ｐゴシック" charset="-128"/>
              </a:rPr>
              <a:t>temperature of heat addition. </a:t>
            </a:r>
            <a:endParaRPr lang="en-US" altLang="ja-JP" sz="2000" dirty="0" smtClean="0">
              <a:ea typeface="ＭＳ Ｐゴシック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sz="2000" dirty="0" smtClean="0">
                <a:ea typeface="ＭＳ Ｐゴシック" charset="-128"/>
              </a:rPr>
              <a:t>So</a:t>
            </a:r>
            <a:r>
              <a:rPr lang="en-US" altLang="ja-JP" sz="2000" dirty="0">
                <a:ea typeface="ＭＳ Ｐゴシック" charset="-128"/>
              </a:rPr>
              <a:t>, the </a:t>
            </a:r>
            <a:r>
              <a:rPr lang="en-US" altLang="ja-JP" sz="2000" dirty="0" smtClean="0">
                <a:ea typeface="ＭＳ Ｐゴシック" charset="-128"/>
              </a:rPr>
              <a:t>total area </a:t>
            </a:r>
            <a:r>
              <a:rPr lang="en-US" altLang="ja-JP" sz="2000" dirty="0">
                <a:ea typeface="ＭＳ Ｐゴシック" charset="-128"/>
              </a:rPr>
              <a:t>under </a:t>
            </a:r>
            <a:r>
              <a:rPr lang="en-US" altLang="ja-JP" sz="2000" dirty="0" smtClean="0">
                <a:ea typeface="ＭＳ Ｐゴシック" charset="-128"/>
              </a:rPr>
              <a:t>5-6 </a:t>
            </a:r>
            <a:r>
              <a:rPr lang="en-US" altLang="ja-JP" sz="2000" dirty="0">
                <a:ea typeface="ＭＳ Ｐゴシック" charset="-128"/>
              </a:rPr>
              <a:t>is equal </a:t>
            </a:r>
            <a:r>
              <a:rPr lang="en-US" altLang="ja-JP" sz="2000" dirty="0" smtClean="0">
                <a:ea typeface="ＭＳ Ｐゴシック" charset="-128"/>
              </a:rPr>
              <a:t>to </a:t>
            </a:r>
            <a:r>
              <a:rPr lang="en-US" altLang="ja-JP" sz="2000" dirty="0">
                <a:ea typeface="ＭＳ Ｐゴシック" charset="-128"/>
              </a:rPr>
              <a:t>the area under </a:t>
            </a:r>
            <a:r>
              <a:rPr lang="en-US" altLang="ja-JP" sz="2000" dirty="0" smtClean="0">
                <a:ea typeface="ＭＳ Ｐゴシック" charset="-128"/>
              </a:rPr>
              <a:t>4-1. </a:t>
            </a:r>
            <a:r>
              <a:rPr lang="en-US" altLang="ja-JP" sz="2000" dirty="0">
                <a:ea typeface="ＭＳ Ｐゴシック" charset="-128"/>
              </a:rPr>
              <a:t>Then, heat added is: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MY"/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1981200" y="5334000"/>
          <a:ext cx="3733800" cy="514350"/>
        </p:xfrm>
        <a:graphic>
          <a:graphicData uri="http://schemas.openxmlformats.org/presentationml/2006/ole">
            <p:oleObj spid="_x0000_s7170" name="Equation" r:id="rId4" imgW="1638300" imgH="228600" progId="Equation.3">
              <p:embed/>
            </p:oleObj>
          </a:graphicData>
        </a:graphic>
      </p:graphicFrame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09600" y="5877272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>
                <a:ea typeface="ＭＳ Ｐゴシック" charset="-128"/>
              </a:rPr>
              <a:t>Since </a:t>
            </a:r>
            <a:r>
              <a:rPr lang="en-US" altLang="ja-JP" sz="2000" dirty="0" smtClean="0">
                <a:ea typeface="ＭＳ Ｐゴシック" charset="-128"/>
              </a:rPr>
              <a:t>heat rejected </a:t>
            </a:r>
            <a:r>
              <a:rPr lang="en-US" altLang="ja-JP" sz="2800" i="1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Q</a:t>
            </a:r>
            <a:r>
              <a:rPr lang="en-US" altLang="ja-JP" sz="2800" i="1" baseline="-2500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2</a:t>
            </a:r>
            <a:r>
              <a:rPr lang="en-US" altLang="ja-JP" sz="280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= </a:t>
            </a:r>
            <a:r>
              <a:rPr lang="en-US" altLang="ja-JP" sz="2800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h</a:t>
            </a:r>
            <a:r>
              <a:rPr lang="en-US" altLang="ja-JP" sz="2800" i="1" baseline="-250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2</a:t>
            </a:r>
            <a:r>
              <a:rPr lang="en-US" altLang="ja-JP" sz="2800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-h</a:t>
            </a:r>
            <a:r>
              <a:rPr lang="en-US" altLang="ja-JP" sz="2800" i="1" baseline="-250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3</a:t>
            </a:r>
            <a:r>
              <a:rPr lang="en-US" altLang="ja-JP" sz="2800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=T</a:t>
            </a:r>
            <a:r>
              <a:rPr lang="en-US" altLang="ja-JP" sz="2800" i="1" baseline="-250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2</a:t>
            </a:r>
            <a:r>
              <a:rPr lang="en-US" altLang="ja-JP" sz="2800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(s</a:t>
            </a:r>
            <a:r>
              <a:rPr lang="en-US" altLang="ja-JP" sz="2800" i="1" baseline="-250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1</a:t>
            </a:r>
            <a:r>
              <a:rPr lang="en-US" altLang="ja-JP" sz="2800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-s</a:t>
            </a:r>
            <a:r>
              <a:rPr lang="en-US" altLang="ja-JP" sz="2800" i="1" baseline="-250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4</a:t>
            </a:r>
            <a:r>
              <a:rPr lang="en-US" altLang="ja-JP" sz="2800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What is power plant?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304800" y="1447800"/>
            <a:ext cx="7162800" cy="4509195"/>
            <a:chOff x="304800" y="1447800"/>
            <a:chExt cx="7162800" cy="4509195"/>
          </a:xfrm>
        </p:grpSpPr>
        <p:sp>
          <p:nvSpPr>
            <p:cNvPr id="5" name="Rectangle 2"/>
            <p:cNvSpPr/>
            <p:nvPr/>
          </p:nvSpPr>
          <p:spPr>
            <a:xfrm>
              <a:off x="304800" y="1447800"/>
              <a:ext cx="5715000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2800" spc="150" dirty="0" smtClean="0">
                  <a:ln w="11430"/>
                </a:rPr>
                <a:t>an industrial facility for the generation of electric power</a:t>
              </a:r>
              <a:endParaRPr lang="en-US" sz="2800" spc="150" dirty="0">
                <a:ln w="11430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505200" y="4572000"/>
              <a:ext cx="1905000" cy="138499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b="1" dirty="0" smtClean="0"/>
                <a:t>Prime Mover</a:t>
              </a:r>
            </a:p>
            <a:p>
              <a:pPr algn="ctr"/>
              <a:r>
                <a:rPr kumimoji="1" lang="en-US" altLang="ja-JP" sz="2800" b="1" dirty="0" smtClean="0"/>
                <a:t>(Engine)</a:t>
              </a:r>
              <a:endParaRPr kumimoji="1" lang="ja-JP" altLang="en-US" sz="2800" b="1" dirty="0"/>
            </a:p>
          </p:txBody>
        </p:sp>
        <p:cxnSp>
          <p:nvCxnSpPr>
            <p:cNvPr id="7" name="直線矢印コネクタ 6"/>
            <p:cNvCxnSpPr/>
            <p:nvPr/>
          </p:nvCxnSpPr>
          <p:spPr>
            <a:xfrm>
              <a:off x="1447800" y="5257800"/>
              <a:ext cx="2057400" cy="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/>
            <p:cNvCxnSpPr/>
            <p:nvPr/>
          </p:nvCxnSpPr>
          <p:spPr>
            <a:xfrm>
              <a:off x="5410200" y="5257800"/>
              <a:ext cx="2057400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1676400" y="4800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Fuel</a:t>
              </a:r>
              <a:endParaRPr kumimoji="1" lang="ja-JP" altLang="en-US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6172200" y="48006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Electricity</a:t>
              </a:r>
              <a:endParaRPr kumimoji="1" lang="ja-JP" altLang="en-US" dirty="0"/>
            </a:p>
          </p:txBody>
        </p:sp>
      </p:grpSp>
      <p:pic>
        <p:nvPicPr>
          <p:cNvPr id="1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1414390"/>
            <a:ext cx="3586719" cy="2391146"/>
          </a:xfrm>
          <a:prstGeom prst="rect">
            <a:avLst/>
          </a:prstGeom>
        </p:spPr>
      </p:pic>
      <p:sp>
        <p:nvSpPr>
          <p:cNvPr id="12" name="TextBox 7"/>
          <p:cNvSpPr txBox="1"/>
          <p:nvPr/>
        </p:nvSpPr>
        <p:spPr>
          <a:xfrm>
            <a:off x="5198533" y="3838946"/>
            <a:ext cx="3657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50" dirty="0"/>
              <a:t>https://pixabay.com/en/power-plant-ruskin-fl-florida-815799/</a:t>
            </a:r>
          </a:p>
        </p:txBody>
      </p:sp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endParaRPr lang="en-GB" dirty="0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762000" y="1219200"/>
          <a:ext cx="5410200" cy="915988"/>
        </p:xfrm>
        <a:graphic>
          <a:graphicData uri="http://schemas.openxmlformats.org/presentationml/2006/ole">
            <p:oleObj spid="_x0000_s8194" name="Equation" r:id="rId3" imgW="2654300" imgH="444500" progId="Equation.3">
              <p:embed/>
            </p:oleObj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1066800" y="2971800"/>
          <a:ext cx="2708275" cy="623887"/>
        </p:xfrm>
        <a:graphic>
          <a:graphicData uri="http://schemas.openxmlformats.org/presentationml/2006/ole">
            <p:oleObj spid="_x0000_s8195" name="Equation" r:id="rId4" imgW="990600" imgH="228600" progId="Equation.DSMT4">
              <p:embed/>
            </p:oleObj>
          </a:graphicData>
        </a:graphic>
      </p:graphicFrame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57200" y="4083050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i="1" dirty="0" smtClean="0">
                <a:ea typeface="ＭＳ Ｐゴシック" charset="-128"/>
              </a:rPr>
              <a:t>Cycle efficiency increases when the </a:t>
            </a:r>
            <a:r>
              <a:rPr lang="en-US" altLang="ja-JP" sz="2000" i="1" dirty="0">
                <a:ea typeface="ＭＳ Ｐゴシック" charset="-128"/>
              </a:rPr>
              <a:t>mean temperature of heat </a:t>
            </a:r>
            <a:r>
              <a:rPr lang="en-US" altLang="ja-JP" sz="2000" i="1" dirty="0" smtClean="0">
                <a:ea typeface="ＭＳ Ｐゴシック" charset="-128"/>
              </a:rPr>
              <a:t>addition increases</a:t>
            </a:r>
            <a:endParaRPr lang="en-US" altLang="ja-JP" sz="2000" i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HOW TO INCREASE MEAN TEMPERATURE (EFFECT OF SUPERHEAT)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911475"/>
            <a:ext cx="818122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914400"/>
            <a:ext cx="8915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altLang="ja-JP" sz="2000" dirty="0">
                <a:ea typeface="ＭＳ Ｐゴシック" charset="-128"/>
              </a:rPr>
              <a:t>An increase in the </a:t>
            </a:r>
            <a:r>
              <a:rPr lang="en-US" altLang="ja-JP" sz="2000" dirty="0" smtClean="0">
                <a:ea typeface="ＭＳ Ｐゴシック" charset="-128"/>
              </a:rPr>
              <a:t>superheat increases </a:t>
            </a:r>
            <a:r>
              <a:rPr lang="en-US" altLang="ja-JP" sz="2000" i="1" dirty="0" smtClean="0">
                <a:ea typeface="ＭＳ Ｐゴシック" charset="-128"/>
              </a:rPr>
              <a:t>T</a:t>
            </a:r>
            <a:r>
              <a:rPr lang="en-US" altLang="ja-JP" sz="2000" i="1" baseline="-25000" dirty="0" smtClean="0">
                <a:ea typeface="ＭＳ Ｐゴシック" charset="-128"/>
              </a:rPr>
              <a:t>m1</a:t>
            </a:r>
            <a:r>
              <a:rPr lang="en-US" altLang="ja-JP" sz="2000" dirty="0" smtClean="0">
                <a:ea typeface="ＭＳ Ｐゴシック" charset="-128"/>
              </a:rPr>
              <a:t> and </a:t>
            </a:r>
            <a:r>
              <a:rPr lang="en-US" altLang="ja-JP" sz="2000" dirty="0">
                <a:ea typeface="ＭＳ Ｐゴシック" charset="-128"/>
              </a:rPr>
              <a:t>hence the cycle </a:t>
            </a:r>
            <a:r>
              <a:rPr lang="en-US" altLang="ja-JP" sz="2000" dirty="0" smtClean="0">
                <a:ea typeface="ＭＳ Ｐゴシック" charset="-128"/>
              </a:rPr>
              <a:t>efficiency increase . </a:t>
            </a:r>
            <a:endParaRPr lang="en-US" altLang="ja-JP" sz="2000" dirty="0">
              <a:ea typeface="ＭＳ Ｐゴシック" charset="-128"/>
            </a:endParaRPr>
          </a:p>
          <a:p>
            <a:pPr algn="just">
              <a:buFont typeface="Arial" pitchFamily="34" charset="0"/>
              <a:buChar char="•"/>
            </a:pPr>
            <a:r>
              <a:rPr lang="en-US" altLang="ja-JP" sz="2000" dirty="0" smtClean="0">
                <a:ea typeface="ＭＳ Ｐゴシック" charset="-128"/>
              </a:rPr>
              <a:t>When superheat temperature increases, </a:t>
            </a:r>
            <a:r>
              <a:rPr lang="en-US" altLang="ja-JP" sz="2000" dirty="0">
                <a:ea typeface="ＭＳ Ｐゴシック" charset="-128"/>
              </a:rPr>
              <a:t>the expansion line of steam in the turbine </a:t>
            </a:r>
            <a:r>
              <a:rPr lang="en-US" altLang="ja-JP" sz="2000" dirty="0" smtClean="0">
                <a:ea typeface="ＭＳ Ｐゴシック" charset="-128"/>
              </a:rPr>
              <a:t>moves </a:t>
            </a:r>
            <a:r>
              <a:rPr lang="en-US" altLang="ja-JP" sz="2000" dirty="0">
                <a:ea typeface="ＭＳ Ｐゴシック" charset="-128"/>
              </a:rPr>
              <a:t>to the right (1-2 to 1’-2</a:t>
            </a:r>
            <a:r>
              <a:rPr lang="en-US" altLang="ja-JP" sz="2000" dirty="0" smtClean="0">
                <a:ea typeface="ＭＳ Ｐゴシック" charset="-128"/>
              </a:rPr>
              <a:t>’). The steam quality improves </a:t>
            </a:r>
            <a:r>
              <a:rPr lang="en-US" altLang="ja-JP" sz="2000" dirty="0">
                <a:ea typeface="ＭＳ Ｐゴシック" charset="-128"/>
              </a:rPr>
              <a:t>and performance of the </a:t>
            </a:r>
            <a:r>
              <a:rPr lang="en-US" altLang="ja-JP" sz="2000" dirty="0" smtClean="0">
                <a:ea typeface="ＭＳ Ｐゴシック" charset="-128"/>
              </a:rPr>
              <a:t>turbine also </a:t>
            </a:r>
            <a:r>
              <a:rPr lang="en-US" altLang="ja-JP" sz="2000" dirty="0">
                <a:ea typeface="ＭＳ Ｐゴシック" charset="-128"/>
              </a:rPr>
              <a:t>improves. </a:t>
            </a:r>
            <a:endParaRPr lang="en-US" altLang="ja-JP" sz="2000" dirty="0" smtClean="0">
              <a:ea typeface="ＭＳ Ｐゴシック" charset="-128"/>
            </a:endParaRPr>
          </a:p>
          <a:p>
            <a:pPr algn="just">
              <a:buFont typeface="Arial" pitchFamily="34" charset="0"/>
              <a:buChar char="•"/>
            </a:pPr>
            <a:r>
              <a:rPr lang="en-MY" sz="2000" dirty="0" smtClean="0"/>
              <a:t>However, there is limit in the maximum temperature due to metallurgical considerations</a:t>
            </a:r>
            <a:endParaRPr lang="en-MY" sz="2000" dirty="0"/>
          </a:p>
        </p:txBody>
      </p:sp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37856"/>
            <a:ext cx="3657600" cy="332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3535784"/>
            <a:ext cx="3590925" cy="332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914400"/>
            <a:ext cx="8839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altLang="ja-JP" sz="2000" i="1" dirty="0" smtClean="0">
                <a:ea typeface="ＭＳ Ｐゴシック" charset="-128"/>
              </a:rPr>
              <a:t>T</a:t>
            </a:r>
            <a:r>
              <a:rPr lang="en-US" altLang="ja-JP" sz="2000" i="1" baseline="-25000" dirty="0" smtClean="0">
                <a:ea typeface="ＭＳ Ｐゴシック" charset="-128"/>
              </a:rPr>
              <a:t>m1</a:t>
            </a:r>
            <a:r>
              <a:rPr lang="en-US" altLang="ja-JP" sz="2000" baseline="-25000" dirty="0" smtClean="0">
                <a:ea typeface="ＭＳ Ｐゴシック" charset="-128"/>
              </a:rPr>
              <a:t> </a:t>
            </a:r>
            <a:r>
              <a:rPr lang="en-US" altLang="ja-JP" sz="2000" dirty="0" smtClean="0">
                <a:ea typeface="ＭＳ Ｐゴシック" charset="-128"/>
              </a:rPr>
              <a:t>can also be increased by increasing pressure because </a:t>
            </a:r>
            <a:r>
              <a:rPr lang="en-US" altLang="ja-JP" sz="2000" i="1" dirty="0" smtClean="0">
                <a:ea typeface="ＭＳ Ｐゴシック" charset="-128"/>
              </a:rPr>
              <a:t>T</a:t>
            </a:r>
            <a:r>
              <a:rPr lang="en-US" altLang="ja-JP" sz="1400" i="1" dirty="0" smtClean="0">
                <a:ea typeface="ＭＳ Ｐゴシック" charset="-128"/>
              </a:rPr>
              <a:t>m1</a:t>
            </a:r>
            <a:r>
              <a:rPr lang="en-US" altLang="ja-JP" sz="2000" dirty="0" smtClean="0">
                <a:ea typeface="ＭＳ Ｐゴシック" charset="-128"/>
              </a:rPr>
              <a:t> </a:t>
            </a:r>
            <a:r>
              <a:rPr lang="en-US" altLang="ja-JP" sz="2000" dirty="0">
                <a:ea typeface="ＭＳ Ｐゴシック" charset="-128"/>
              </a:rPr>
              <a:t>between state 7-5 is greater than state 4-1.  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ja-JP" sz="2000" dirty="0" smtClean="0">
                <a:ea typeface="ＭＳ Ｐゴシック" charset="-128"/>
              </a:rPr>
              <a:t>But, when the </a:t>
            </a:r>
            <a:r>
              <a:rPr lang="en-US" altLang="ja-JP" sz="2000" dirty="0">
                <a:ea typeface="ＭＳ Ｐゴシック" charset="-128"/>
              </a:rPr>
              <a:t>turbine inlet pressure increases from </a:t>
            </a:r>
            <a:r>
              <a:rPr lang="en-US" altLang="ja-JP" sz="2400" i="1" dirty="0">
                <a:ea typeface="ＭＳ Ｐゴシック" charset="-128"/>
              </a:rPr>
              <a:t>P</a:t>
            </a:r>
            <a:r>
              <a:rPr lang="en-US" altLang="ja-JP" sz="1400" i="1" dirty="0" smtClean="0">
                <a:ea typeface="ＭＳ Ｐゴシック" charset="-128"/>
              </a:rPr>
              <a:t>1</a:t>
            </a:r>
            <a:r>
              <a:rPr lang="en-US" altLang="ja-JP" sz="2000" dirty="0" smtClean="0">
                <a:ea typeface="ＭＳ Ｐゴシック" charset="-128"/>
              </a:rPr>
              <a:t> </a:t>
            </a:r>
            <a:r>
              <a:rPr lang="en-US" altLang="ja-JP" sz="2000" dirty="0">
                <a:ea typeface="ＭＳ Ｐゴシック" charset="-128"/>
              </a:rPr>
              <a:t>to </a:t>
            </a:r>
            <a:r>
              <a:rPr lang="en-US" altLang="ja-JP" sz="2400" i="1" dirty="0" smtClean="0">
                <a:ea typeface="ＭＳ Ｐゴシック" charset="-128"/>
              </a:rPr>
              <a:t>P</a:t>
            </a:r>
            <a:r>
              <a:rPr lang="en-US" altLang="ja-JP" sz="1400" i="1" dirty="0" smtClean="0">
                <a:ea typeface="ＭＳ Ｐゴシック" charset="-128"/>
              </a:rPr>
              <a:t>2</a:t>
            </a:r>
            <a:r>
              <a:rPr lang="en-US" altLang="ja-JP" sz="2000" dirty="0" smtClean="0">
                <a:ea typeface="ＭＳ Ｐゴシック" charset="-128"/>
              </a:rPr>
              <a:t>, and the </a:t>
            </a:r>
            <a:r>
              <a:rPr lang="en-US" altLang="ja-JP" sz="2000" dirty="0">
                <a:ea typeface="ＭＳ Ｐゴシック" charset="-128"/>
              </a:rPr>
              <a:t>expansion line </a:t>
            </a:r>
            <a:r>
              <a:rPr lang="en-US" altLang="ja-JP" sz="2000" dirty="0" smtClean="0">
                <a:ea typeface="ＭＳ Ｐゴシック" charset="-128"/>
              </a:rPr>
              <a:t>also moves </a:t>
            </a:r>
            <a:r>
              <a:rPr lang="en-US" altLang="ja-JP" sz="2000" dirty="0">
                <a:ea typeface="ＭＳ Ｐゴシック" charset="-128"/>
              </a:rPr>
              <a:t>to </a:t>
            </a:r>
            <a:r>
              <a:rPr lang="en-US" altLang="ja-JP" sz="2000" dirty="0" smtClean="0">
                <a:ea typeface="ＭＳ Ｐゴシック" charset="-128"/>
              </a:rPr>
              <a:t>the left side.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ja-JP" sz="2000" dirty="0" smtClean="0">
                <a:ea typeface="ＭＳ Ｐゴシック" charset="-128"/>
              </a:rPr>
              <a:t>Since it has lower vapor quality, the </a:t>
            </a:r>
            <a:r>
              <a:rPr lang="en-US" altLang="ja-JP" sz="2000" dirty="0">
                <a:ea typeface="ＭＳ Ｐゴシック" charset="-128"/>
              </a:rPr>
              <a:t>moisture content at the turbine exhaust increases (</a:t>
            </a:r>
            <a:r>
              <a:rPr lang="en-US" altLang="ja-JP" sz="2400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x</a:t>
            </a:r>
            <a:r>
              <a:rPr lang="en-US" altLang="ja-JP" sz="1400" dirty="0">
                <a:ea typeface="ＭＳ Ｐゴシック" charset="-128"/>
              </a:rPr>
              <a:t>6</a:t>
            </a:r>
            <a:r>
              <a:rPr lang="en-US" altLang="ja-JP" sz="2000" dirty="0">
                <a:ea typeface="ＭＳ Ｐゴシック" charset="-128"/>
              </a:rPr>
              <a:t> &lt; </a:t>
            </a:r>
            <a:r>
              <a:rPr lang="en-US" altLang="ja-JP" sz="2400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x</a:t>
            </a:r>
            <a:r>
              <a:rPr lang="en-US" altLang="ja-JP" sz="1400" dirty="0">
                <a:ea typeface="ＭＳ Ｐゴシック" charset="-128"/>
              </a:rPr>
              <a:t>2</a:t>
            </a:r>
            <a:r>
              <a:rPr lang="en-US" altLang="ja-JP" sz="2000" dirty="0" smtClean="0">
                <a:ea typeface="ＭＳ Ｐゴシック" charset="-128"/>
              </a:rPr>
              <a:t>).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ea typeface="ＭＳ Ｐゴシック" charset="-128"/>
              </a:rPr>
              <a:t>This resultings vapour with high moisture high velocity strike turbine blades and erodes the blade. Therefore, lifetime of the blade decreases</a:t>
            </a:r>
            <a:endParaRPr lang="en-MY" sz="2000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TO INCREASE MEAN TEMPERATURE (EFFECT OF SUPERHEAT)</a:t>
            </a:r>
          </a:p>
        </p:txBody>
      </p:sp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8001000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TO INCREASE MEAN TEMPERATURE (EFFECT OF SUPERHEAT)</a:t>
            </a:r>
          </a:p>
        </p:txBody>
      </p:sp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57200" y="990600"/>
            <a:ext cx="838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ea typeface="ＭＳ Ｐゴシック" charset="-128"/>
              </a:rPr>
              <a:t>With temperature and pressure limitation, </a:t>
            </a:r>
            <a:r>
              <a:rPr lang="en-US" altLang="ja-JP" sz="2000" i="1" dirty="0" smtClean="0">
                <a:ea typeface="ＭＳ Ｐゴシック" charset="-128"/>
              </a:rPr>
              <a:t>T</a:t>
            </a:r>
            <a:r>
              <a:rPr lang="en-US" altLang="ja-JP" sz="2000" i="1" baseline="-25000" dirty="0" smtClean="0">
                <a:ea typeface="ＭＳ Ｐゴシック" charset="-128"/>
              </a:rPr>
              <a:t>m1</a:t>
            </a:r>
            <a:r>
              <a:rPr lang="en-US" altLang="ja-JP" sz="2000" baseline="-25000" dirty="0" smtClean="0">
                <a:ea typeface="ＭＳ Ｐゴシック" charset="-128"/>
              </a:rPr>
              <a:t> </a:t>
            </a:r>
            <a:r>
              <a:rPr lang="en-US" altLang="ja-JP" sz="2000" dirty="0" smtClean="0">
                <a:ea typeface="ＭＳ Ｐゴシック" charset="-128"/>
              </a:rPr>
              <a:t>can be increased by reheating.</a:t>
            </a:r>
          </a:p>
          <a:p>
            <a:endParaRPr lang="en-US" altLang="ja-JP" sz="2000" dirty="0">
              <a:ea typeface="ＭＳ Ｐゴシック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5867400" cy="438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TO INCREASE MEAN TEMPERATURE (EFFECT OF SUPERHEAT)</a:t>
            </a:r>
          </a:p>
        </p:txBody>
      </p:sp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366963"/>
            <a:ext cx="441960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0800"/>
            <a:ext cx="436086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/>
          <p:nvPr/>
        </p:nvSpPr>
        <p:spPr>
          <a:xfrm>
            <a:off x="0" y="609600"/>
            <a:ext cx="9144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000" dirty="0" smtClean="0">
                <a:ea typeface="ＭＳ Ｐゴシック" charset="-128"/>
              </a:rPr>
              <a:t>Temperature limit due to metallurgical reason is considered.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000" dirty="0" smtClean="0">
                <a:ea typeface="ＭＳ Ｐゴシック" charset="-128"/>
              </a:rPr>
              <a:t>Pressure is increased but vapor is partially expensed at the HP turbine to avoid moisture. 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000" dirty="0" smtClean="0">
                <a:ea typeface="ＭＳ Ｐゴシック" charset="-128"/>
              </a:rPr>
              <a:t>Lower pressure vapor is reheated and fully expensed at the LP turbine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000" dirty="0" smtClean="0">
                <a:ea typeface="ＭＳ Ｐゴシック" charset="-128"/>
              </a:rPr>
              <a:t>Thus, higher </a:t>
            </a:r>
            <a:r>
              <a:rPr lang="en-US" altLang="ja-JP" sz="2000" i="1" dirty="0" smtClean="0">
                <a:ea typeface="ＭＳ Ｐゴシック" charset="-128"/>
              </a:rPr>
              <a:t>T</a:t>
            </a:r>
            <a:r>
              <a:rPr lang="en-US" altLang="ja-JP" sz="2000" i="1" baseline="-25000" dirty="0" smtClean="0">
                <a:ea typeface="ＭＳ Ｐゴシック" charset="-128"/>
              </a:rPr>
              <a:t>m1</a:t>
            </a:r>
            <a:r>
              <a:rPr lang="en-US" altLang="ja-JP" sz="2000" dirty="0" smtClean="0">
                <a:ea typeface="ＭＳ Ｐゴシック" charset="-128"/>
              </a:rPr>
              <a:t>, more work and higher efficiency can be obtained. </a:t>
            </a:r>
            <a:endParaRPr lang="en-US" altLang="ja-JP" sz="2000" dirty="0">
              <a:ea typeface="ＭＳ Ｐゴシック" charset="-128"/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4267200" cy="318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3588" y="533400"/>
            <a:ext cx="4570412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17900"/>
            <a:ext cx="45720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609600" y="3581400"/>
          <a:ext cx="2514600" cy="407988"/>
        </p:xfrm>
        <a:graphic>
          <a:graphicData uri="http://schemas.openxmlformats.org/presentationml/2006/ole">
            <p:oleObj spid="_x0000_s9218" name="Equation" r:id="rId6" imgW="1409700" imgH="228600" progId="Equation.3">
              <p:embed/>
            </p:oleObj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609600" y="4213225"/>
          <a:ext cx="1524000" cy="415925"/>
        </p:xfrm>
        <a:graphic>
          <a:graphicData uri="http://schemas.openxmlformats.org/presentationml/2006/ole">
            <p:oleObj spid="_x0000_s9219" name="Equation" r:id="rId7" imgW="838200" imgH="228600" progId="Equation.3">
              <p:embed/>
            </p:oleObj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609600" y="4852987"/>
          <a:ext cx="2590800" cy="409575"/>
        </p:xfrm>
        <a:graphic>
          <a:graphicData uri="http://schemas.openxmlformats.org/presentationml/2006/ole">
            <p:oleObj spid="_x0000_s9220" name="Equation" r:id="rId8" imgW="1447800" imgH="228600" progId="Equation.DSMT4">
              <p:embed/>
            </p:oleObj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09600" y="5486400"/>
          <a:ext cx="1476375" cy="409575"/>
        </p:xfrm>
        <a:graphic>
          <a:graphicData uri="http://schemas.openxmlformats.org/presentationml/2006/ole">
            <p:oleObj spid="_x0000_s9221" name="Equation" r:id="rId9" imgW="825500" imgH="228600" progId="Equation.DSMT4">
              <p:embed/>
            </p:oleObj>
          </a:graphicData>
        </a:graphic>
      </p:graphicFrame>
      <p:graphicFrame>
        <p:nvGraphicFramePr>
          <p:cNvPr id="10" name="Object 20"/>
          <p:cNvGraphicFramePr>
            <a:graphicFrameLocks noChangeAspect="1"/>
          </p:cNvGraphicFramePr>
          <p:nvPr/>
        </p:nvGraphicFramePr>
        <p:xfrm>
          <a:off x="228600" y="5943600"/>
          <a:ext cx="4697413" cy="714375"/>
        </p:xfrm>
        <a:graphic>
          <a:graphicData uri="http://schemas.openxmlformats.org/presentationml/2006/ole">
            <p:oleObj spid="_x0000_s9222" name="Equation" r:id="rId10" imgW="2857500" imgH="431800" progId="Equation.DSMT4">
              <p:embed/>
            </p:oleObj>
          </a:graphicData>
        </a:graphic>
      </p:graphicFrame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0"/>
            <a:ext cx="603522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4800600"/>
            <a:ext cx="8382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altLang="ja-JP" sz="2000" dirty="0">
                <a:ea typeface="ＭＳ Ｐゴシック" charset="-128"/>
              </a:rPr>
              <a:t>The cycle efficiency in a single reheat plant is influenced by the pressure (</a:t>
            </a:r>
            <a:r>
              <a:rPr lang="en-US" altLang="ja-JP" sz="2000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</a:t>
            </a:r>
            <a:r>
              <a:rPr lang="en-US" altLang="ja-JP" sz="1400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rh</a:t>
            </a:r>
            <a:r>
              <a:rPr lang="en-US" altLang="ja-JP" sz="2000" dirty="0">
                <a:ea typeface="ＭＳ Ｐゴシック" charset="-128"/>
              </a:rPr>
              <a:t>) at which steam is </a:t>
            </a:r>
            <a:r>
              <a:rPr lang="en-US" altLang="ja-JP" sz="2000" dirty="0" smtClean="0">
                <a:ea typeface="ＭＳ Ｐゴシック" charset="-128"/>
              </a:rPr>
              <a:t>reheated. Temperature and quality must also be considered.</a:t>
            </a:r>
          </a:p>
          <a:p>
            <a:pPr algn="just">
              <a:buFont typeface="Arial" pitchFamily="34" charset="0"/>
              <a:buChar char="•"/>
            </a:pPr>
            <a:endParaRPr lang="en-US" altLang="ja-JP" sz="2000" dirty="0">
              <a:ea typeface="ＭＳ Ｐゴシック" charset="-128"/>
            </a:endParaRPr>
          </a:p>
          <a:p>
            <a:pPr algn="just">
              <a:buFont typeface="Arial" pitchFamily="34" charset="0"/>
              <a:buChar char="•"/>
            </a:pPr>
            <a:r>
              <a:rPr lang="en-US" altLang="ja-JP" sz="2000" dirty="0">
                <a:ea typeface="ＭＳ Ｐゴシック" charset="-128"/>
              </a:rPr>
              <a:t>The optimum </a:t>
            </a:r>
            <a:r>
              <a:rPr lang="en-US" altLang="ja-JP" sz="2000" dirty="0" smtClean="0">
                <a:ea typeface="ＭＳ Ｐゴシック" charset="-128"/>
              </a:rPr>
              <a:t>pressure for reheat for </a:t>
            </a:r>
            <a:r>
              <a:rPr lang="en-US" altLang="ja-JP" sz="2000" dirty="0">
                <a:ea typeface="ＭＳ Ｐゴシック" charset="-128"/>
              </a:rPr>
              <a:t>most of the modern power plants is </a:t>
            </a:r>
            <a:r>
              <a:rPr lang="en-US" altLang="ja-JP" sz="2000" dirty="0" smtClean="0">
                <a:ea typeface="ＭＳ Ｐゴシック" charset="-128"/>
              </a:rPr>
              <a:t>0.2-0.25.</a:t>
            </a:r>
            <a:endParaRPr lang="en-MY" sz="2000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Regeneration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0" y="457200"/>
            <a:ext cx="22098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76200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000" dirty="0" smtClean="0">
                <a:ea typeface="ＭＳ Ｐゴシック" charset="-128"/>
              </a:rPr>
              <a:t>Reuse heat at a condenser that is usually released to environment to preheat water at boiler.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000" dirty="0" smtClean="0">
                <a:ea typeface="ＭＳ Ｐゴシック" charset="-128"/>
              </a:rPr>
              <a:t>Although resulting extra pump and less power output, fuel used also can be reduced.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000" dirty="0" smtClean="0">
                <a:ea typeface="ＭＳ Ｐゴシック" charset="-128"/>
              </a:rPr>
              <a:t>As the whole result, efficiency increases.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000" dirty="0" smtClean="0">
                <a:ea typeface="ＭＳ Ｐゴシック" charset="-128"/>
              </a:rPr>
              <a:t>Although condenser size can be decreased, boiler size must be increased. This is because steam circulate must be increased to obtain same power. </a:t>
            </a:r>
          </a:p>
        </p:txBody>
      </p:sp>
      <p:pic>
        <p:nvPicPr>
          <p:cNvPr id="5" name="Picture 2" descr="http://www.ohio.edu/mechanical/thermo/Applied/Chapt.7_11/SteamPlant/openfw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241722"/>
            <a:ext cx="5715000" cy="3454354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2057400" y="6596390"/>
            <a:ext cx="5638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 smtClean="0"/>
              <a:t>http://www.ohio.edu/mechanical/thermo/Applied/Chapt.7_11/Chapter8b.html</a:t>
            </a:r>
            <a:endParaRPr lang="ja-JP" altLang="en-US" sz="1100" dirty="0"/>
          </a:p>
        </p:txBody>
      </p:sp>
      <p:pic>
        <p:nvPicPr>
          <p:cNvPr id="7" name="Picture 4" descr="http://www.ohio.edu/mechanical/thermo/Applied/Chapt.7_11/SteamPlant/ofwh_qou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5" y="4953000"/>
            <a:ext cx="3200395" cy="762000"/>
          </a:xfrm>
          <a:prstGeom prst="rect">
            <a:avLst/>
          </a:prstGeom>
          <a:noFill/>
        </p:spPr>
      </p:pic>
      <p:pic>
        <p:nvPicPr>
          <p:cNvPr id="8" name="Picture 6" descr="http://www.ohio.edu/mechanical/thermo/Applied/Chapt.7_11/SteamPlant/reheat_alt15MPa_ef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9968" y="3200400"/>
            <a:ext cx="4024032" cy="800100"/>
          </a:xfrm>
          <a:prstGeom prst="rect">
            <a:avLst/>
          </a:prstGeom>
          <a:noFill/>
        </p:spPr>
      </p:pic>
      <p:sp>
        <p:nvSpPr>
          <p:cNvPr id="9" name="下矢印 8"/>
          <p:cNvSpPr/>
          <p:nvPr/>
        </p:nvSpPr>
        <p:spPr>
          <a:xfrm>
            <a:off x="7086600" y="3962400"/>
            <a:ext cx="3048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0" y="457200"/>
            <a:ext cx="7086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Regeneration Cycle in</a:t>
            </a:r>
            <a:r>
              <a:rPr kumimoji="0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Malaysia (JIMAH, PD)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pic>
        <p:nvPicPr>
          <p:cNvPr id="4" name="Picture 2" descr="C:\My Database\Cogeneration\2010～ data\[A] T&amp;L on going\SUBJECT- Power Plant\Slide mine\IMG_20140822_155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748400"/>
            <a:ext cx="2812800" cy="2109600"/>
          </a:xfrm>
          <a:prstGeom prst="rect">
            <a:avLst/>
          </a:prstGeom>
          <a:noFill/>
        </p:spPr>
      </p:pic>
      <p:pic>
        <p:nvPicPr>
          <p:cNvPr id="5" name="Picture 3" descr="C:\My Database\Cogeneration\2010～ data\[A] T&amp;L on going\SUBJECT- Power Plant\Slide mine\IMG_20140822_16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667000"/>
            <a:ext cx="2819400" cy="2114549"/>
          </a:xfrm>
          <a:prstGeom prst="rect">
            <a:avLst/>
          </a:prstGeom>
          <a:noFill/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7620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altLang="ja-JP" sz="2000" dirty="0" smtClean="0">
                <a:ea typeface="ＭＳ Ｐゴシック" charset="-128"/>
              </a:rPr>
              <a:t>1. The most common cycle improvement employed.</a:t>
            </a:r>
          </a:p>
          <a:p>
            <a:pPr marL="457200" indent="-457200"/>
            <a:r>
              <a:rPr lang="en-US" altLang="ja-JP" sz="2000" dirty="0" smtClean="0">
                <a:ea typeface="ＭＳ Ｐゴシック" charset="-128"/>
              </a:rPr>
              <a:t>2. Overall efficiency of 37%.</a:t>
            </a:r>
          </a:p>
          <a:p>
            <a:pPr marL="457200" indent="-457200"/>
            <a:r>
              <a:rPr lang="en-US" altLang="ja-JP" sz="2000" dirty="0" smtClean="0">
                <a:ea typeface="ＭＳ Ｐゴシック" charset="-128"/>
              </a:rPr>
              <a:t>3. Shell-Tube HE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76400"/>
            <a:ext cx="577148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My Database\Cogeneration\2010～ data\[A] T&amp;L on going\SUBJECT- Power Plant\Slide mine\IMG_20140822_1450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552450"/>
            <a:ext cx="2819400" cy="2114550"/>
          </a:xfrm>
          <a:prstGeom prst="rect">
            <a:avLst/>
          </a:prstGeom>
          <a:noFill/>
        </p:spPr>
      </p:pic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History of Power Plant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533400" y="1524000"/>
            <a:ext cx="898578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/>
              <a:t>BC	Heat-Fire (earth, water, air, fire)</a:t>
            </a:r>
          </a:p>
          <a:p>
            <a:r>
              <a:rPr lang="en-US" altLang="ja-JP" sz="2400" b="1" dirty="0" smtClean="0"/>
              <a:t>1698	Savery Engine</a:t>
            </a:r>
          </a:p>
          <a:p>
            <a:r>
              <a:rPr lang="en-US" altLang="ja-JP" sz="2400" b="1" dirty="0" smtClean="0"/>
              <a:t>1712    T. Newcomen </a:t>
            </a:r>
            <a:r>
              <a:rPr lang="en-US" altLang="ja-JP" sz="2400" dirty="0" smtClean="0"/>
              <a:t>Atmospheric Engine</a:t>
            </a:r>
          </a:p>
          <a:p>
            <a:r>
              <a:rPr lang="en-US" altLang="ja-JP" sz="2400" b="1" dirty="0" smtClean="0"/>
              <a:t>1760    </a:t>
            </a:r>
            <a:r>
              <a:rPr lang="en-US" altLang="ja-JP" sz="2400" b="1" dirty="0" smtClean="0">
                <a:solidFill>
                  <a:schemeClr val="accent1">
                    <a:lumMod val="75000"/>
                  </a:schemeClr>
                </a:solidFill>
              </a:rPr>
              <a:t>Thermal element </a:t>
            </a:r>
            <a:r>
              <a:rPr lang="en-US" altLang="ja-JP" sz="2400" dirty="0" smtClean="0"/>
              <a:t>False concept of heat</a:t>
            </a:r>
          </a:p>
          <a:p>
            <a:r>
              <a:rPr lang="en-US" altLang="ja-JP" sz="2400" b="1" dirty="0" smtClean="0"/>
              <a:t>1769    James Watt </a:t>
            </a:r>
            <a:r>
              <a:rPr lang="en-US" altLang="ja-JP" sz="2400" dirty="0" smtClean="0"/>
              <a:t>Steam Engine</a:t>
            </a:r>
          </a:p>
          <a:p>
            <a:r>
              <a:rPr lang="en-US" altLang="ja-JP" sz="2400" b="1" dirty="0" smtClean="0"/>
              <a:t>1798    </a:t>
            </a:r>
            <a:r>
              <a:rPr lang="en-US" altLang="ja-JP" sz="2400" b="1" dirty="0" smtClean="0">
                <a:solidFill>
                  <a:schemeClr val="accent1">
                    <a:lumMod val="75000"/>
                  </a:schemeClr>
                </a:solidFill>
              </a:rPr>
              <a:t>G.V. Ramford </a:t>
            </a:r>
            <a:r>
              <a:rPr lang="en-US" altLang="ja-JP" sz="2400" dirty="0" smtClean="0"/>
              <a:t>True concept of heat</a:t>
            </a:r>
          </a:p>
          <a:p>
            <a:r>
              <a:rPr lang="en-US" altLang="ja-JP" sz="2400" b="1" dirty="0" smtClean="0"/>
              <a:t>1842    J.R. Mayer </a:t>
            </a:r>
            <a:r>
              <a:rPr lang="en-US" altLang="ja-JP" sz="2400" dirty="0" smtClean="0"/>
              <a:t>Heat-Work-Energy relation</a:t>
            </a:r>
          </a:p>
          <a:p>
            <a:pPr marL="457200" indent="-457200">
              <a:buAutoNum type="arabicPlain" startAt="1847"/>
            </a:pPr>
            <a:r>
              <a:rPr lang="en-US" altLang="ja-JP" sz="2400" b="1" dirty="0" smtClean="0"/>
              <a:t>    J.D. Joule </a:t>
            </a:r>
            <a:r>
              <a:rPr lang="en-US" altLang="ja-JP" sz="2400" dirty="0" smtClean="0"/>
              <a:t>Quantitative relation between heat and work</a:t>
            </a:r>
            <a:endParaRPr lang="en-US" altLang="ja-JP" sz="2400" dirty="0"/>
          </a:p>
          <a:p>
            <a:pPr marL="457200" indent="-457200"/>
            <a:r>
              <a:rPr lang="en-US" altLang="ja-JP" sz="2400" b="1" dirty="0" smtClean="0"/>
              <a:t>1878</a:t>
            </a:r>
            <a:r>
              <a:rPr lang="en-US" altLang="ja-JP" sz="2400" dirty="0" smtClean="0"/>
              <a:t>    1st Power Plant for lighting a castle built by Sigmund Schuckert        </a:t>
            </a:r>
          </a:p>
          <a:p>
            <a:pPr marL="457200" indent="-457200"/>
            <a:r>
              <a:rPr lang="en-US" altLang="ja-JP" sz="2400" dirty="0" smtClean="0"/>
              <a:t>             in Germany (Arc Lamp)</a:t>
            </a:r>
          </a:p>
          <a:p>
            <a:pPr marL="457200" indent="-457200"/>
            <a:r>
              <a:rPr lang="en-US" altLang="ja-JP" sz="2400" b="1" dirty="0" smtClean="0"/>
              <a:t>1879</a:t>
            </a:r>
            <a:r>
              <a:rPr lang="en-US" altLang="ja-JP" sz="2400" dirty="0" smtClean="0"/>
              <a:t>    Thomas Alva Edison invented practical  incandescent lamp</a:t>
            </a:r>
          </a:p>
          <a:p>
            <a:pPr marL="457200" indent="-457200"/>
            <a:r>
              <a:rPr lang="en-US" altLang="ja-JP" sz="2400" b="1" dirty="0" smtClean="0"/>
              <a:t>1882</a:t>
            </a:r>
            <a:r>
              <a:rPr lang="en-US" altLang="ja-JP" sz="2400" dirty="0" smtClean="0"/>
              <a:t>    1st public Power Plant, Edison Electric Light Station in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NY for  </a:t>
            </a:r>
          </a:p>
          <a:p>
            <a:pPr marL="457200" indent="-457200"/>
            <a:r>
              <a:rPr lang="en-US" altLang="ja-JP" sz="2400" dirty="0" smtClean="0"/>
              <a:t>             shops and other bussiness (incandescent lamp)</a:t>
            </a:r>
          </a:p>
        </p:txBody>
      </p:sp>
      <p:sp>
        <p:nvSpPr>
          <p:cNvPr id="27" name="左中かっこ 26"/>
          <p:cNvSpPr/>
          <p:nvPr/>
        </p:nvSpPr>
        <p:spPr>
          <a:xfrm>
            <a:off x="228600" y="2342072"/>
            <a:ext cx="304800" cy="13716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 rot="16200000">
            <a:off x="-1696133" y="2825234"/>
            <a:ext cx="3581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1" dirty="0" smtClean="0"/>
              <a:t>Industrial Revolution Period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0" y="6581001"/>
            <a:ext cx="29125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/>
              <a:t>http://en.wikipedia.org/wiki/Power_station</a:t>
            </a:r>
            <a:endParaRPr lang="ja-JP" altLang="en-US" sz="1200" dirty="0"/>
          </a:p>
        </p:txBody>
      </p:sp>
      <p:sp>
        <p:nvSpPr>
          <p:cNvPr id="30" name="正方形/長方形 29"/>
          <p:cNvSpPr/>
          <p:nvPr/>
        </p:nvSpPr>
        <p:spPr>
          <a:xfrm>
            <a:off x="304800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200" dirty="0" smtClean="0"/>
              <a:t>http://americanhistory.si.edu/powering/past/h1main.htm</a:t>
            </a:r>
            <a:endParaRPr lang="ja-JP" altLang="en-US" sz="1200" dirty="0"/>
          </a:p>
        </p:txBody>
      </p:sp>
      <p:sp>
        <p:nvSpPr>
          <p:cNvPr id="31" name="正方形/長方形 30"/>
          <p:cNvSpPr/>
          <p:nvPr/>
        </p:nvSpPr>
        <p:spPr>
          <a:xfrm>
            <a:off x="0" y="64008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200" dirty="0" smtClean="0"/>
              <a:t>http://www.tnb.com.my/about-tnb/history.html</a:t>
            </a:r>
            <a:endParaRPr lang="ja-JP" altLang="en-US" sz="1200" dirty="0"/>
          </a:p>
        </p:txBody>
      </p:sp>
      <p:pic>
        <p:nvPicPr>
          <p:cNvPr id="3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1" y="993849"/>
            <a:ext cx="2419819" cy="2603315"/>
          </a:xfrm>
          <a:prstGeom prst="rect">
            <a:avLst/>
          </a:prstGeom>
        </p:spPr>
      </p:pic>
      <p:sp>
        <p:nvSpPr>
          <p:cNvPr id="33" name="TextBox 2"/>
          <p:cNvSpPr txBox="1"/>
          <p:nvPr/>
        </p:nvSpPr>
        <p:spPr>
          <a:xfrm>
            <a:off x="6172200" y="356232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http://technology.niagarac.on.ca/staff/mcsele/newcomen.htm</a:t>
            </a:r>
          </a:p>
        </p:txBody>
      </p:sp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0" y="457200"/>
            <a:ext cx="60198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Regeneration (Two</a:t>
            </a:r>
            <a:r>
              <a:rPr kumimoji="0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open feed water heaters)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9144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000" dirty="0" smtClean="0">
                <a:ea typeface="ＭＳ Ｐゴシック" charset="-128"/>
              </a:rPr>
              <a:t>Although resulting extra pump and less power output, fuel used also can be reduced.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000" dirty="0" smtClean="0">
                <a:ea typeface="ＭＳ Ｐゴシック" charset="-128"/>
              </a:rPr>
              <a:t>As the whole result, efficiency increases.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09800"/>
            <a:ext cx="6766215" cy="422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Feedwater Heaters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889578"/>
            <a:ext cx="4267200" cy="282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990600"/>
            <a:ext cx="617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 smtClean="0">
                <a:ea typeface="ＭＳ Ｐゴシック" charset="-128"/>
              </a:rPr>
              <a:t>OPEN </a:t>
            </a:r>
            <a:r>
              <a:rPr lang="en-US" altLang="ja-JP" sz="2000" dirty="0">
                <a:ea typeface="ＭＳ Ｐゴシック" charset="-128"/>
              </a:rPr>
              <a:t>HEATERS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3733800"/>
            <a:ext cx="525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 smtClean="0">
                <a:ea typeface="ＭＳ Ｐゴシック" charset="-128"/>
              </a:rPr>
              <a:t>CLOSED </a:t>
            </a:r>
            <a:r>
              <a:rPr lang="en-US" altLang="ja-JP" sz="2000" dirty="0">
                <a:ea typeface="ＭＳ Ｐゴシック" charset="-128"/>
              </a:rPr>
              <a:t>HEATERS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1219200"/>
            <a:ext cx="457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altLang="ja-JP" sz="2000" b="1" dirty="0" smtClean="0">
                <a:solidFill>
                  <a:srgbClr val="FF0000"/>
                </a:solidFill>
                <a:ea typeface="ＭＳ Ｐゴシック" charset="-128"/>
              </a:rPr>
              <a:t>The </a:t>
            </a:r>
            <a:r>
              <a:rPr lang="en-US" altLang="ja-JP" sz="2000" b="1" dirty="0">
                <a:solidFill>
                  <a:srgbClr val="FF0000"/>
                </a:solidFill>
                <a:ea typeface="ＭＳ Ｐゴシック" charset="-128"/>
              </a:rPr>
              <a:t>extracted steam </a:t>
            </a:r>
            <a:r>
              <a:rPr lang="en-US" altLang="ja-JP" sz="2000" b="1" dirty="0" smtClean="0">
                <a:solidFill>
                  <a:srgbClr val="FF0000"/>
                </a:solidFill>
                <a:ea typeface="ＭＳ Ｐゴシック" charset="-128"/>
              </a:rPr>
              <a:t>mixes </a:t>
            </a:r>
            <a:r>
              <a:rPr lang="en-US" altLang="ja-JP" sz="2000" b="1" dirty="0">
                <a:solidFill>
                  <a:srgbClr val="FF0000"/>
                </a:solidFill>
                <a:ea typeface="ＭＳ Ｐゴシック" charset="-128"/>
              </a:rPr>
              <a:t>with feedwater</a:t>
            </a:r>
            <a:r>
              <a:rPr lang="en-US" altLang="ja-JP" sz="2000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ja-JP" sz="2000" dirty="0">
                <a:ea typeface="ＭＳ Ｐゴシック" charset="-128"/>
              </a:rPr>
              <a:t>and both </a:t>
            </a:r>
            <a:r>
              <a:rPr lang="en-US" altLang="ja-JP" sz="2000" dirty="0" smtClean="0">
                <a:ea typeface="ＭＳ Ｐゴシック" charset="-128"/>
              </a:rPr>
              <a:t>fluid leave at </a:t>
            </a:r>
            <a:r>
              <a:rPr lang="en-US" altLang="ja-JP" sz="2000" dirty="0">
                <a:ea typeface="ＭＳ Ｐゴシック" charset="-128"/>
              </a:rPr>
              <a:t>common temperature</a:t>
            </a:r>
            <a:r>
              <a:rPr lang="en-US" altLang="ja-JP" sz="2000" dirty="0" smtClean="0">
                <a:ea typeface="ＭＳ Ｐゴシック" charset="-128"/>
              </a:rPr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ja-JP" sz="2000" dirty="0" smtClean="0">
                <a:ea typeface="ＭＳ Ｐゴシック" charset="-128"/>
              </a:rPr>
              <a:t>The advantages: lower cost, simplicity,  and high heat transfer.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ja-JP" sz="2000" dirty="0" smtClean="0">
                <a:ea typeface="ＭＳ Ｐゴシック" charset="-128"/>
              </a:rPr>
              <a:t>The disadvantage: more pumps. </a:t>
            </a:r>
            <a:endParaRPr lang="en-US" altLang="ja-JP" sz="2000" dirty="0">
              <a:ea typeface="ＭＳ Ｐゴシック" charset="-128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0" y="3962401"/>
            <a:ext cx="4800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altLang="ja-JP" sz="2000" b="1" dirty="0" smtClean="0">
                <a:solidFill>
                  <a:srgbClr val="FF0000"/>
                </a:solidFill>
                <a:ea typeface="ＭＳ Ｐゴシック" charset="-128"/>
              </a:rPr>
              <a:t>Extracted steam and feedwater are </a:t>
            </a:r>
            <a:r>
              <a:rPr lang="en-US" altLang="ja-JP" sz="2000" b="1" dirty="0">
                <a:solidFill>
                  <a:srgbClr val="FF0000"/>
                </a:solidFill>
                <a:ea typeface="ＭＳ Ｐゴシック" charset="-128"/>
              </a:rPr>
              <a:t>kept </a:t>
            </a:r>
            <a:r>
              <a:rPr lang="en-US" altLang="ja-JP" sz="2000" b="1" dirty="0" smtClean="0">
                <a:solidFill>
                  <a:srgbClr val="FF0000"/>
                </a:solidFill>
                <a:ea typeface="ＭＳ Ｐゴシック" charset="-128"/>
              </a:rPr>
              <a:t>separately</a:t>
            </a:r>
            <a:r>
              <a:rPr lang="en-US" altLang="ja-JP" sz="2000" dirty="0" smtClean="0">
                <a:ea typeface="ＭＳ Ｐゴシック" charset="-128"/>
              </a:rPr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ja-JP" sz="2000" dirty="0" smtClean="0">
                <a:ea typeface="ＭＳ Ｐゴシック" charset="-128"/>
              </a:rPr>
              <a:t>Closed </a:t>
            </a:r>
            <a:r>
              <a:rPr lang="en-US" altLang="ja-JP" sz="2000" dirty="0">
                <a:ea typeface="ＭＳ Ｐゴシック" charset="-128"/>
              </a:rPr>
              <a:t>heaters are shell-and-tube heat </a:t>
            </a:r>
            <a:r>
              <a:rPr lang="en-US" altLang="ja-JP" sz="2000" dirty="0" smtClean="0">
                <a:ea typeface="ＭＳ Ｐゴシック" charset="-128"/>
              </a:rPr>
              <a:t>exchangers.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ja-JP" sz="2000" dirty="0" smtClean="0">
                <a:ea typeface="ＭＳ Ｐゴシック" charset="-128"/>
              </a:rPr>
              <a:t>The advantages: no extra pump.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ja-JP" sz="2000" dirty="0" smtClean="0">
                <a:ea typeface="ＭＳ Ｐゴシック" charset="-128"/>
              </a:rPr>
              <a:t>The disadvantage: complex, higher cost, lower heat transfer capacity. </a:t>
            </a:r>
            <a:endParaRPr lang="en-US" altLang="ja-JP" sz="2000" dirty="0">
              <a:ea typeface="ＭＳ Ｐゴシック" charset="-128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581400"/>
            <a:ext cx="3963251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正方形/長方形 9"/>
          <p:cNvSpPr/>
          <p:nvPr/>
        </p:nvSpPr>
        <p:spPr>
          <a:xfrm>
            <a:off x="4343400" y="6596390"/>
            <a:ext cx="4800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 smtClean="0"/>
              <a:t>http://www.ohio.edu/mechanical/thermo/Applied/Chapt.7_11/Chapter8b.html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OPEN Feedwater Heaters</a:t>
            </a:r>
            <a:endParaRPr lang="en-US" altLang="ja-JP" dirty="0">
              <a:ea typeface="ＭＳ Ｐゴシック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30580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33400" y="5181600"/>
            <a:ext cx="8229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buSzPct val="50000"/>
              <a:buFont typeface="Wingdings" pitchFamily="2" charset="2"/>
              <a:buChar char="l"/>
            </a:pPr>
            <a:r>
              <a:rPr lang="en-US" altLang="ja-JP" sz="2000" dirty="0" smtClean="0">
                <a:ea typeface="ＭＳ Ｐゴシック" charset="-128"/>
              </a:rPr>
              <a:t>Mixing chamber: steam </a:t>
            </a:r>
            <a:r>
              <a:rPr lang="en-US" altLang="ja-JP" sz="2000" dirty="0">
                <a:ea typeface="ＭＳ Ｐゴシック" charset="-128"/>
              </a:rPr>
              <a:t>extracted from the turbine mixes with the feedwater from the pump</a:t>
            </a:r>
            <a:r>
              <a:rPr lang="en-US" altLang="ja-JP" sz="2000" dirty="0" smtClean="0">
                <a:ea typeface="ＭＳ Ｐゴシック" charset="-128"/>
              </a:rPr>
              <a:t>.</a:t>
            </a:r>
            <a:endParaRPr lang="en-US" altLang="ja-JP" sz="2000" dirty="0">
              <a:ea typeface="ＭＳ Ｐゴシック" charset="-128"/>
            </a:endParaRPr>
          </a:p>
          <a:p>
            <a:pPr marL="273050" indent="-273050" algn="just">
              <a:buSzPct val="50000"/>
              <a:buFont typeface="Wingdings" pitchFamily="2" charset="2"/>
              <a:buChar char="l"/>
            </a:pPr>
            <a:r>
              <a:rPr lang="en-US" altLang="ja-JP" sz="2000" dirty="0">
                <a:ea typeface="ＭＳ Ｐゴシック" charset="-128"/>
              </a:rPr>
              <a:t>The mixture leaves the heater (3) as saturated liquid at the heater pressure</a:t>
            </a:r>
            <a:r>
              <a:rPr lang="en-US" altLang="ja-JP" sz="2000" dirty="0" smtClean="0">
                <a:ea typeface="ＭＳ Ｐゴシック" charset="-128"/>
              </a:rPr>
              <a:t>.</a:t>
            </a:r>
          </a:p>
          <a:p>
            <a:pPr marL="273050" indent="-273050" algn="just">
              <a:buSzPct val="50000"/>
              <a:buFont typeface="Wingdings" pitchFamily="2" charset="2"/>
              <a:buChar char="l"/>
            </a:pPr>
            <a:r>
              <a:rPr lang="en-US" altLang="ja-JP" sz="2000" dirty="0" smtClean="0">
                <a:ea typeface="ＭＳ Ｐゴシック" charset="-128"/>
              </a:rPr>
              <a:t>Heat of </a:t>
            </a:r>
            <a:r>
              <a:rPr lang="en-US" altLang="ja-JP" sz="2000" i="1" dirty="0" smtClean="0">
                <a:ea typeface="ＭＳ Ｐゴシック" charset="-128"/>
              </a:rPr>
              <a:t>y</a:t>
            </a:r>
            <a:r>
              <a:rPr lang="en-US" altLang="ja-JP" sz="2000" dirty="0" smtClean="0">
                <a:ea typeface="ＭＳ Ｐゴシック" charset="-128"/>
              </a:rPr>
              <a:t> at OFWH (6-3) at constant pressure increases feedwater temperature (2-3)  </a:t>
            </a:r>
            <a:endParaRPr lang="en-MY" sz="2000" dirty="0"/>
          </a:p>
        </p:txBody>
      </p:sp>
      <p:sp>
        <p:nvSpPr>
          <p:cNvPr id="6" name="正方形/長方形 5"/>
          <p:cNvSpPr/>
          <p:nvPr/>
        </p:nvSpPr>
        <p:spPr>
          <a:xfrm>
            <a:off x="1905000" y="2895600"/>
            <a:ext cx="762000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705600" y="3200400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>
                <a:ea typeface="ＭＳ Ｐゴシック" charset="-128"/>
              </a:rPr>
              <a:t>y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7620000" y="3505200"/>
            <a:ext cx="474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>
                <a:ea typeface="ＭＳ Ｐゴシック" charset="-128"/>
              </a:rPr>
              <a:t>1-y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Two OPEN Feedwater Heaters: Diagram</a:t>
            </a:r>
            <a:endParaRPr lang="en-US" altLang="ja-JP" dirty="0">
              <a:ea typeface="ＭＳ Ｐゴシック" charset="-128"/>
            </a:endParaRPr>
          </a:p>
        </p:txBody>
      </p:sp>
      <p:pic>
        <p:nvPicPr>
          <p:cNvPr id="4" name="Picture 5" descr="fig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2133600"/>
            <a:ext cx="4953000" cy="374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fig 9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998141"/>
            <a:ext cx="5181600" cy="505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1905000" y="4038600"/>
            <a:ext cx="2520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590800" y="4038600"/>
            <a:ext cx="2520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33400" y="5842337"/>
            <a:ext cx="8229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buSzPct val="50000"/>
              <a:buFont typeface="Wingdings" pitchFamily="2" charset="2"/>
              <a:buChar char="l"/>
            </a:pPr>
            <a:r>
              <a:rPr lang="en-US" altLang="ja-JP" sz="2000" dirty="0" smtClean="0">
                <a:ea typeface="ＭＳ Ｐゴシック" charset="-128"/>
              </a:rPr>
              <a:t>Steam extract for each pressure stage (m1, m2).</a:t>
            </a:r>
          </a:p>
          <a:p>
            <a:pPr marL="273050" indent="-273050" algn="just">
              <a:buSzPct val="50000"/>
              <a:buFont typeface="Wingdings" pitchFamily="2" charset="2"/>
              <a:buChar char="l"/>
            </a:pPr>
            <a:r>
              <a:rPr lang="en-US" altLang="ja-JP" sz="2000" dirty="0" smtClean="0">
                <a:ea typeface="ＭＳ Ｐゴシック" charset="-128"/>
              </a:rPr>
              <a:t>A pump is needed for each stage to flow low pressure fluid to higher pressure heater.</a:t>
            </a:r>
            <a:endParaRPr lang="en-US" altLang="ja-JP" sz="2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Two OPEN Feedwater Heaters: Efficiency</a:t>
            </a:r>
            <a:endParaRPr lang="en-US" altLang="ja-JP" dirty="0">
              <a:ea typeface="ＭＳ Ｐゴシック" charset="-128"/>
            </a:endParaRPr>
          </a:p>
        </p:txBody>
      </p:sp>
      <p:pic>
        <p:nvPicPr>
          <p:cNvPr id="3" name="Picture 5" descr="fig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4876800" cy="368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MY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4572000"/>
          <a:ext cx="6934200" cy="448595"/>
        </p:xfrm>
        <a:graphic>
          <a:graphicData uri="http://schemas.openxmlformats.org/presentationml/2006/ole">
            <p:oleObj spid="_x0000_s10242" name="Equation" r:id="rId4" imgW="3556000" imgH="228600" progId="Equation.DSMT4">
              <p:embed/>
            </p:oleObj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0" y="5181600"/>
          <a:ext cx="7162800" cy="453527"/>
        </p:xfrm>
        <a:graphic>
          <a:graphicData uri="http://schemas.openxmlformats.org/presentationml/2006/ole">
            <p:oleObj spid="_x0000_s10243" name="Equation" r:id="rId5" imgW="3606800" imgH="228600" progId="Equation.3">
              <p:embed/>
            </p:oleObj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0" y="5791200"/>
          <a:ext cx="3354387" cy="898525"/>
        </p:xfrm>
        <a:graphic>
          <a:graphicData uri="http://schemas.openxmlformats.org/presentationml/2006/ole">
            <p:oleObj spid="_x0000_s10244" name="Equation" r:id="rId6" imgW="1701800" imgH="457200" progId="Equation.DSMT4">
              <p:embed/>
            </p:oleObj>
          </a:graphicData>
        </a:graphic>
      </p:graphicFrame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MY"/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5562600" y="2057400"/>
          <a:ext cx="3286125" cy="744537"/>
        </p:xfrm>
        <a:graphic>
          <a:graphicData uri="http://schemas.openxmlformats.org/presentationml/2006/ole">
            <p:oleObj spid="_x0000_s10245" name="Equation" r:id="rId7" imgW="1917700" imgH="431800" progId="Equation.DSMT4">
              <p:embed/>
            </p:oleObj>
          </a:graphicData>
        </a:graphic>
      </p:graphicFrame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MY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ea typeface="ＭＳ Ｐゴシック" charset="-128"/>
              </a:rPr>
              <a:t>Two OPEN Feedwater Heaters: </a:t>
            </a:r>
            <a:br>
              <a:rPr lang="en-US" altLang="ja-JP" sz="2800" dirty="0" smtClean="0">
                <a:ea typeface="ＭＳ Ｐゴシック" charset="-128"/>
              </a:rPr>
            </a:br>
            <a:r>
              <a:rPr lang="en-US" altLang="ja-JP" sz="2800" dirty="0" smtClean="0">
                <a:ea typeface="ＭＳ Ｐゴシック" charset="-128"/>
              </a:rPr>
              <a:t>Energy balance</a:t>
            </a:r>
            <a:endParaRPr lang="en-US" altLang="ja-JP" sz="2800" dirty="0">
              <a:ea typeface="ＭＳ Ｐゴシック" charset="-128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8382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 smtClean="0">
                <a:solidFill>
                  <a:srgbClr val="FF0000"/>
                </a:solidFill>
                <a:ea typeface="ＭＳ Ｐゴシック" charset="-128"/>
              </a:rPr>
              <a:t>FWH1</a:t>
            </a:r>
            <a:endParaRPr lang="en-US" altLang="ja-JP" b="1" dirty="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MY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1828800"/>
          <a:ext cx="2514600" cy="404813"/>
        </p:xfrm>
        <a:graphic>
          <a:graphicData uri="http://schemas.openxmlformats.org/presentationml/2006/ole">
            <p:oleObj spid="_x0000_s11266" name="Equation" r:id="rId3" imgW="1422400" imgH="228600" progId="Equation.3">
              <p:embed/>
            </p:oleObj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MY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38200" y="2362200"/>
          <a:ext cx="1362075" cy="736600"/>
        </p:xfrm>
        <a:graphic>
          <a:graphicData uri="http://schemas.openxmlformats.org/presentationml/2006/ole">
            <p:oleObj spid="_x0000_s11267" name="Equation" r:id="rId4" imgW="825142" imgH="444307" progId="Equation.3">
              <p:embed/>
            </p:oleObj>
          </a:graphicData>
        </a:graphic>
      </p:graphicFrame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MY"/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0" y="4495800"/>
          <a:ext cx="3886200" cy="409229"/>
        </p:xfrm>
        <a:graphic>
          <a:graphicData uri="http://schemas.openxmlformats.org/presentationml/2006/ole">
            <p:oleObj spid="_x0000_s11268" name="Equation" r:id="rId5" imgW="2171700" imgH="228600" progId="Equation.3">
              <p:embed/>
            </p:oleObj>
          </a:graphicData>
        </a:graphic>
      </p:graphicFrame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MY"/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/>
        </p:nvGraphicFramePr>
        <p:xfrm>
          <a:off x="685800" y="5029200"/>
          <a:ext cx="2209800" cy="746366"/>
        </p:xfrm>
        <a:graphic>
          <a:graphicData uri="http://schemas.openxmlformats.org/presentationml/2006/ole">
            <p:oleObj spid="_x0000_s11269" name="Equation" r:id="rId6" imgW="1320227" imgH="444307" progId="Equation.3">
              <p:embed/>
            </p:oleObj>
          </a:graphicData>
        </a:graphic>
      </p:graphicFrame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MY"/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MY"/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MY"/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MY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 l="29556" t="26495" r="22682" b="8968"/>
          <a:stretch>
            <a:fillRect/>
          </a:stretch>
        </p:blipFill>
        <p:spPr bwMode="auto">
          <a:xfrm>
            <a:off x="5410200" y="1828800"/>
            <a:ext cx="3021013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0" y="35052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 smtClean="0">
                <a:solidFill>
                  <a:srgbClr val="00B050"/>
                </a:solidFill>
                <a:ea typeface="ＭＳ Ｐゴシック" charset="-128"/>
              </a:rPr>
              <a:t>FWH2</a:t>
            </a:r>
            <a:endParaRPr lang="en-US" altLang="ja-JP" b="1" dirty="0">
              <a:solidFill>
                <a:srgbClr val="00B050"/>
              </a:solidFill>
              <a:ea typeface="ＭＳ Ｐゴシック" charset="-128"/>
            </a:endParaRP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234950" y="1241425"/>
          <a:ext cx="3570288" cy="358775"/>
        </p:xfrm>
        <a:graphic>
          <a:graphicData uri="http://schemas.openxmlformats.org/presentationml/2006/ole">
            <p:oleObj spid="_x0000_s11270" name="Equation" r:id="rId8" imgW="2019300" imgH="203200" progId="Equation.DSMT4">
              <p:embed/>
            </p:oleObj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234950" y="3962400"/>
          <a:ext cx="3570288" cy="358775"/>
        </p:xfrm>
        <a:graphic>
          <a:graphicData uri="http://schemas.openxmlformats.org/presentationml/2006/ole">
            <p:oleObj spid="_x0000_s11271" name="Equation" r:id="rId9" imgW="2019300" imgH="203200" progId="Equation.DSMT4">
              <p:embed/>
            </p:oleObj>
          </a:graphicData>
        </a:graphic>
      </p:graphicFrame>
      <p:cxnSp>
        <p:nvCxnSpPr>
          <p:cNvPr id="21" name="直線コネクタ 20"/>
          <p:cNvCxnSpPr/>
          <p:nvPr/>
        </p:nvCxnSpPr>
        <p:spPr>
          <a:xfrm>
            <a:off x="5410200" y="36576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7620000" y="3505200"/>
            <a:ext cx="838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ea typeface="ＭＳ Ｐゴシック" charset="-128"/>
              </a:rPr>
              <a:t>Two CLOSED Feedwater Heaters: </a:t>
            </a:r>
            <a:br>
              <a:rPr lang="en-US" altLang="ja-JP" sz="2800" dirty="0" smtClean="0">
                <a:ea typeface="ＭＳ Ｐゴシック" charset="-128"/>
              </a:rPr>
            </a:br>
            <a:r>
              <a:rPr lang="en-US" altLang="ja-JP" sz="2800" dirty="0" smtClean="0">
                <a:ea typeface="ＭＳ Ｐゴシック" charset="-128"/>
              </a:rPr>
              <a:t>Diagram</a:t>
            </a:r>
            <a:endParaRPr lang="en-US" altLang="ja-JP" sz="2800" dirty="0">
              <a:ea typeface="ＭＳ Ｐゴシック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430631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1066800" y="3200400"/>
            <a:ext cx="720000" cy="28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5558" r="26764" b="17484"/>
          <a:stretch>
            <a:fillRect/>
          </a:stretch>
        </p:blipFill>
        <p:spPr bwMode="auto">
          <a:xfrm>
            <a:off x="5230813" y="1600200"/>
            <a:ext cx="3913187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04800" y="4919008"/>
            <a:ext cx="861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algn="just">
              <a:buSzPct val="50000"/>
              <a:buFont typeface="Wingdings" pitchFamily="2" charset="2"/>
              <a:buChar char="l"/>
            </a:pPr>
            <a:r>
              <a:rPr lang="en-US" altLang="ja-JP" sz="2000" dirty="0" smtClean="0">
                <a:ea typeface="ＭＳ Ｐゴシック" charset="-128"/>
              </a:rPr>
              <a:t>Steam is extracted for each pressure stage (m1, m2).</a:t>
            </a:r>
          </a:p>
          <a:p>
            <a:pPr marL="273050" indent="-273050" algn="just">
              <a:buSzPct val="50000"/>
              <a:buFont typeface="Wingdings" pitchFamily="2" charset="2"/>
              <a:buChar char="l"/>
            </a:pPr>
            <a:r>
              <a:rPr lang="en-US" altLang="ja-JP" sz="2000" dirty="0" smtClean="0">
                <a:ea typeface="ＭＳ Ｐゴシック" charset="-128"/>
              </a:rPr>
              <a:t>After condenser, pressure of (1-m1-m2) was increased to the highest pressure.</a:t>
            </a:r>
          </a:p>
          <a:p>
            <a:pPr marL="273050" indent="-273050" algn="just">
              <a:buSzPct val="50000"/>
              <a:buFont typeface="Wingdings" pitchFamily="2" charset="2"/>
              <a:buChar char="l"/>
            </a:pPr>
            <a:r>
              <a:rPr lang="en-US" altLang="ja-JP" sz="2000" dirty="0" smtClean="0">
                <a:ea typeface="ＭＳ Ｐゴシック" charset="-128"/>
              </a:rPr>
              <a:t>After heat exchange at HP FWH, vapour in m1 is trapped and then it mixes with m2 at LP FWH.  </a:t>
            </a:r>
          </a:p>
          <a:p>
            <a:pPr marL="273050" indent="-273050" algn="just">
              <a:buSzPct val="50000"/>
              <a:buFont typeface="Wingdings" pitchFamily="2" charset="2"/>
              <a:buChar char="l"/>
            </a:pPr>
            <a:r>
              <a:rPr lang="en-US" altLang="ja-JP" sz="2000" dirty="0" smtClean="0">
                <a:ea typeface="ＭＳ Ｐゴシック" charset="-128"/>
              </a:rPr>
              <a:t>Next, vapor in m1 &amp; m2 are trapped and finally pumped to the highest pressure.</a:t>
            </a:r>
            <a:endParaRPr lang="en-US" altLang="ja-JP" sz="2000" dirty="0">
              <a:ea typeface="ＭＳ Ｐゴシック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38350" y="3200400"/>
            <a:ext cx="720000" cy="28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41560" y="3048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7</a:t>
            </a:r>
            <a:endParaRPr 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79896" y="3031375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3096" y="3347112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12</a:t>
            </a:r>
            <a:endParaRPr lang="en-US" sz="1400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6477000" y="2743200"/>
            <a:ext cx="381000" cy="2286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400800" y="2892623"/>
            <a:ext cx="982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m</a:t>
            </a:r>
            <a:r>
              <a:rPr lang="en-US" sz="1400" i="1" baseline="-25000" dirty="0" smtClean="0"/>
              <a:t>1</a:t>
            </a:r>
            <a:r>
              <a:rPr lang="en-US" sz="1400" i="1" dirty="0" smtClean="0"/>
              <a:t>+m</a:t>
            </a:r>
            <a:r>
              <a:rPr lang="en-US" sz="1400" i="1" baseline="-25000" dirty="0" smtClean="0"/>
              <a:t>2</a:t>
            </a:r>
            <a:endParaRPr lang="en-US" sz="1400" i="1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8382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 smtClean="0">
                <a:solidFill>
                  <a:srgbClr val="FF0000"/>
                </a:solidFill>
                <a:ea typeface="ＭＳ Ｐゴシック" charset="-128"/>
              </a:rPr>
              <a:t>FWH1</a:t>
            </a:r>
            <a:endParaRPr lang="en-US" altLang="ja-JP" b="1" dirty="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MY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84225" y="1828800"/>
          <a:ext cx="2470150" cy="404813"/>
        </p:xfrm>
        <a:graphic>
          <a:graphicData uri="http://schemas.openxmlformats.org/presentationml/2006/ole">
            <p:oleObj spid="_x0000_s12290" name="Equation" r:id="rId3" imgW="1397000" imgH="228600" progId="Equation.DSMT4">
              <p:embed/>
            </p:oleObj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MY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06450" y="2371725"/>
          <a:ext cx="1425575" cy="715963"/>
        </p:xfrm>
        <a:graphic>
          <a:graphicData uri="http://schemas.openxmlformats.org/presentationml/2006/ole">
            <p:oleObj spid="_x0000_s12291" name="Equation" r:id="rId4" imgW="863225" imgH="431613" progId="Equation.DSMT4">
              <p:embed/>
            </p:oleObj>
          </a:graphicData>
        </a:graphic>
      </p:graphicFrame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MY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MY"/>
          </a:p>
        </p:txBody>
      </p:sp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-36513" y="5038725"/>
          <a:ext cx="3656013" cy="725488"/>
        </p:xfrm>
        <a:graphic>
          <a:graphicData uri="http://schemas.openxmlformats.org/presentationml/2006/ole">
            <p:oleObj spid="_x0000_s12292" name="Equation" r:id="rId5" imgW="2184400" imgH="431800" progId="Equation.DSMT4">
              <p:embed/>
            </p:oleObj>
          </a:graphicData>
        </a:graphic>
      </p:graphicFrame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MY"/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MY"/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MY"/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MY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35052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 smtClean="0">
                <a:solidFill>
                  <a:srgbClr val="00B050"/>
                </a:solidFill>
                <a:ea typeface="ＭＳ Ｐゴシック" charset="-128"/>
              </a:rPr>
              <a:t>FWH2</a:t>
            </a:r>
            <a:endParaRPr lang="en-US" altLang="ja-JP" b="1" dirty="0">
              <a:solidFill>
                <a:srgbClr val="00B050"/>
              </a:solidFill>
              <a:ea typeface="ＭＳ Ｐゴシック" charset="-128"/>
            </a:endParaRPr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234950" y="1241425"/>
          <a:ext cx="3570288" cy="358775"/>
        </p:xfrm>
        <a:graphic>
          <a:graphicData uri="http://schemas.openxmlformats.org/presentationml/2006/ole">
            <p:oleObj spid="_x0000_s12293" name="Equation" r:id="rId6" imgW="2019300" imgH="203200" progId="Equation.DSMT4">
              <p:embed/>
            </p:oleObj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/>
        </p:nvGraphicFramePr>
        <p:xfrm>
          <a:off x="234950" y="3962400"/>
          <a:ext cx="3570288" cy="358775"/>
        </p:xfrm>
        <a:graphic>
          <a:graphicData uri="http://schemas.openxmlformats.org/presentationml/2006/ole">
            <p:oleObj spid="_x0000_s12294" name="Equation" r:id="rId7" imgW="2019300" imgH="203200" progId="Equation.DSMT4">
              <p:embed/>
            </p:oleObj>
          </a:graphicData>
        </a:graphic>
      </p:graphicFrame>
      <p:grpSp>
        <p:nvGrpSpPr>
          <p:cNvPr id="19" name="グループ化 18"/>
          <p:cNvGrpSpPr/>
          <p:nvPr/>
        </p:nvGrpSpPr>
        <p:grpSpPr>
          <a:xfrm>
            <a:off x="4648200" y="914400"/>
            <a:ext cx="4611111" cy="4267200"/>
            <a:chOff x="4837689" y="762000"/>
            <a:chExt cx="4306311" cy="403860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37689" y="762000"/>
              <a:ext cx="4306311" cy="403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正方形/長方形 20"/>
            <p:cNvSpPr/>
            <p:nvPr/>
          </p:nvSpPr>
          <p:spPr>
            <a:xfrm>
              <a:off x="5752089" y="3124200"/>
              <a:ext cx="720000" cy="288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7223639" y="3124200"/>
              <a:ext cx="720000" cy="2880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6886622" y="2971800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454820" y="2954866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10</a:t>
              </a:r>
              <a:endParaRPr lang="en-US" sz="14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388023" y="32766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12</a:t>
              </a:r>
              <a:endParaRPr lang="en-US" sz="1400" dirty="0"/>
            </a:p>
          </p:txBody>
        </p:sp>
      </p:grpSp>
      <p:graphicFrame>
        <p:nvGraphicFramePr>
          <p:cNvPr id="27" name="Object 11"/>
          <p:cNvGraphicFramePr>
            <a:graphicFrameLocks noChangeAspect="1"/>
          </p:cNvGraphicFramePr>
          <p:nvPr/>
        </p:nvGraphicFramePr>
        <p:xfrm>
          <a:off x="0" y="4495800"/>
          <a:ext cx="6773863" cy="454025"/>
        </p:xfrm>
        <a:graphic>
          <a:graphicData uri="http://schemas.openxmlformats.org/presentationml/2006/ole">
            <p:oleObj spid="_x0000_s12295" name="Equation" r:id="rId9" imgW="3784600" imgH="254000" progId="Equation.DSMT4">
              <p:embed/>
            </p:oleObj>
          </a:graphicData>
        </a:graphic>
      </p:graphicFrame>
      <p:sp>
        <p:nvSpPr>
          <p:cNvPr id="28" name="タイトル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ts val="1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Two CLOSED Feedwater Heaters: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ENERGY BALANCE</a:t>
            </a:r>
            <a:endParaRPr kumimoji="0" lang="en-US" altLang="ja-JP" sz="28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-252536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History of Power Plant in Malaysia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0" y="990600"/>
            <a:ext cx="9214385" cy="5867400"/>
            <a:chOff x="0" y="990600"/>
            <a:chExt cx="9214385" cy="5867400"/>
          </a:xfrm>
        </p:grpSpPr>
        <p:sp>
          <p:nvSpPr>
            <p:cNvPr id="5" name="正方形/長方形 4"/>
            <p:cNvSpPr/>
            <p:nvPr/>
          </p:nvSpPr>
          <p:spPr>
            <a:xfrm>
              <a:off x="228600" y="990600"/>
              <a:ext cx="8985785" cy="563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buAutoNum type="arabicPlain" startAt="1900"/>
              </a:pPr>
              <a:r>
                <a:rPr lang="en-US" altLang="ja-JP" sz="2400" b="1" dirty="0" smtClean="0"/>
                <a:t>     </a:t>
              </a:r>
              <a:r>
                <a:rPr lang="en-US" altLang="ja-JP" sz="2400" dirty="0" smtClean="0"/>
                <a:t>First Hydro Power Plant in Malaysia built by Raub Australian  </a:t>
              </a:r>
            </a:p>
            <a:p>
              <a:pPr marL="457200" indent="-457200"/>
              <a:r>
                <a:rPr lang="en-US" altLang="ja-JP" sz="2400" dirty="0" smtClean="0"/>
                <a:t>              Gold Mining Company</a:t>
              </a:r>
            </a:p>
            <a:p>
              <a:pPr marL="457200" indent="-457200"/>
              <a:endParaRPr lang="en-US" altLang="ja-JP" sz="2400" b="1" dirty="0" smtClean="0"/>
            </a:p>
            <a:p>
              <a:pPr marL="457200" indent="-457200"/>
              <a:endParaRPr lang="en-US" altLang="ja-JP" sz="2400" b="1" dirty="0" smtClean="0"/>
            </a:p>
            <a:p>
              <a:pPr marL="457200" indent="-457200"/>
              <a:endParaRPr lang="en-US" altLang="ja-JP" sz="2400" b="1" dirty="0" smtClean="0"/>
            </a:p>
            <a:p>
              <a:pPr marL="457200" indent="-457200"/>
              <a:endParaRPr lang="en-US" altLang="ja-JP" sz="2400" b="1" dirty="0" smtClean="0"/>
            </a:p>
            <a:p>
              <a:pPr marL="457200" indent="-457200"/>
              <a:endParaRPr lang="en-US" altLang="ja-JP" sz="2400" b="1" dirty="0" smtClean="0"/>
            </a:p>
            <a:p>
              <a:pPr marL="457200" indent="-457200"/>
              <a:endParaRPr lang="en-US" altLang="ja-JP" sz="2400" b="1" dirty="0" smtClean="0"/>
            </a:p>
            <a:p>
              <a:pPr marL="457200" indent="-457200"/>
              <a:endParaRPr lang="en-US" altLang="ja-JP" sz="2400" b="1" dirty="0" smtClean="0"/>
            </a:p>
            <a:p>
              <a:pPr marL="457200" indent="-457200"/>
              <a:r>
                <a:rPr lang="en-US" altLang="ja-JP" sz="2400" dirty="0" smtClean="0"/>
                <a:t> </a:t>
              </a:r>
              <a:r>
                <a:rPr lang="en-US" altLang="ja-JP" sz="2400" b="1" dirty="0" smtClean="0"/>
                <a:t>1946</a:t>
              </a:r>
              <a:r>
                <a:rPr lang="en-US" altLang="ja-JP" sz="2400" dirty="0" smtClean="0"/>
                <a:t>   Until this year many small scale power plants was already  </a:t>
              </a:r>
            </a:p>
            <a:p>
              <a:pPr marL="457200" indent="-457200"/>
              <a:r>
                <a:rPr lang="en-US" altLang="ja-JP" sz="2400" dirty="0" smtClean="0"/>
                <a:t>             running with a variety of fuel (coal, wood, charcoal, oil, etc.)</a:t>
              </a:r>
            </a:p>
            <a:p>
              <a:pPr marL="457200" indent="-457200"/>
              <a:r>
                <a:rPr lang="en-US" altLang="ja-JP" sz="2400" dirty="0" smtClean="0"/>
                <a:t>             Central Electricity Board was established with development of a   </a:t>
              </a:r>
            </a:p>
            <a:p>
              <a:pPr marL="457200" indent="-457200"/>
              <a:r>
                <a:rPr lang="en-US" altLang="ja-JP" sz="2400" dirty="0" smtClean="0"/>
                <a:t>             national grid project.</a:t>
              </a:r>
            </a:p>
            <a:p>
              <a:pPr marL="457200" indent="-457200"/>
              <a:r>
                <a:rPr lang="en-US" altLang="ja-JP" sz="2400" dirty="0" smtClean="0"/>
                <a:t> </a:t>
              </a:r>
              <a:r>
                <a:rPr lang="en-US" altLang="ja-JP" sz="2400" b="1" dirty="0" smtClean="0"/>
                <a:t>1965</a:t>
              </a:r>
              <a:r>
                <a:rPr lang="en-US" altLang="ja-JP" sz="2400" dirty="0" smtClean="0"/>
                <a:t>   CEB was renamed as NEB (Malay Federation)</a:t>
              </a:r>
            </a:p>
            <a:p>
              <a:pPr marL="457200" indent="-457200"/>
              <a:r>
                <a:rPr lang="en-US" altLang="ja-JP" sz="2400" b="1" dirty="0" smtClean="0"/>
                <a:t> 1990</a:t>
              </a:r>
              <a:r>
                <a:rPr lang="en-US" altLang="ja-JP" sz="2400" dirty="0" smtClean="0"/>
                <a:t>    NEB was privatized with establishment of TNB.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0" y="6581001"/>
              <a:ext cx="4572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ja-JP" sz="1200" dirty="0" smtClean="0"/>
                <a:t>http://www.tnb.com.my/about-tnb/history.html</a:t>
              </a:r>
              <a:endParaRPr lang="ja-JP" altLang="en-US" sz="1200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3200400" y="6581001"/>
              <a:ext cx="556260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050" dirty="0" smtClean="0"/>
                <a:t>http://wzwh.blogspot.com/2013/07/sungai-sempam-hydropower-plant-of-today.html</a:t>
              </a:r>
              <a:endParaRPr lang="ja-JP" altLang="en-US" sz="1050" dirty="0"/>
            </a:p>
          </p:txBody>
        </p:sp>
        <p:pic>
          <p:nvPicPr>
            <p:cNvPr id="8" name="Picture 2" descr="http://i740.photobucket.com/albums/xx46/thomasllp/TNB%20Sempam%20Minihydro/DSC_007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77000" y="1752600"/>
              <a:ext cx="2415396" cy="1600200"/>
            </a:xfrm>
            <a:prstGeom prst="rect">
              <a:avLst/>
            </a:prstGeom>
            <a:noFill/>
          </p:spPr>
        </p:pic>
        <p:pic>
          <p:nvPicPr>
            <p:cNvPr id="9" name="Picture 4" descr="http://i740.photobucket.com/albums/xx46/thomasllp/TNB%20Sempam%20Minihydro/IMG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752600"/>
              <a:ext cx="3824486" cy="2514600"/>
            </a:xfrm>
            <a:prstGeom prst="rect">
              <a:avLst/>
            </a:prstGeom>
            <a:noFill/>
          </p:spPr>
        </p:pic>
        <p:pic>
          <p:nvPicPr>
            <p:cNvPr id="10" name="Picture 6" descr="http://i740.photobucket.com/albums/xx46/thomasllp/TNB%20Sempam%20Minihydro/DSC_002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1" y="1752600"/>
              <a:ext cx="2362200" cy="1564958"/>
            </a:xfrm>
            <a:prstGeom prst="rect">
              <a:avLst/>
            </a:prstGeom>
            <a:noFill/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3810000" y="3581400"/>
              <a:ext cx="533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Initially 220kW, but now 1MW and is connected to grid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-180528" y="274638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Classification of Power Plant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381000" cy="365125"/>
          </a:xfrm>
        </p:spPr>
        <p:txBody>
          <a:bodyPr/>
          <a:lstStyle/>
          <a:p>
            <a:pPr algn="ctr"/>
            <a:fld id="{7D53559E-DD25-4BEF-BBE2-9EF43963E046}" type="slidenum">
              <a:rPr lang="en-US" sz="1600"/>
              <a:pPr algn="ctr"/>
              <a:t>5</a:t>
            </a:fld>
            <a:endParaRPr lang="en-US" sz="1600" dirty="0"/>
          </a:p>
        </p:txBody>
      </p:sp>
      <p:sp>
        <p:nvSpPr>
          <p:cNvPr id="5" name="Rectangle 8"/>
          <p:cNvSpPr/>
          <p:nvPr/>
        </p:nvSpPr>
        <p:spPr>
          <a:xfrm>
            <a:off x="0" y="121920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/>
              <a:t>By fuel</a:t>
            </a:r>
            <a:r>
              <a:rPr lang="en-US" sz="2600" dirty="0" smtClean="0"/>
              <a:t>:</a:t>
            </a:r>
          </a:p>
          <a:p>
            <a:r>
              <a:rPr lang="en-US" sz="2600" dirty="0" smtClean="0"/>
              <a:t>Fossil-fuel (Coal, natural gas), Nuclear, Waste heat, Renewable (Geothermal, Biomass, Solar)</a:t>
            </a:r>
          </a:p>
        </p:txBody>
      </p:sp>
      <p:sp>
        <p:nvSpPr>
          <p:cNvPr id="6" name="Rectangle 8"/>
          <p:cNvSpPr/>
          <p:nvPr/>
        </p:nvSpPr>
        <p:spPr>
          <a:xfrm>
            <a:off x="0" y="274320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/>
              <a:t>By Prime Mover</a:t>
            </a:r>
            <a:r>
              <a:rPr lang="en-US" sz="2600" dirty="0" smtClean="0"/>
              <a:t>:</a:t>
            </a:r>
          </a:p>
          <a:p>
            <a:r>
              <a:rPr lang="en-US" sz="2600" dirty="0" smtClean="0"/>
              <a:t>Steam Turbine (most used), Gas turbine (peaker), Combined Cycle (Better efficiency), Reciprocating Engine (small scale), Microturbines-stirling-reciprocating engine (small scale+biogas)</a:t>
            </a:r>
          </a:p>
        </p:txBody>
      </p:sp>
      <p:sp>
        <p:nvSpPr>
          <p:cNvPr id="7" name="Rectangle 8"/>
          <p:cNvSpPr/>
          <p:nvPr/>
        </p:nvSpPr>
        <p:spPr>
          <a:xfrm>
            <a:off x="0" y="4648200"/>
            <a:ext cx="914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/>
              <a:t>By Duty</a:t>
            </a:r>
            <a:r>
              <a:rPr lang="en-US" sz="2600" dirty="0" smtClean="0"/>
              <a:t>:</a:t>
            </a:r>
          </a:p>
          <a:p>
            <a:r>
              <a:rPr lang="en-US" sz="2600" dirty="0" smtClean="0"/>
              <a:t>Base load (constant operation, efficient and longer time for start and stop), Peaking load (Run a few hour, rapid start up and stop, gas turbine-reciprocating engine-hydro), Load Following (small scale)</a:t>
            </a:r>
          </a:p>
        </p:txBody>
      </p:sp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Road Map of Power Plant</a:t>
            </a:r>
            <a:endParaRPr lang="en-GB" dirty="0"/>
          </a:p>
        </p:txBody>
      </p:sp>
      <p:pic>
        <p:nvPicPr>
          <p:cNvPr id="4" name="Picture 2" descr="http://www.jsme-fed.org/newsletters/2013_4/img/04/00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493122" cy="4953000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1447800" y="6550223"/>
            <a:ext cx="586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 smtClean="0"/>
              <a:t>http://www.jsme-fed.org/newsletters-e/2013_4/no4.html</a:t>
            </a:r>
            <a:endParaRPr lang="ja-JP" altLang="en-US" sz="1400" dirty="0"/>
          </a:p>
        </p:txBody>
      </p:sp>
      <p:sp>
        <p:nvSpPr>
          <p:cNvPr id="6" name="正方形/長方形 5"/>
          <p:cNvSpPr/>
          <p:nvPr/>
        </p:nvSpPr>
        <p:spPr>
          <a:xfrm>
            <a:off x="2286000" y="6019800"/>
            <a:ext cx="4132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History of Thermal Power Plant Efficiency</a:t>
            </a:r>
            <a:endParaRPr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91200" y="2743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IGCC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53200" y="2209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IGFC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29200" y="228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GT+ST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62600" y="1752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SOFC+GT+ST</a:t>
            </a:r>
            <a:endParaRPr kumimoji="1" lang="ja-JP" alt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3124200" y="2584966"/>
            <a:ext cx="1447800" cy="6858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STEAM POWER PLANT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0" y="762000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CONVERTS </a:t>
            </a:r>
            <a:r>
              <a:rPr lang="en-US" altLang="ja-JP" dirty="0">
                <a:ea typeface="ＭＳ Ｐゴシック" charset="-128"/>
              </a:rPr>
              <a:t>THE ENERGY IN FOSSILS (COAL, OIL, GAS) OR FISSILE (URANIUM, THORIUM) INTO SHAFT AND ULTIMITELY INTO ELECTRICITY.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133600" y="5756454"/>
          <a:ext cx="4093029" cy="763954"/>
        </p:xfrm>
        <a:graphic>
          <a:graphicData uri="http://schemas.openxmlformats.org/presentationml/2006/ole">
            <p:oleObj spid="_x0000_s1026" name="Equation" r:id="rId3" imgW="2743200" imgH="444500" progId="Equation.DSMT4">
              <p:embed/>
            </p:oleObj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5301208"/>
            <a:ext cx="807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ea typeface="ＭＳ Ｐゴシック" charset="-128"/>
              </a:rPr>
              <a:t>The efficiency of the vapor power cycle would thus be:</a:t>
            </a:r>
          </a:p>
        </p:txBody>
      </p:sp>
      <p:pic>
        <p:nvPicPr>
          <p:cNvPr id="7" name="Picture 4" descr="http://butane.chem.uiuc.edu/pshapley/GenChem2/C1/coalar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676400"/>
            <a:ext cx="5715000" cy="3537858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1752600" y="521425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200" dirty="0"/>
              <a:t>https://en.wikipedia.org/wiki/Fossil_fuel_power_station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6096000" cy="415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762000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CONVERTS </a:t>
            </a:r>
            <a:r>
              <a:rPr lang="en-US" altLang="ja-JP" dirty="0">
                <a:ea typeface="ＭＳ Ｐゴシック" charset="-128"/>
              </a:rPr>
              <a:t>THE ENERGY IN FOSSILS (COAL, OIL, GAS) OR FISSILE (URANIUM, THORIUM) INTO SHAFT AND ULTIMITELY INTO ELECTRICITY.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133600" y="5949280"/>
          <a:ext cx="4093029" cy="763954"/>
        </p:xfrm>
        <a:graphic>
          <a:graphicData uri="http://schemas.openxmlformats.org/presentationml/2006/ole">
            <p:oleObj spid="_x0000_s2050" name="Equation" r:id="rId4" imgW="2743200" imgH="444500" progId="Equation.DSMT4">
              <p:embed/>
            </p:oleObj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5638800"/>
            <a:ext cx="807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ea typeface="ＭＳ Ｐゴシック" charset="-128"/>
              </a:rPr>
              <a:t>The efficiency of the vapor power cycle would thus be: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STEAM POWER PLANT</a:t>
            </a:r>
            <a:endParaRPr kumimoji="0" lang="en-GB" sz="40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5181600" y="1844824"/>
            <a:ext cx="792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 smtClean="0">
                <a:ea typeface="ＭＳ Ｐゴシック" charset="-128"/>
              </a:rPr>
              <a:t>Ideal </a:t>
            </a:r>
            <a:r>
              <a:rPr lang="en-US" altLang="ja-JP" sz="2000" b="1" dirty="0">
                <a:ea typeface="ＭＳ Ｐゴシック" charset="-128"/>
              </a:rPr>
              <a:t>Rankine Cycle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04800" y="4016375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ja-JP" sz="2000" dirty="0">
                <a:solidFill>
                  <a:srgbClr val="C00000"/>
                </a:solidFill>
                <a:ea typeface="ＭＳ Ｐゴシック" charset="-128"/>
              </a:rPr>
              <a:t>STEAM </a:t>
            </a:r>
            <a:r>
              <a:rPr lang="en-US" altLang="ja-JP" sz="2000" dirty="0" smtClean="0">
                <a:solidFill>
                  <a:srgbClr val="C00000"/>
                </a:solidFill>
                <a:ea typeface="ＭＳ Ｐゴシック" charset="-128"/>
              </a:rPr>
              <a:t>GENERATOR:</a:t>
            </a:r>
            <a:r>
              <a:rPr lang="en-US" altLang="ja-JP" sz="2000" dirty="0" smtClean="0">
                <a:ea typeface="ＭＳ Ｐゴシック" charset="-128"/>
              </a:rPr>
              <a:t> </a:t>
            </a:r>
            <a:r>
              <a:rPr lang="en-US" altLang="ja-JP" sz="2000" dirty="0">
                <a:ea typeface="ＭＳ Ｐゴシック" charset="-128"/>
              </a:rPr>
              <a:t>A reversible </a:t>
            </a:r>
            <a:r>
              <a:rPr lang="en-US" altLang="ja-JP" sz="2000" dirty="0">
                <a:solidFill>
                  <a:srgbClr val="00B050"/>
                </a:solidFill>
                <a:ea typeface="ＭＳ Ｐゴシック" charset="-128"/>
              </a:rPr>
              <a:t>constant pressure</a:t>
            </a:r>
            <a:r>
              <a:rPr lang="en-US" altLang="ja-JP" sz="2000" dirty="0">
                <a:ea typeface="ＭＳ Ｐゴシック" charset="-128"/>
              </a:rPr>
              <a:t> heating process </a:t>
            </a:r>
            <a:r>
              <a:rPr lang="en-US" altLang="ja-JP" sz="2000" dirty="0" smtClean="0">
                <a:ea typeface="ＭＳ Ｐゴシック" charset="-128"/>
              </a:rPr>
              <a:t>(water </a:t>
            </a:r>
            <a:r>
              <a:rPr lang="en-US" altLang="ja-JP" sz="2000" dirty="0">
                <a:ea typeface="ＭＳ Ｐゴシック" charset="-128"/>
              </a:rPr>
              <a:t>to </a:t>
            </a:r>
            <a:r>
              <a:rPr lang="en-US" altLang="ja-JP" sz="2000" dirty="0" smtClean="0">
                <a:ea typeface="ＭＳ Ｐゴシック" charset="-128"/>
              </a:rPr>
              <a:t>steam).</a:t>
            </a:r>
            <a:endParaRPr lang="en-US" altLang="ja-JP" sz="2000" dirty="0">
              <a:ea typeface="ＭＳ Ｐゴシック" charset="-128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04800" y="4830121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ja-JP" sz="2000" dirty="0" smtClean="0">
                <a:solidFill>
                  <a:srgbClr val="C00000"/>
                </a:solidFill>
                <a:ea typeface="ＭＳ Ｐゴシック" charset="-128"/>
              </a:rPr>
              <a:t>TURBINE</a:t>
            </a:r>
            <a:r>
              <a:rPr lang="en-US" altLang="ja-JP" sz="2000" dirty="0" smtClean="0">
                <a:ea typeface="ＭＳ Ｐゴシック" charset="-128"/>
              </a:rPr>
              <a:t>: A reversible </a:t>
            </a:r>
            <a:r>
              <a:rPr lang="en-US" altLang="ja-JP" sz="2000" dirty="0">
                <a:solidFill>
                  <a:srgbClr val="00B050"/>
                </a:solidFill>
                <a:ea typeface="ＭＳ Ｐゴシック" charset="-128"/>
              </a:rPr>
              <a:t>adiabatic</a:t>
            </a:r>
            <a:r>
              <a:rPr lang="en-US" altLang="ja-JP" sz="2000" dirty="0">
                <a:ea typeface="ＭＳ Ｐゴシック" charset="-128"/>
              </a:rPr>
              <a:t> expansion of steam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4800" y="5336091"/>
            <a:ext cx="853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ja-JP" sz="2000" dirty="0" smtClean="0">
                <a:solidFill>
                  <a:srgbClr val="C00000"/>
                </a:solidFill>
                <a:ea typeface="ＭＳ Ｐゴシック" charset="-128"/>
              </a:rPr>
              <a:t>CONDENSER</a:t>
            </a:r>
            <a:r>
              <a:rPr lang="en-US" altLang="ja-JP" sz="2000" dirty="0" smtClean="0">
                <a:ea typeface="ＭＳ Ｐゴシック" charset="-128"/>
              </a:rPr>
              <a:t>: </a:t>
            </a:r>
            <a:r>
              <a:rPr lang="en-US" altLang="ja-JP" sz="2000" dirty="0">
                <a:ea typeface="ＭＳ Ｐゴシック" charset="-128"/>
              </a:rPr>
              <a:t>A reversible </a:t>
            </a:r>
            <a:r>
              <a:rPr lang="en-US" altLang="ja-JP" sz="2000" dirty="0">
                <a:solidFill>
                  <a:srgbClr val="00B050"/>
                </a:solidFill>
                <a:ea typeface="ＭＳ Ｐゴシック" charset="-128"/>
              </a:rPr>
              <a:t>constant pressure</a:t>
            </a:r>
            <a:r>
              <a:rPr lang="en-US" altLang="ja-JP" sz="2000" dirty="0">
                <a:ea typeface="ＭＳ Ｐゴシック" charset="-128"/>
              </a:rPr>
              <a:t> heat rejection </a:t>
            </a:r>
            <a:r>
              <a:rPr lang="en-US" altLang="ja-JP" sz="2000" dirty="0" smtClean="0">
                <a:ea typeface="ＭＳ Ｐゴシック" charset="-128"/>
              </a:rPr>
              <a:t>process (steam to saturated liquid).</a:t>
            </a:r>
            <a:endParaRPr lang="en-US" altLang="ja-JP" sz="2000" dirty="0">
              <a:ea typeface="ＭＳ Ｐゴシック" charset="-128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04800" y="6149975"/>
            <a:ext cx="883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ja-JP" sz="2000" dirty="0" smtClean="0">
                <a:solidFill>
                  <a:srgbClr val="C00000"/>
                </a:solidFill>
                <a:ea typeface="ＭＳ Ｐゴシック" charset="-128"/>
              </a:rPr>
              <a:t>PUMP</a:t>
            </a:r>
            <a:r>
              <a:rPr lang="en-US" altLang="ja-JP" sz="2000" dirty="0" smtClean="0">
                <a:ea typeface="ＭＳ Ｐゴシック" charset="-128"/>
              </a:rPr>
              <a:t>: </a:t>
            </a:r>
            <a:r>
              <a:rPr lang="en-US" altLang="ja-JP" sz="2000" dirty="0">
                <a:ea typeface="ＭＳ Ｐゴシック" charset="-128"/>
              </a:rPr>
              <a:t>The reversible </a:t>
            </a:r>
            <a:r>
              <a:rPr lang="en-US" altLang="ja-JP" sz="2000" dirty="0">
                <a:solidFill>
                  <a:srgbClr val="00B050"/>
                </a:solidFill>
                <a:ea typeface="ＭＳ Ｐゴシック" charset="-128"/>
              </a:rPr>
              <a:t>adiabatic</a:t>
            </a:r>
            <a:r>
              <a:rPr lang="en-US" altLang="ja-JP" sz="2000" dirty="0">
                <a:ea typeface="ＭＳ Ｐゴシック" charset="-128"/>
              </a:rPr>
              <a:t> </a:t>
            </a:r>
            <a:r>
              <a:rPr lang="en-US" altLang="ja-JP" sz="2000" dirty="0" smtClean="0">
                <a:ea typeface="ＭＳ Ｐゴシック" charset="-128"/>
              </a:rPr>
              <a:t>compression. (liquid return to </a:t>
            </a:r>
            <a:r>
              <a:rPr lang="en-US" altLang="ja-JP" sz="2000" dirty="0">
                <a:ea typeface="ＭＳ Ｐゴシック" charset="-128"/>
              </a:rPr>
              <a:t>the initial </a:t>
            </a:r>
            <a:r>
              <a:rPr lang="en-US" altLang="ja-JP" sz="2000" dirty="0" smtClean="0">
                <a:ea typeface="ＭＳ Ｐゴシック" charset="-128"/>
              </a:rPr>
              <a:t>pressure).</a:t>
            </a:r>
            <a:endParaRPr lang="en-US" altLang="ja-JP" sz="2000" dirty="0">
              <a:ea typeface="ＭＳ Ｐゴシック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0" y="457200"/>
            <a:ext cx="4800600" cy="3352800"/>
            <a:chOff x="1522413" y="304800"/>
            <a:chExt cx="6173787" cy="457200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2413" y="304800"/>
              <a:ext cx="6173787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Arrow Connector 4"/>
            <p:cNvCxnSpPr/>
            <p:nvPr/>
          </p:nvCxnSpPr>
          <p:spPr>
            <a:xfrm rot="5400000">
              <a:off x="5019272" y="1155268"/>
              <a:ext cx="457200" cy="317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1498</Words>
  <Application>Microsoft Office PowerPoint</Application>
  <PresentationFormat>画面に合わせる (4:3)</PresentationFormat>
  <Paragraphs>191</Paragraphs>
  <Slides>37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39" baseType="lpstr">
      <vt:lpstr>Office Theme</vt:lpstr>
      <vt:lpstr>Equation</vt:lpstr>
      <vt:lpstr>Power Plant Technology  Steam and Gas Cycle Power Plant (Lecture 1)</vt:lpstr>
      <vt:lpstr>What is power plant?</vt:lpstr>
      <vt:lpstr>History of Power Plant</vt:lpstr>
      <vt:lpstr>History of Power Plant in Malaysia</vt:lpstr>
      <vt:lpstr>Classification of Power Plant</vt:lpstr>
      <vt:lpstr>Road Map of Power Plant</vt:lpstr>
      <vt:lpstr>STEAM POWER PLANT</vt:lpstr>
      <vt:lpstr>スライド 8</vt:lpstr>
      <vt:lpstr>スライド 9</vt:lpstr>
      <vt:lpstr>スライド 10</vt:lpstr>
      <vt:lpstr>スライド 11</vt:lpstr>
      <vt:lpstr>Title #x</vt:lpstr>
      <vt:lpstr>Steady Flow Energy Equation (SFEE)</vt:lpstr>
      <vt:lpstr>The efficiency of the Rankine cycle</vt:lpstr>
      <vt:lpstr>スライド 15</vt:lpstr>
      <vt:lpstr>Economizer, Evaporator and  Superheater</vt:lpstr>
      <vt:lpstr>Take a break</vt:lpstr>
      <vt:lpstr>CARNOT CYCLE AND ITS LIMITATION</vt:lpstr>
      <vt:lpstr>Mean Temperature of Heat  Addition</vt:lpstr>
      <vt:lpstr>スライド 20</vt:lpstr>
      <vt:lpstr>HOW TO INCREASE MEAN TEMPERATURE (EFFECT OF SUPERHEAT)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Regeneration</vt:lpstr>
      <vt:lpstr>スライド 29</vt:lpstr>
      <vt:lpstr>スライド 30</vt:lpstr>
      <vt:lpstr>Feedwater Heaters</vt:lpstr>
      <vt:lpstr>OPEN Feedwater Heaters</vt:lpstr>
      <vt:lpstr>Two OPEN Feedwater Heaters: Diagram</vt:lpstr>
      <vt:lpstr>Two OPEN Feedwater Heaters: Efficiency</vt:lpstr>
      <vt:lpstr>Two OPEN Feedwater Heaters:  Energy balance</vt:lpstr>
      <vt:lpstr>Two CLOSED Feedwater Heaters:  Diagram</vt:lpstr>
      <vt:lpstr>スライド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5AVE</cp:lastModifiedBy>
  <cp:revision>199</cp:revision>
  <cp:lastPrinted>2017-07-24T03:54:17Z</cp:lastPrinted>
  <dcterms:created xsi:type="dcterms:W3CDTF">2016-03-03T08:04:10Z</dcterms:created>
  <dcterms:modified xsi:type="dcterms:W3CDTF">2017-08-27T03:29:16Z</dcterms:modified>
</cp:coreProperties>
</file>