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366" r:id="rId2"/>
    <p:sldId id="360" r:id="rId3"/>
    <p:sldId id="378" r:id="rId4"/>
    <p:sldId id="379" r:id="rId5"/>
    <p:sldId id="380" r:id="rId6"/>
    <p:sldId id="367" r:id="rId7"/>
    <p:sldId id="381" r:id="rId8"/>
    <p:sldId id="382" r:id="rId9"/>
    <p:sldId id="373" r:id="rId10"/>
    <p:sldId id="376" r:id="rId11"/>
  </p:sldIdLst>
  <p:sldSz cx="9144000" cy="6858000" type="screen4x3"/>
  <p:notesSz cx="6797675" cy="9926638"/>
  <p:custDataLst>
    <p:tags r:id="rId1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9999"/>
    <a:srgbClr val="00AFA7"/>
    <a:srgbClr val="CCFFFF"/>
    <a:srgbClr val="00FFCC"/>
    <a:srgbClr val="99FFCC"/>
    <a:srgbClr val="33CCCC"/>
    <a:srgbClr val="006699"/>
    <a:srgbClr val="336699"/>
    <a:srgbClr val="33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61" autoAdjust="0"/>
    <p:restoredTop sz="97431"/>
  </p:normalViewPr>
  <p:slideViewPr>
    <p:cSldViewPr snapToObjects="1">
      <p:cViewPr varScale="1">
        <p:scale>
          <a:sx n="74" d="100"/>
          <a:sy n="74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9C86C0-41C2-A64F-A5D3-65308364D734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377671-060F-9C43-AB6A-16DB37710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16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FF5C8C-4E0A-4340-A20C-AFF94B550D4C}" type="datetimeFigureOut">
              <a:t>9/13/2017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4A1761-9BDC-1847-AEC4-8F8E20EE702D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6176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ocw.ump.edu.my/" TargetMode="External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2F22EC3-676D-465E-9D9E-BF1E75227CF4}"/>
              </a:ext>
            </a:extLst>
          </p:cNvPr>
          <p:cNvSpPr txBox="1"/>
          <p:nvPr/>
        </p:nvSpPr>
        <p:spPr>
          <a:xfrm>
            <a:off x="147773" y="116632"/>
            <a:ext cx="3632139" cy="738664"/>
          </a:xfrm>
          <a:prstGeom prst="rect">
            <a:avLst/>
          </a:prstGeom>
          <a:solidFill>
            <a:srgbClr val="00ABA3"/>
          </a:solidFill>
          <a:ln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For updated version, please click on  </a:t>
            </a:r>
          </a:p>
          <a:p>
            <a:r>
              <a:rPr lang="en-US" sz="2400" dirty="0">
                <a:solidFill>
                  <a:schemeClr val="bg1"/>
                </a:solidFill>
                <a:hlinkClick r:id="rId3"/>
              </a:rPr>
              <a:t>http://ocw.ump.edu.my </a:t>
            </a:r>
            <a:endParaRPr lang="en-US" sz="2400" dirty="0">
              <a:solidFill>
                <a:schemeClr val="bg1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1487487"/>
            <a:ext cx="9144000" cy="4225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4311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4837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3033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57200" y="274638"/>
            <a:ext cx="8229600" cy="1142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474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19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918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791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39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135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9954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511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EAAC8-B8D1-874E-AA70-8B4502729C1D}" type="datetimeFigureOut">
              <a:rPr lang="en-US" smtClean="0"/>
              <a:t>9/13/2017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E8A7FD-37DA-964E-82C7-C288E5A21FC0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="" xmlns:a16="http://schemas.microsoft.com/office/drawing/2014/main" id="{769FD85A-EBF6-4353-AA31-26D96E111899}"/>
              </a:ext>
            </a:extLst>
          </p:cNvPr>
          <p:cNvGrpSpPr/>
          <p:nvPr userDrawn="1"/>
        </p:nvGrpSpPr>
        <p:grpSpPr>
          <a:xfrm>
            <a:off x="3266338" y="6398008"/>
            <a:ext cx="2611324" cy="275116"/>
            <a:chOff x="3483162" y="6313955"/>
            <a:chExt cx="2611324" cy="275116"/>
          </a:xfrm>
        </p:grpSpPr>
        <p:pic>
          <p:nvPicPr>
            <p:cNvPr id="8" name="Picture 7">
              <a:extLst>
                <a:ext uri="{FF2B5EF4-FFF2-40B4-BE49-F238E27FC236}">
                  <a16:creationId xmlns="" xmlns:a16="http://schemas.microsoft.com/office/drawing/2014/main" id="{C2B98131-9974-4A20-83B6-E1A1BC8D2659}"/>
                </a:ext>
              </a:extLst>
            </p:cNvPr>
            <p:cNvPicPr>
              <a:picLocks noChangeAspect="1"/>
            </p:cNvPicPr>
            <p:nvPr userDrawn="1"/>
          </p:nvPicPr>
          <p:blipFill rotWithShape="1">
            <a:blip r:embed="rId14"/>
            <a:srcRect l="50065" t="-361" b="69252"/>
            <a:stretch/>
          </p:blipFill>
          <p:spPr>
            <a:xfrm>
              <a:off x="3483162" y="6313955"/>
              <a:ext cx="798534" cy="275116"/>
            </a:xfrm>
            <a:prstGeom prst="rect">
              <a:avLst/>
            </a:prstGeom>
          </p:spPr>
        </p:pic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8810A855-2D5E-4F02-A424-E4EF5614191D}"/>
                </a:ext>
              </a:extLst>
            </p:cNvPr>
            <p:cNvSpPr txBox="1"/>
            <p:nvPr userDrawn="1"/>
          </p:nvSpPr>
          <p:spPr>
            <a:xfrm>
              <a:off x="4228269" y="6342850"/>
              <a:ext cx="1866217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b="1" dirty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By: 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Dr.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Fatkhiddin</a:t>
              </a:r>
              <a:r>
                <a:rPr lang="en-US" sz="1000" b="1" dirty="0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000" b="1" dirty="0" err="1" smtClean="0"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Mansurov</a:t>
              </a:r>
              <a:endParaRPr lang="en-US" sz="10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198638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TURKISH 1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(UHF1271)</a:t>
            </a:r>
            <a:br>
              <a:rPr lang="en-US" sz="27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GB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İŞARET ZAMİRLERİ</a:t>
            </a:r>
            <a:b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GB" sz="2700" b="1" i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DEMONSTRATIVE PRONOUNS</a:t>
            </a:r>
            <a:endParaRPr lang="en-GB" sz="2700" b="1" i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66409" y="3886200"/>
            <a:ext cx="6400800" cy="1752600"/>
          </a:xfrm>
        </p:spPr>
        <p:txBody>
          <a:bodyPr>
            <a:normAutofit fontScale="77500" lnSpcReduction="20000"/>
          </a:bodyPr>
          <a:lstStyle/>
          <a:p>
            <a:endParaRPr lang="en-GB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sz="2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Centre </a:t>
            </a:r>
            <a: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Modern Languages and Human Sciences</a:t>
            </a:r>
            <a:br>
              <a:rPr lang="en-GB" sz="23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GB" sz="23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/>
            <a:r>
              <a:rPr lang="en-GB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Dr. Fatkhiddin Mansurov</a:t>
            </a:r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GB" sz="20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fatkhiddin@ump.edu.my</a:t>
            </a:r>
          </a:p>
          <a:p>
            <a:endParaRPr lang="en-GB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9872" y="2502"/>
            <a:ext cx="4068862" cy="1332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96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3386807"/>
          </a:xfrm>
        </p:spPr>
        <p:txBody>
          <a:bodyPr>
            <a:normAutofit/>
          </a:bodyPr>
          <a:lstStyle/>
          <a:p>
            <a:r>
              <a:rPr lang="en-GB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TE</a:t>
            </a:r>
            <a:r>
              <a:rPr lang="tr-TR" sz="44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ŞEKKÜRLER...</a:t>
            </a:r>
            <a: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/>
            </a:r>
            <a:br>
              <a:rPr lang="en-GB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</a:br>
            <a:endParaRPr lang="en-GB" sz="44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99323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İŞARET ZAMİRLERİ</a:t>
            </a:r>
            <a:b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GB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DEMONSTRATIVE PRONOUNS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2000" dirty="0" smtClean="0">
                <a:solidFill>
                  <a:srgbClr val="FF0000"/>
                </a:solidFill>
                <a:latin typeface="Swis721CnBT"/>
              </a:rPr>
              <a:t>BU</a:t>
            </a:r>
            <a:r>
              <a:rPr lang="tr-TR" sz="2000" dirty="0" smtClean="0">
                <a:latin typeface="Swis721CnBT"/>
              </a:rPr>
              <a:t> </a:t>
            </a:r>
            <a:r>
              <a:rPr lang="en-US" sz="2000" dirty="0" smtClean="0">
                <a:latin typeface="Swis721CnBT"/>
              </a:rPr>
              <a:t>is </a:t>
            </a:r>
            <a:r>
              <a:rPr lang="en-US" sz="2000" dirty="0" smtClean="0">
                <a:solidFill>
                  <a:srgbClr val="0033CC"/>
                </a:solidFill>
                <a:latin typeface="Swis721CnBT"/>
              </a:rPr>
              <a:t>“This</a:t>
            </a:r>
            <a:r>
              <a:rPr lang="en-US" sz="2000" dirty="0">
                <a:solidFill>
                  <a:srgbClr val="0033CC"/>
                </a:solidFill>
                <a:latin typeface="Swis721CnBT"/>
              </a:rPr>
              <a:t>”: </a:t>
            </a:r>
            <a:r>
              <a:rPr lang="en-US" sz="2000" dirty="0">
                <a:latin typeface="Swis721CnBT"/>
              </a:rPr>
              <a:t>It demonstrates something or someone close to the </a:t>
            </a:r>
            <a:endParaRPr lang="en-US" sz="2000" dirty="0" smtClean="0">
              <a:latin typeface="Swis721CnBT"/>
            </a:endParaRPr>
          </a:p>
          <a:p>
            <a:pPr marL="0" indent="0" algn="just">
              <a:buNone/>
            </a:pPr>
            <a:r>
              <a:rPr lang="en-US" sz="2000" dirty="0" smtClean="0">
                <a:latin typeface="Swis721CnBT"/>
              </a:rPr>
              <a:t>speaker</a:t>
            </a:r>
            <a:r>
              <a:rPr lang="en-US" sz="2000" dirty="0">
                <a:latin typeface="Swis721CnBT"/>
              </a:rPr>
              <a:t>.</a:t>
            </a:r>
            <a:r>
              <a:rPr lang="en-US" sz="2000" dirty="0" smtClean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</a:p>
          <a:p>
            <a:endParaRPr lang="en-US" sz="2000" dirty="0" smtClean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latin typeface="Swis721CnBT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Bu</a:t>
            </a:r>
            <a:r>
              <a:rPr lang="en-US" sz="2000" dirty="0" smtClean="0">
                <a:latin typeface="Swis721CnBT"/>
              </a:rPr>
              <a:t> </a:t>
            </a:r>
            <a:r>
              <a:rPr lang="en-US" sz="2000" dirty="0">
                <a:latin typeface="Swis721CnBT"/>
              </a:rPr>
              <a:t>ne</a:t>
            </a:r>
            <a:r>
              <a:rPr lang="en-US" sz="2000" dirty="0" smtClean="0">
                <a:latin typeface="Swis721CnBT"/>
              </a:rPr>
              <a:t>?     </a:t>
            </a:r>
            <a:endParaRPr lang="en-US" sz="2000" dirty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latin typeface="Swis721CnBT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Bu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,</a:t>
            </a:r>
            <a:r>
              <a:rPr lang="en-US" sz="2000" dirty="0">
                <a:latin typeface="Swis721CnBT"/>
              </a:rPr>
              <a:t> </a:t>
            </a:r>
            <a:r>
              <a:rPr lang="en-US" sz="2000" b="1" i="1" dirty="0" err="1">
                <a:latin typeface="Swis721CnBT"/>
              </a:rPr>
              <a:t>araba</a:t>
            </a:r>
            <a:r>
              <a:rPr lang="en-US" sz="2000" b="1" i="1" dirty="0" smtClean="0">
                <a:latin typeface="Swis721CnBT"/>
              </a:rPr>
              <a:t>.</a:t>
            </a:r>
          </a:p>
          <a:p>
            <a:pPr marL="0" indent="0">
              <a:buNone/>
            </a:pPr>
            <a:r>
              <a:rPr lang="en-US" sz="2000" b="1" i="1" dirty="0" smtClean="0">
                <a:latin typeface="Swis721CnBT"/>
              </a:rPr>
              <a:t>  </a:t>
            </a: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7790" y="3118294"/>
            <a:ext cx="1302958" cy="13948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3645024"/>
            <a:ext cx="1302958" cy="115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65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İŞARET ZAMİRLERİ</a:t>
            </a:r>
            <a:b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GB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DEMONSTRATIVE PRONOUNS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tr-TR" sz="2000" dirty="0">
                <a:solidFill>
                  <a:srgbClr val="FF0000"/>
                </a:solidFill>
                <a:latin typeface="Swis721CnBT"/>
              </a:rPr>
              <a:t>ŞU</a:t>
            </a:r>
            <a:r>
              <a:rPr lang="tr-TR" sz="2000" dirty="0">
                <a:solidFill>
                  <a:srgbClr val="000000"/>
                </a:solidFill>
                <a:latin typeface="Swis721CnBT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Swis721CnBT"/>
              </a:rPr>
              <a:t>&gt; </a:t>
            </a:r>
            <a:r>
              <a:rPr lang="en-US" sz="2000" dirty="0">
                <a:solidFill>
                  <a:srgbClr val="002060"/>
                </a:solidFill>
                <a:latin typeface="Swis721CnBT"/>
              </a:rPr>
              <a:t>“That”: </a:t>
            </a:r>
            <a:r>
              <a:rPr lang="en-US" sz="2000" dirty="0">
                <a:solidFill>
                  <a:prstClr val="black"/>
                </a:solidFill>
                <a:latin typeface="Swis721CnBT"/>
              </a:rPr>
              <a:t>It demonstrates something or someone a little far from the speaker.</a:t>
            </a:r>
          </a:p>
          <a:p>
            <a:endParaRPr lang="en-US" sz="2000" dirty="0" smtClean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  <a:latin typeface="Swis721CnBT"/>
              </a:rPr>
              <a:t>Ş</a:t>
            </a: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u</a:t>
            </a:r>
            <a:r>
              <a:rPr lang="en-US" sz="2000" dirty="0" smtClean="0">
                <a:latin typeface="Swis721CnBT"/>
              </a:rPr>
              <a:t> </a:t>
            </a:r>
            <a:r>
              <a:rPr lang="en-US" sz="2000" dirty="0">
                <a:latin typeface="Swis721CnBT"/>
              </a:rPr>
              <a:t>ne</a:t>
            </a:r>
            <a:r>
              <a:rPr lang="en-US" sz="2000" dirty="0" smtClean="0">
                <a:latin typeface="Swis721CnBT"/>
              </a:rPr>
              <a:t>?     </a:t>
            </a:r>
            <a:endParaRPr lang="en-US" sz="2000" dirty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>
              <a:buNone/>
            </a:pPr>
            <a:r>
              <a:rPr lang="tr-TR" sz="2000" dirty="0" smtClean="0">
                <a:solidFill>
                  <a:srgbClr val="FF0000"/>
                </a:solidFill>
                <a:latin typeface="Swis721CnBT"/>
              </a:rPr>
              <a:t>Ş</a:t>
            </a: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u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,</a:t>
            </a:r>
            <a:r>
              <a:rPr lang="en-US" sz="2000" dirty="0">
                <a:latin typeface="Swis721CnBT"/>
              </a:rPr>
              <a:t> </a:t>
            </a:r>
            <a:r>
              <a:rPr lang="en-US" sz="2000" b="1" i="1" dirty="0" err="1">
                <a:latin typeface="Swis721CnBT"/>
              </a:rPr>
              <a:t>araba</a:t>
            </a:r>
            <a:r>
              <a:rPr lang="en-US" sz="2000" b="1" i="1" dirty="0" smtClean="0">
                <a:latin typeface="Swis721CnBT"/>
              </a:rPr>
              <a:t>.</a:t>
            </a:r>
          </a:p>
          <a:p>
            <a:pPr marL="0" indent="0">
              <a:buNone/>
            </a:pPr>
            <a:r>
              <a:rPr lang="en-US" sz="2000" dirty="0" smtClean="0">
                <a:latin typeface="Swis721CnBT"/>
              </a:rPr>
              <a:t>  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Swis721CnBT"/>
            </a:endParaRP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87824" y="3206866"/>
            <a:ext cx="1302958" cy="13948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62246" y="2631101"/>
            <a:ext cx="1302958" cy="115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13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İŞARET ZAMİRLERİ</a:t>
            </a:r>
            <a:b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GB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DEMONSTRATIVE PRONOUNS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000" dirty="0">
                <a:solidFill>
                  <a:srgbClr val="FF0000"/>
                </a:solidFill>
                <a:latin typeface="Swis721CnBT"/>
              </a:rPr>
              <a:t>O</a:t>
            </a:r>
            <a:r>
              <a:rPr lang="tr-TR" sz="2000" dirty="0" smtClean="0">
                <a:solidFill>
                  <a:srgbClr val="000000"/>
                </a:solidFill>
                <a:latin typeface="Swis721CnBT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Swis721CnBT"/>
              </a:rPr>
              <a:t>&gt; </a:t>
            </a:r>
            <a:r>
              <a:rPr lang="en-US" sz="2000" dirty="0" smtClean="0">
                <a:solidFill>
                  <a:srgbClr val="002060"/>
                </a:solidFill>
                <a:latin typeface="Swis721CnBT"/>
              </a:rPr>
              <a:t>“</a:t>
            </a:r>
            <a:r>
              <a:rPr lang="en-US" sz="2000" dirty="0">
                <a:solidFill>
                  <a:srgbClr val="002060"/>
                </a:solidFill>
                <a:latin typeface="Swis721CnBT"/>
              </a:rPr>
              <a:t>That”:</a:t>
            </a:r>
            <a:r>
              <a:rPr lang="en-US" sz="2000" dirty="0">
                <a:latin typeface="Swis721CnBT"/>
              </a:rPr>
              <a:t> It demonstrates something or someone far from the speaker.</a:t>
            </a:r>
            <a:endParaRPr lang="en-US" sz="2000" dirty="0">
              <a:solidFill>
                <a:prstClr val="black"/>
              </a:solidFill>
              <a:latin typeface="Swis721CnBT"/>
            </a:endParaRPr>
          </a:p>
          <a:p>
            <a:endParaRPr lang="en-US" sz="2000" dirty="0" smtClean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Swis721CnBT"/>
              </a:rPr>
              <a:t>O</a:t>
            </a:r>
            <a:r>
              <a:rPr lang="en-US" sz="2000" dirty="0" smtClean="0">
                <a:latin typeface="Swis721CnBT"/>
              </a:rPr>
              <a:t> </a:t>
            </a:r>
            <a:r>
              <a:rPr lang="en-US" sz="2000" dirty="0">
                <a:latin typeface="Swis721CnBT"/>
              </a:rPr>
              <a:t>ne</a:t>
            </a:r>
            <a:r>
              <a:rPr lang="en-US" sz="2000" dirty="0" smtClean="0">
                <a:latin typeface="Swis721CnBT"/>
              </a:rPr>
              <a:t>?     </a:t>
            </a:r>
            <a:endParaRPr lang="en-US" sz="2000" dirty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Swis721CnBT"/>
              </a:rPr>
              <a:t>O</a:t>
            </a: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,</a:t>
            </a:r>
            <a:r>
              <a:rPr lang="en-US" sz="2000" dirty="0" smtClean="0">
                <a:latin typeface="Swis721CnBT"/>
              </a:rPr>
              <a:t> </a:t>
            </a:r>
            <a:r>
              <a:rPr lang="en-US" sz="2000" b="1" i="1" dirty="0" err="1">
                <a:latin typeface="Swis721CnBT"/>
              </a:rPr>
              <a:t>araba</a:t>
            </a:r>
            <a:r>
              <a:rPr lang="en-US" sz="2000" b="1" i="1" dirty="0" smtClean="0">
                <a:latin typeface="Swis721CnBT"/>
              </a:rPr>
              <a:t>.</a:t>
            </a:r>
          </a:p>
          <a:p>
            <a:pPr marL="0" indent="0">
              <a:buNone/>
            </a:pPr>
            <a:r>
              <a:rPr lang="en-US" sz="2000" dirty="0" smtClean="0">
                <a:latin typeface="Swis721CnBT"/>
              </a:rPr>
              <a:t>  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Swis721CnBT"/>
            </a:endParaRP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08244" y="3748995"/>
            <a:ext cx="1302958" cy="13948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87674" y="2572578"/>
            <a:ext cx="1302958" cy="1151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905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İŞARET ZAMİRLERİ</a:t>
            </a:r>
            <a:br>
              <a:rPr lang="tr-TR" sz="28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</a:br>
            <a:r>
              <a:rPr lang="en-GB" sz="2800" b="1" i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DEMONSTRATIVE PRONOUNS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48472"/>
          </a:xfrm>
        </p:spPr>
        <p:txBody>
          <a:bodyPr>
            <a:normAutofit/>
          </a:bodyPr>
          <a:lstStyle/>
          <a:p>
            <a:pPr marL="0" lvl="0" indent="0" algn="just">
              <a:buNone/>
            </a:pP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BU</a:t>
            </a:r>
            <a:r>
              <a:rPr lang="en-US" sz="2000" dirty="0" smtClean="0">
                <a:solidFill>
                  <a:srgbClr val="00B050"/>
                </a:solidFill>
                <a:latin typeface="Swis721CnBT"/>
              </a:rPr>
              <a:t>NLAR</a:t>
            </a:r>
            <a:r>
              <a:rPr lang="tr-TR" sz="2000" dirty="0" smtClean="0">
                <a:solidFill>
                  <a:srgbClr val="000000"/>
                </a:solidFill>
                <a:latin typeface="Swis721CnBT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Swis721CnBT"/>
              </a:rPr>
              <a:t>&gt; </a:t>
            </a:r>
            <a:r>
              <a:rPr lang="en-US" sz="2000" dirty="0">
                <a:solidFill>
                  <a:srgbClr val="002060"/>
                </a:solidFill>
                <a:latin typeface="Swis721CnBT"/>
              </a:rPr>
              <a:t>“These”: </a:t>
            </a:r>
            <a:r>
              <a:rPr lang="en-US" sz="2000" dirty="0">
                <a:latin typeface="Swis721CnBT"/>
              </a:rPr>
              <a:t>It demonstrates things or people close to the speaker.</a:t>
            </a:r>
            <a:endParaRPr lang="en-US" sz="2000" dirty="0" smtClean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 algn="just">
              <a:buNone/>
            </a:pPr>
            <a:endParaRPr lang="en-US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 algn="just">
              <a:buNone/>
            </a:pPr>
            <a:r>
              <a:rPr lang="tr-TR" sz="2000" dirty="0" smtClean="0">
                <a:solidFill>
                  <a:srgbClr val="FF0000"/>
                </a:solidFill>
                <a:latin typeface="Swis721CnBT"/>
              </a:rPr>
              <a:t>Ş</a:t>
            </a: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U</a:t>
            </a:r>
            <a:r>
              <a:rPr lang="en-US" sz="2000" dirty="0" smtClean="0">
                <a:solidFill>
                  <a:srgbClr val="00B050"/>
                </a:solidFill>
                <a:latin typeface="Swis721CnBT"/>
              </a:rPr>
              <a:t>NLAR</a:t>
            </a:r>
            <a:r>
              <a:rPr lang="en-US" sz="2000" dirty="0" smtClean="0">
                <a:latin typeface="Swis721CnBT"/>
              </a:rPr>
              <a:t> &gt; </a:t>
            </a:r>
            <a:r>
              <a:rPr lang="en-US" sz="2000" dirty="0">
                <a:solidFill>
                  <a:srgbClr val="002060"/>
                </a:solidFill>
                <a:latin typeface="Swis721CnBT"/>
              </a:rPr>
              <a:t>“Those”: </a:t>
            </a:r>
            <a:r>
              <a:rPr lang="en-US" sz="2000" dirty="0">
                <a:latin typeface="Swis721CnBT"/>
              </a:rPr>
              <a:t>It demonstrates things or people a little far from the speaker.</a:t>
            </a:r>
            <a:r>
              <a:rPr lang="en-US" sz="2000" dirty="0" smtClean="0">
                <a:latin typeface="Swis721CnBT"/>
              </a:rPr>
              <a:t> </a:t>
            </a:r>
            <a:endParaRPr lang="en-US" sz="2000" dirty="0">
              <a:latin typeface="Swis721CnBT"/>
            </a:endParaRPr>
          </a:p>
          <a:p>
            <a:pPr marL="0" indent="0">
              <a:buNone/>
            </a:pPr>
            <a:endParaRPr lang="tr-TR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 algn="just">
              <a:buNone/>
            </a:pPr>
            <a:endParaRPr lang="en-US" sz="2000" dirty="0" smtClean="0">
              <a:solidFill>
                <a:srgbClr val="FF0000"/>
              </a:solidFill>
              <a:latin typeface="Swis721CnBT"/>
            </a:endParaRPr>
          </a:p>
          <a:p>
            <a:pPr marL="0" indent="0" algn="just">
              <a:buNone/>
            </a:pP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O</a:t>
            </a:r>
            <a:r>
              <a:rPr lang="tr-TR" sz="2000" dirty="0" smtClean="0">
                <a:solidFill>
                  <a:srgbClr val="00B050"/>
                </a:solidFill>
                <a:latin typeface="Swis721CnBT"/>
              </a:rPr>
              <a:t>NLAR</a:t>
            </a:r>
            <a:r>
              <a:rPr lang="en-US" sz="2000" dirty="0">
                <a:solidFill>
                  <a:srgbClr val="FF0000"/>
                </a:solidFill>
                <a:latin typeface="Swis721CnBT"/>
              </a:rPr>
              <a:t> </a:t>
            </a:r>
            <a:r>
              <a:rPr lang="en-US" sz="2000" dirty="0" smtClean="0">
                <a:latin typeface="Swis721CnBT"/>
              </a:rPr>
              <a:t>&gt;</a:t>
            </a:r>
            <a:r>
              <a:rPr lang="en-US" sz="2000" dirty="0" smtClean="0">
                <a:solidFill>
                  <a:srgbClr val="FF0000"/>
                </a:solidFill>
                <a:latin typeface="Swis721CnBT"/>
              </a:rPr>
              <a:t> </a:t>
            </a:r>
            <a:r>
              <a:rPr lang="en-US" sz="2000" dirty="0">
                <a:solidFill>
                  <a:srgbClr val="002060"/>
                </a:solidFill>
                <a:latin typeface="Swis721CnBT"/>
              </a:rPr>
              <a:t>“Those”: </a:t>
            </a:r>
            <a:r>
              <a:rPr lang="en-US" sz="2000" dirty="0">
                <a:latin typeface="Swis721CnBT"/>
              </a:rPr>
              <a:t>It demonstrates things or people far from the speaker.</a:t>
            </a:r>
            <a:endParaRPr lang="en-US" sz="2000" b="1" i="1" dirty="0" smtClean="0">
              <a:latin typeface="Swis721CnBT"/>
            </a:endParaRPr>
          </a:p>
          <a:p>
            <a:pPr marL="0" indent="0">
              <a:buNone/>
            </a:pPr>
            <a:r>
              <a:rPr lang="en-US" sz="2000" dirty="0" smtClean="0">
                <a:latin typeface="Swis721CnBT"/>
              </a:rPr>
              <a:t>  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Swis721CnBT"/>
            </a:endParaRPr>
          </a:p>
          <a:p>
            <a:endParaRPr lang="tr-TR" sz="2000" dirty="0" smtClean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747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SORU EKİ</a:t>
            </a:r>
            <a:r>
              <a:rPr lang="tr-TR" sz="2800" dirty="0">
                <a:solidFill>
                  <a:prstClr val="white"/>
                </a:solidFill>
              </a:rPr>
              <a:t> </a:t>
            </a:r>
            <a:r>
              <a:rPr lang="tr-TR" sz="2800" dirty="0" smtClean="0">
                <a:solidFill>
                  <a:prstClr val="white"/>
                </a:solidFill>
              </a:rPr>
              <a:t>-</a:t>
            </a:r>
            <a:r>
              <a:rPr lang="en-GB" sz="2800" dirty="0" smtClean="0">
                <a:solidFill>
                  <a:prstClr val="white"/>
                </a:solidFill>
              </a:rPr>
              <a:t> QUESTION TAGS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Türkçede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soru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ek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leri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“m</a:t>
            </a:r>
            <a:r>
              <a:rPr lang="tr-TR" sz="2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800" dirty="0" smtClean="0">
                <a:solidFill>
                  <a:srgbClr val="00B05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“mi”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800" dirty="0" smtClean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“mu”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2800" dirty="0" err="1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mü</a:t>
            </a:r>
            <a:r>
              <a:rPr lang="en-US" sz="2800" dirty="0" smtClean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en-US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Kendinden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önceki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latin typeface="Arial" panose="020B0604020202020204" pitchFamily="34" charset="0"/>
                <a:cs typeface="Arial" panose="020B0604020202020204" pitchFamily="34" charset="0"/>
              </a:rPr>
              <a:t>kelimeden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ayr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yaz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r.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The question 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tag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r-TR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are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always used separately</a:t>
            </a:r>
            <a:r>
              <a:rPr lang="en-U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31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SORU EKİ</a:t>
            </a:r>
            <a:r>
              <a:rPr lang="tr-TR" sz="2800" dirty="0">
                <a:solidFill>
                  <a:prstClr val="white"/>
                </a:solidFill>
              </a:rPr>
              <a:t> </a:t>
            </a:r>
            <a:r>
              <a:rPr lang="tr-TR" sz="2800" dirty="0" smtClean="0">
                <a:solidFill>
                  <a:prstClr val="white"/>
                </a:solidFill>
              </a:rPr>
              <a:t>-</a:t>
            </a:r>
            <a:r>
              <a:rPr lang="en-GB" sz="2800" dirty="0" smtClean="0">
                <a:solidFill>
                  <a:prstClr val="white"/>
                </a:solidFill>
              </a:rPr>
              <a:t> QUESTION TAGS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Örnek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kitap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Evet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itap. 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tr-TR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Şu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silgi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Hayır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silgi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değil.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kalem.               </a:t>
            </a: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2132856"/>
            <a:ext cx="1440160" cy="7920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1200" y="4660276"/>
            <a:ext cx="1498401" cy="10866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93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28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SORU EKİ</a:t>
            </a:r>
            <a:r>
              <a:rPr lang="tr-TR" sz="2800" dirty="0">
                <a:solidFill>
                  <a:prstClr val="white"/>
                </a:solidFill>
              </a:rPr>
              <a:t> </a:t>
            </a:r>
            <a:r>
              <a:rPr lang="tr-TR" sz="2800" dirty="0" smtClean="0">
                <a:solidFill>
                  <a:prstClr val="white"/>
                </a:solidFill>
              </a:rPr>
              <a:t>-</a:t>
            </a:r>
            <a:r>
              <a:rPr lang="en-GB" sz="2800" dirty="0" smtClean="0">
                <a:solidFill>
                  <a:prstClr val="white"/>
                </a:solidFill>
              </a:rPr>
              <a:t> QUESTION TAGS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3629000"/>
          </a:xfrm>
        </p:spPr>
        <p:txBody>
          <a:bodyPr>
            <a:normAutofit fontScale="92500" lnSpcReduction="20000"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Örnek</a:t>
            </a:r>
            <a:r>
              <a:rPr lang="en-US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nlar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kitap</a:t>
            </a:r>
            <a:r>
              <a:rPr lang="en-US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</a:t>
            </a:r>
            <a:r>
              <a:rPr lang="tr-TR" sz="28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ı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</a:t>
            </a:r>
            <a:r>
              <a:rPr lang="en-US" sz="2800" dirty="0" err="1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Evet</a:t>
            </a:r>
            <a:r>
              <a:rPr lang="en-US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nlar</a:t>
            </a:r>
            <a:r>
              <a:rPr lang="en-US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itap. 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tr-TR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Şu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nlar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silgi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en-US" sz="2800" dirty="0" smtClean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 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Hayır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nlar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silgi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değil.</a:t>
            </a:r>
          </a:p>
          <a:p>
            <a:pPr marL="0" lvl="0" indent="0" algn="just">
              <a:lnSpc>
                <a:spcPct val="150000"/>
              </a:lnSpc>
              <a:buNone/>
            </a:pPr>
            <a:r>
              <a:rPr lang="tr-TR" sz="2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 </a:t>
            </a:r>
            <a:r>
              <a:rPr lang="tr-TR" sz="28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</a:t>
            </a:r>
            <a:r>
              <a:rPr lang="tr-TR" sz="2800" dirty="0" smtClean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nlar</a:t>
            </a:r>
            <a:r>
              <a:rPr lang="tr-TR" sz="28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kalem.               </a:t>
            </a:r>
            <a:endParaRPr lang="pt-BR" sz="2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tr-TR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2132856"/>
            <a:ext cx="1440160" cy="79208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1200" y="4660276"/>
            <a:ext cx="1498401" cy="1086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47139" y="2128001"/>
            <a:ext cx="1444877" cy="792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68697" y="4665722"/>
            <a:ext cx="1499746" cy="1091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80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EV ÖDEVİ</a:t>
            </a:r>
            <a:r>
              <a:rPr lang="tr-TR" dirty="0" smtClean="0">
                <a:solidFill>
                  <a:prstClr val="white"/>
                </a:solidFill>
              </a:rPr>
              <a:t/>
            </a:r>
            <a:br>
              <a:rPr lang="tr-TR" dirty="0" smtClean="0">
                <a:solidFill>
                  <a:prstClr val="white"/>
                </a:solidFill>
              </a:rPr>
            </a:br>
            <a:r>
              <a:rPr lang="tr-TR" sz="2400" dirty="0" smtClean="0">
                <a:solidFill>
                  <a:prstClr val="white"/>
                </a:solidFill>
              </a:rPr>
              <a:t>HOMEWORK</a:t>
            </a:r>
            <a:r>
              <a:rPr lang="en-US" sz="2400" dirty="0" smtClean="0">
                <a:solidFill>
                  <a:prstClr val="white"/>
                </a:solidFill>
              </a:rPr>
              <a:t> ASSIGNMENT</a:t>
            </a:r>
            <a:endParaRPr lang="en-GB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536" y="1916832"/>
            <a:ext cx="8229600" cy="3629000"/>
          </a:xfrm>
        </p:spPr>
        <p:txBody>
          <a:bodyPr>
            <a:noAutofit/>
          </a:bodyPr>
          <a:lstStyle/>
          <a:p>
            <a:pPr lvl="0" algn="just">
              <a:lnSpc>
                <a:spcPct val="250000"/>
              </a:lnSpc>
            </a:pP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 write three examples for each  </a:t>
            </a:r>
            <a:r>
              <a:rPr lang="tr-T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ZAMİR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in Turkish;</a:t>
            </a: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250000"/>
              </a:lnSpc>
            </a:pPr>
            <a:r>
              <a:rPr lang="tr-TR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To complete </a:t>
            </a:r>
            <a:r>
              <a:rPr lang="en-US" sz="2000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chapter three from </a:t>
            </a:r>
            <a:r>
              <a:rPr lang="tr-TR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</a:rPr>
              <a:t>Çalışma Kitabı</a:t>
            </a:r>
            <a:endParaRPr lang="en-US" sz="2000" b="1" i="1" dirty="0" smtClean="0">
              <a:solidFill>
                <a:srgbClr val="FF0000"/>
              </a:solidFill>
              <a:latin typeface="Times New Roman" panose="02020603050405020304" pitchFamily="18" charset="0"/>
            </a:endParaRPr>
          </a:p>
          <a:p>
            <a:pPr marL="0" lvl="0" indent="0" algn="ctr">
              <a:lnSpc>
                <a:spcPct val="250000"/>
              </a:lnSpc>
              <a:buNone/>
            </a:pPr>
            <a:r>
              <a:rPr lang="en-US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B</a:t>
            </a:r>
            <a:r>
              <a:rPr lang="tr-TR" b="1" i="1" spc="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Times New Roman" panose="02020603050405020304" pitchFamily="18" charset="0"/>
              </a:rPr>
              <a:t>AŞARILAR...</a:t>
            </a:r>
            <a:endParaRPr lang="en-US" b="1" i="1" spc="6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latin typeface="Times New Roman" panose="02020603050405020304" pitchFamily="18" charset="0"/>
            </a:endParaRPr>
          </a:p>
          <a:p>
            <a:pPr lvl="0" algn="just">
              <a:lnSpc>
                <a:spcPct val="250000"/>
              </a:lnSpc>
            </a:pPr>
            <a:endParaRPr lang="tr-TR" sz="2000" b="1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854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9923678e78673762afb9b6d92d4d24e4a0201aca"/>
</p:tagLst>
</file>

<file path=ppt/theme/theme1.xml><?xml version="1.0" encoding="utf-8"?>
<a:theme xmlns:a="http://schemas.openxmlformats.org/drawingml/2006/main" name="OCW Template_baru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OCW Template_baru</Template>
  <TotalTime>1437</TotalTime>
  <Words>251</Words>
  <Application>Microsoft Office PowerPoint</Application>
  <PresentationFormat>On-screen Show (4:3)</PresentationFormat>
  <Paragraphs>64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Arial</vt:lpstr>
      <vt:lpstr>Calibri</vt:lpstr>
      <vt:lpstr>Helvetica</vt:lpstr>
      <vt:lpstr>Swis721CnBT</vt:lpstr>
      <vt:lpstr>Times New Roman</vt:lpstr>
      <vt:lpstr>Wingdings</vt:lpstr>
      <vt:lpstr>OCW Template_baru</vt:lpstr>
      <vt:lpstr>TURKISH 1 (UHF1271)  İŞARET ZAMİRLERİ DEMONSTRATIVE PRONOUNS</vt:lpstr>
      <vt:lpstr>İŞARET ZAMİRLERİ DEMONSTRATIVE PRONOUNS</vt:lpstr>
      <vt:lpstr>İŞARET ZAMİRLERİ DEMONSTRATIVE PRONOUNS</vt:lpstr>
      <vt:lpstr>İŞARET ZAMİRLERİ DEMONSTRATIVE PRONOUNS</vt:lpstr>
      <vt:lpstr>İŞARET ZAMİRLERİ DEMONSTRATIVE PRONOUNS</vt:lpstr>
      <vt:lpstr>SORU EKİ - QUESTION TAGS</vt:lpstr>
      <vt:lpstr>SORU EKİ - QUESTION TAGS</vt:lpstr>
      <vt:lpstr>SORU EKİ - QUESTION TAGS</vt:lpstr>
      <vt:lpstr>EV ÖDEVİ HOMEWORK ASSIGNMENT</vt:lpstr>
      <vt:lpstr>TEŞEKKÜRLER...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azman</dc:creator>
  <cp:lastModifiedBy>pbmsk</cp:lastModifiedBy>
  <cp:revision>265</cp:revision>
  <cp:lastPrinted>2017-07-24T03:54:17Z</cp:lastPrinted>
  <dcterms:created xsi:type="dcterms:W3CDTF">2016-03-03T08:04:10Z</dcterms:created>
  <dcterms:modified xsi:type="dcterms:W3CDTF">2017-09-13T09:09:48Z</dcterms:modified>
</cp:coreProperties>
</file>